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9467" autoAdjust="0"/>
  </p:normalViewPr>
  <p:slideViewPr>
    <p:cSldViewPr>
      <p:cViewPr>
        <p:scale>
          <a:sx n="66" d="100"/>
          <a:sy n="66" d="100"/>
        </p:scale>
        <p:origin x="-140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D9305-C946-47C7-8718-A0CDCBFFC3E5}" type="datetimeFigureOut">
              <a:rPr lang="tr-TR" smtClean="0"/>
              <a:t>13.03.2018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13.03.2018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a:p>
        </p:txBody>
      </p:sp>
    </p:spTree>
    <p:extLst>
      <p:ext uri="{BB962C8B-B14F-4D97-AF65-F5344CB8AC3E}">
        <p14:creationId xmlns:p14="http://schemas.microsoft.com/office/powerpoint/2010/main" val="26506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13.03.2018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a:bodyPr>
          <a:lstStyle/>
          <a:p>
            <a:r>
              <a:rPr lang="tr-TR" sz="3300" dirty="0" smtClean="0"/>
              <a:t>EASA Part 66,  Module 9,  Human Factors</a:t>
            </a:r>
            <a:br>
              <a:rPr lang="tr-TR" sz="3300" dirty="0" smtClean="0"/>
            </a:br>
            <a:r>
              <a:rPr lang="tr-TR" sz="1600" dirty="0"/>
              <a:t>Lisans Sınıfı  B1 ve B2 </a:t>
            </a:r>
            <a:r>
              <a:rPr lang="tr-TR" dirty="0" smtClean="0"/>
              <a:t/>
            </a:r>
            <a:br>
              <a:rPr lang="tr-TR" dirty="0" smtClean="0"/>
            </a:br>
            <a:r>
              <a:rPr lang="tr-TR" sz="5600" dirty="0" smtClean="0"/>
              <a:t>Fiziksel Çevre</a:t>
            </a:r>
            <a:endParaRPr lang="tr-TR" sz="56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smtClean="0"/>
              <a:t>6. Hafta</a:t>
            </a:r>
            <a:endParaRPr lang="tr-TR" dirty="0"/>
          </a:p>
        </p:txBody>
      </p:sp>
    </p:spTree>
    <p:extLst>
      <p:ext uri="{BB962C8B-B14F-4D97-AF65-F5344CB8AC3E}">
        <p14:creationId xmlns:p14="http://schemas.microsoft.com/office/powerpoint/2010/main" val="61143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Aydınlatma</a:t>
            </a:r>
          </a:p>
        </p:txBody>
      </p:sp>
      <p:sp>
        <p:nvSpPr>
          <p:cNvPr id="3" name="İçerik Yer Tutucusu 2"/>
          <p:cNvSpPr>
            <a:spLocks noGrp="1"/>
          </p:cNvSpPr>
          <p:nvPr>
            <p:ph idx="1"/>
          </p:nvPr>
        </p:nvSpPr>
        <p:spPr/>
        <p:txBody>
          <a:bodyPr>
            <a:normAutofit fontScale="92500" lnSpcReduction="10000"/>
          </a:bodyPr>
          <a:lstStyle/>
          <a:p>
            <a:r>
              <a:rPr lang="tr-TR" dirty="0" smtClean="0"/>
              <a:t>El fenerleri havacılık personeli için yararlı olan aletlerdir.</a:t>
            </a:r>
          </a:p>
          <a:p>
            <a:r>
              <a:rPr lang="tr-TR" dirty="0" smtClean="0"/>
              <a:t>Fakat personel ana binadan uzaklaştıkça ve dışarıda işi uzun sürdükçe el fenerlerinin pilleri zayıflamaya ve ışık kaynağının gücü azalmaya başlar. </a:t>
            </a:r>
          </a:p>
          <a:p>
            <a:r>
              <a:rPr lang="tr-TR" dirty="0" smtClean="0"/>
              <a:t>Bu yüzden kişinin yanında yedek pil bulundurmasında yarar vardır. Böylece gittiği yerde işini emniyetle ve yeterli ışık gücüyle bitirme imkanı olacaktır.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10</a:t>
            </a:fld>
            <a:endParaRPr lang="tr-TR"/>
          </a:p>
        </p:txBody>
      </p:sp>
    </p:spTree>
    <p:extLst>
      <p:ext uri="{BB962C8B-B14F-4D97-AF65-F5344CB8AC3E}">
        <p14:creationId xmlns:p14="http://schemas.microsoft.com/office/powerpoint/2010/main" val="362843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Hangar aydınlatması</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Hangar aydınlatmalarında teknisyenlerin çalıştıkları yerler genellikle ışık kaynağından oldukça uzaktır. Işıklar oldukça yüksek olan tavanlara asılmıştır. </a:t>
            </a:r>
          </a:p>
          <a:p>
            <a:r>
              <a:rPr lang="tr-TR" dirty="0" smtClean="0"/>
              <a:t>Teknisyenler uçağın etrafında çalışırken tavandan gelen bu ışıkları yetersiz ve tozlu veya dağınık bulurlar. Işık görevlerini yeterince etkin bir biçimde yerine getirmelerine engel olur. Ayrıca bu lambalar yandığı zaman kolaylıkla değiştirilemez. Zaman kaybedilir. </a:t>
            </a:r>
          </a:p>
          <a:p>
            <a:r>
              <a:rPr lang="tr-TR" dirty="0" smtClean="0"/>
              <a:t>Bu yüzden hangar çalışmalarında lokal ışıklandırmaya ihtiyaç duyulur. Bu gibi yerlerde her zaman seyyar lambalar bulundurulur. Özellikle </a:t>
            </a:r>
            <a:r>
              <a:rPr lang="tr-TR" dirty="0" err="1" smtClean="0"/>
              <a:t>hasas</a:t>
            </a:r>
            <a:r>
              <a:rPr lang="tr-TR" dirty="0" smtClean="0"/>
              <a:t> işlerin yapıldığı durumlarda seyyar lambalardan yararlanmak kaçınılmaz bir zorunluluktur.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11</a:t>
            </a:fld>
            <a:endParaRPr lang="tr-TR"/>
          </a:p>
        </p:txBody>
      </p:sp>
    </p:spTree>
    <p:extLst>
      <p:ext uri="{BB962C8B-B14F-4D97-AF65-F5344CB8AC3E}">
        <p14:creationId xmlns:p14="http://schemas.microsoft.com/office/powerpoint/2010/main" val="245808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Yansıma yapmaması</a:t>
            </a:r>
            <a:endParaRPr lang="tr-TR" dirty="0"/>
          </a:p>
        </p:txBody>
      </p:sp>
      <p:sp>
        <p:nvSpPr>
          <p:cNvPr id="3" name="İçerik Yer Tutucusu 2"/>
          <p:cNvSpPr>
            <a:spLocks noGrp="1"/>
          </p:cNvSpPr>
          <p:nvPr>
            <p:ph idx="1"/>
          </p:nvPr>
        </p:nvSpPr>
        <p:spPr/>
        <p:txBody>
          <a:bodyPr>
            <a:normAutofit fontScale="92500"/>
          </a:bodyPr>
          <a:lstStyle/>
          <a:p>
            <a:r>
              <a:rPr lang="tr-TR" dirty="0" smtClean="0"/>
              <a:t>Görev ışıklandırmasından yararlanırken bu ışığın parlaklığının uygun derecede olması gerekir.</a:t>
            </a:r>
          </a:p>
          <a:p>
            <a:r>
              <a:rPr lang="tr-TR" dirty="0" smtClean="0"/>
              <a:t>Işık doğrudan personelin çalışacağı yere direkt olarak vurmamalı dolaylı olarak gelmelidir. Direk vuran ışık yüzeye vurunca parlama yapar ve personelin etkin çalışmasını önler. </a:t>
            </a:r>
          </a:p>
          <a:p>
            <a:r>
              <a:rPr lang="tr-TR" dirty="0" smtClean="0"/>
              <a:t>Parlayan veya yüzeyden yansıyan ışınlar personelin hata yapmasına yol açar, dikkatini dağıtır veya parçaları iyi </a:t>
            </a:r>
            <a:r>
              <a:rPr lang="tr-TR" dirty="0" err="1" smtClean="0"/>
              <a:t>görememsine</a:t>
            </a:r>
            <a:r>
              <a:rPr lang="tr-TR" dirty="0" smtClean="0"/>
              <a:t> neden olur. </a:t>
            </a:r>
          </a:p>
          <a:p>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12</a:t>
            </a:fld>
            <a:endParaRPr lang="tr-TR"/>
          </a:p>
        </p:txBody>
      </p:sp>
    </p:spTree>
    <p:extLst>
      <p:ext uri="{BB962C8B-B14F-4D97-AF65-F5344CB8AC3E}">
        <p14:creationId xmlns:p14="http://schemas.microsoft.com/office/powerpoint/2010/main" val="46108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İklimlendirme ve sıcaklık</a:t>
            </a:r>
            <a:endParaRPr lang="tr-TR" dirty="0"/>
          </a:p>
        </p:txBody>
      </p:sp>
      <p:sp>
        <p:nvSpPr>
          <p:cNvPr id="3" name="İçerik Yer Tutucusu 2"/>
          <p:cNvSpPr>
            <a:spLocks noGrp="1"/>
          </p:cNvSpPr>
          <p:nvPr>
            <p:ph idx="1"/>
          </p:nvPr>
        </p:nvSpPr>
        <p:spPr>
          <a:xfrm>
            <a:off x="457200" y="1600201"/>
            <a:ext cx="8229600" cy="2188840"/>
          </a:xfrm>
        </p:spPr>
        <p:txBody>
          <a:bodyPr>
            <a:normAutofit/>
          </a:bodyPr>
          <a:lstStyle/>
          <a:p>
            <a:r>
              <a:rPr lang="tr-TR" sz="2200" dirty="0" smtClean="0"/>
              <a:t>İnsanoğlu çok geniş iklim ve sıcaklık koşulları altında çalışabilir. Fakat bu koşullar aşırı ölçülere ulaştığında performans bu koşullardan olumsuz bir biçimde etkilenir. </a:t>
            </a:r>
            <a:endParaRPr lang="tr-TR" sz="2200"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13</a:t>
            </a:fld>
            <a:endParaRPr lang="tr-T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54" t="18359" r="20037" b="39843"/>
          <a:stretch/>
        </p:blipFill>
        <p:spPr bwMode="auto">
          <a:xfrm>
            <a:off x="1547664" y="2837627"/>
            <a:ext cx="5976664" cy="345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69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İklimlendirme ve sıcaklık</a:t>
            </a:r>
          </a:p>
        </p:txBody>
      </p:sp>
      <p:sp>
        <p:nvSpPr>
          <p:cNvPr id="3" name="İçerik Yer Tutucusu 2"/>
          <p:cNvSpPr>
            <a:spLocks noGrp="1"/>
          </p:cNvSpPr>
          <p:nvPr>
            <p:ph idx="1"/>
          </p:nvPr>
        </p:nvSpPr>
        <p:spPr/>
        <p:txBody>
          <a:bodyPr>
            <a:noAutofit/>
          </a:bodyPr>
          <a:lstStyle/>
          <a:p>
            <a:r>
              <a:rPr lang="tr-TR" sz="2250" dirty="0" smtClean="0"/>
              <a:t>Havacılık personeli genelde üç farklı alanda çalışır: Açık havada, hangarlarda veya kapalı büro ortamlarında. İklimlendirme ve sıcaklık etkileri en çok açık hava ortamında çalışıldığı durumlarda ortaya çıkar. Personel direkt güneş, rüzgar, fırtına, yağmur, kar, sıcaklık, soğukluk, nem koşulları altında çalışır. </a:t>
            </a:r>
          </a:p>
          <a:p>
            <a:r>
              <a:rPr lang="tr-TR" sz="2250" dirty="0" smtClean="0"/>
              <a:t>Hangarlar olumsuz dış hava koşullarını büyük ölçüde engelliyor olsa da yine soğuk, nemli veya rüzgarlı olabilir. Özellikle hangar kapılarının açık olduğu durumlarda bu etkiler daha açık bir biçimde ortadadır. </a:t>
            </a:r>
          </a:p>
          <a:p>
            <a:r>
              <a:rPr lang="tr-TR" sz="2250" dirty="0" smtClean="0"/>
              <a:t>Havaalanları bu amaçla kişilerin iklim koşullarından ve sıcaklıklardan etkilenmelerini önlemek için çeşitli kurallar, prosedürler ve talimatlar geliştirmişlerdir. Hangarların içinde minimum bir sıcaklık derecesinin korunmasına çalışılır. </a:t>
            </a:r>
            <a:endParaRPr lang="tr-TR" sz="2250"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14</a:t>
            </a:fld>
            <a:endParaRPr lang="tr-TR"/>
          </a:p>
        </p:txBody>
      </p:sp>
    </p:spTree>
    <p:extLst>
      <p:ext uri="{BB962C8B-B14F-4D97-AF65-F5344CB8AC3E}">
        <p14:creationId xmlns:p14="http://schemas.microsoft.com/office/powerpoint/2010/main" val="337805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İklimlendirme ve sıcaklık</a:t>
            </a:r>
          </a:p>
        </p:txBody>
      </p:sp>
      <p:sp>
        <p:nvSpPr>
          <p:cNvPr id="3" name="İçerik Yer Tutucusu 2"/>
          <p:cNvSpPr>
            <a:spLocks noGrp="1"/>
          </p:cNvSpPr>
          <p:nvPr>
            <p:ph idx="1"/>
          </p:nvPr>
        </p:nvSpPr>
        <p:spPr/>
        <p:txBody>
          <a:bodyPr>
            <a:normAutofit fontScale="92500" lnSpcReduction="10000"/>
          </a:bodyPr>
          <a:lstStyle/>
          <a:p>
            <a:r>
              <a:rPr lang="tr-TR" dirty="0" smtClean="0"/>
              <a:t>Mühendislerden ve teknisyenlerden işlerini yaparken bütün çevresel koşullarda önceden belirlenmiş olan hassas standartları korumaları veya onlara tam olarak uymaları beklenemez. En azından çevresel koşullar «işin yapılmasına veya icra edilmesine» uygun şartlarda olmalıdır. Personel çalışırken çevresel şartlar nedeniyle dikkatini dağıtmamalı, soğuk, sıcaklık, yağmur veya rüzgar nedeniyle işini yerine getiremeyecek durumda bulunmamalıdır.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15</a:t>
            </a:fld>
            <a:endParaRPr lang="tr-TR"/>
          </a:p>
        </p:txBody>
      </p:sp>
    </p:spTree>
    <p:extLst>
      <p:ext uri="{BB962C8B-B14F-4D97-AF65-F5344CB8AC3E}">
        <p14:creationId xmlns:p14="http://schemas.microsoft.com/office/powerpoint/2010/main" val="97290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İklimlendirme ve sıcaklık</a:t>
            </a:r>
          </a:p>
        </p:txBody>
      </p:sp>
      <p:sp>
        <p:nvSpPr>
          <p:cNvPr id="3" name="İçerik Yer Tutucusu 2"/>
          <p:cNvSpPr>
            <a:spLocks noGrp="1"/>
          </p:cNvSpPr>
          <p:nvPr>
            <p:ph idx="1"/>
          </p:nvPr>
        </p:nvSpPr>
        <p:spPr>
          <a:xfrm>
            <a:off x="457200" y="1340768"/>
            <a:ext cx="8363272" cy="4785395"/>
          </a:xfrm>
        </p:spPr>
        <p:txBody>
          <a:bodyPr>
            <a:noAutofit/>
          </a:bodyPr>
          <a:lstStyle/>
          <a:p>
            <a:r>
              <a:rPr lang="tr-TR" sz="2250" dirty="0" smtClean="0"/>
              <a:t>Çevresel şartlar personelin performansını olumsuz yönde etkiler. Örneğin aşırı soğuk ellerin ve parmakların donmasına neden olur ve kişi ellerini etkin bir biçimde kullanamaz. Güçlü rüzgarlar konsantrasyonu bozar, yüksek konumlarda çalışılmasına engel olur, kişilerin yorulmasına fiziksel ve psikolojik olarak tükenmelerine, kendilerini zayıf veya güçsüz hissetmelerine neden olur. </a:t>
            </a:r>
          </a:p>
          <a:p>
            <a:r>
              <a:rPr lang="tr-TR" sz="2250" dirty="0" smtClean="0"/>
              <a:t>Sıcaklık ve iklim değişikliklerinin etkilerini gidermek için kolay ve basit bir yöntem söz konusu değildir. Bazı durumlarda uçağın pozisyonu değiştirilebilir, personel ellerine eldiven giyebilir, gözüne maske takabilir. Fakat eldivenler kişinin motor kabiliyetini kısıtlar. Direkt güneş ışığı veya aşırı yağmur yağması halinde geçici olarak barınaklardan yararlanılabilir, fakat bu her zaman mümkün olmaz. Bu gibi durumlarda olumsuz hava koşulları altında çalışılan saatler önem kazanır.</a:t>
            </a:r>
            <a:endParaRPr lang="tr-TR" sz="2250"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16</a:t>
            </a:fld>
            <a:endParaRPr lang="tr-TR"/>
          </a:p>
        </p:txBody>
      </p:sp>
    </p:spTree>
    <p:extLst>
      <p:ext uri="{BB962C8B-B14F-4D97-AF65-F5344CB8AC3E}">
        <p14:creationId xmlns:p14="http://schemas.microsoft.com/office/powerpoint/2010/main" val="34779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Hareket ve Titreşim</a:t>
            </a:r>
            <a:endParaRPr lang="tr-TR" dirty="0"/>
          </a:p>
        </p:txBody>
      </p:sp>
      <p:sp>
        <p:nvSpPr>
          <p:cNvPr id="3" name="İçerik Yer Tutucusu 2"/>
          <p:cNvSpPr>
            <a:spLocks noGrp="1"/>
          </p:cNvSpPr>
          <p:nvPr>
            <p:ph idx="1"/>
          </p:nvPr>
        </p:nvSpPr>
        <p:spPr>
          <a:xfrm>
            <a:off x="457200" y="1600201"/>
            <a:ext cx="8229600" cy="1684784"/>
          </a:xfrm>
        </p:spPr>
        <p:txBody>
          <a:bodyPr/>
          <a:lstStyle/>
          <a:p>
            <a:r>
              <a:rPr lang="tr-TR" dirty="0" smtClean="0"/>
              <a:t>Havacılık personeli pek çok durumda </a:t>
            </a:r>
            <a:r>
              <a:rPr lang="tr-TR" b="1" dirty="0" smtClean="0">
                <a:solidFill>
                  <a:srgbClr val="FF0000"/>
                </a:solidFill>
              </a:rPr>
              <a:t>hareketli taşıma platformlarından (HTP)</a:t>
            </a:r>
            <a:r>
              <a:rPr lang="tr-TR" dirty="0" smtClean="0"/>
              <a:t> </a:t>
            </a:r>
            <a:r>
              <a:rPr lang="tr-TR" dirty="0"/>
              <a:t>yararlanır (Mobile </a:t>
            </a:r>
            <a:r>
              <a:rPr lang="tr-TR" dirty="0" err="1"/>
              <a:t>access</a:t>
            </a:r>
            <a:r>
              <a:rPr lang="tr-TR" dirty="0"/>
              <a:t> </a:t>
            </a:r>
            <a:r>
              <a:rPr lang="tr-TR" dirty="0" err="1"/>
              <a:t>platforms</a:t>
            </a:r>
            <a:r>
              <a:rPr lang="tr-TR" dirty="0"/>
              <a:t>)</a:t>
            </a:r>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17</a:t>
            </a:fld>
            <a:endParaRPr lang="tr-TR"/>
          </a:p>
        </p:txBody>
      </p:sp>
      <p:sp>
        <p:nvSpPr>
          <p:cNvPr id="7" name="AutoShape 2" descr="data:image/jpeg;base64,/9j/4AAQSkZJRgABAQAAAQABAAD/2wCEAAkGBxMSERUTExIVFhUXGRUYFhYYGBkYGBgZGBgaGBcaGBcaHSggGB0lGxsbIjEhJSorLi4uFyAzODMtNygtLisBCgoKDg0OGxAQGjclHSAtLS0tLS0tLS83Ny0uNSs3Ky0tLTUtLTAtLS0vLy0tNy0tNS0tLSstLy0tKzUtLS0vLf/AABEIAL4BCQMBIgACEQEDEQH/xAAcAAEAAgMBAQEAAAAAAAAAAAAABQYDBAcBAgj/xABEEAACAQIDBAYFCQYFBQEAAAABAgADEQQSIQUGMUETIlFhcYEHMpGhsRQzQlJygpLB0RUjU2Jz8BYkorLhNENks/HC/8QAGQEBAQEBAQEAAAAAAAAAAAAAAAECBAMF/8QALBEBAQACAQEGBAYDAAAAAAAAAAECEQMxBBIhQXGxE0JhgTIzUXLB8CIjYv/aAAwDAQACEQMRAD8A7jE1NqbQTD0mq1CQi8bAk6mwAA4kkyI/buKf5rZ9W3I1XSn7VuTAsUSuhdpvxOFojuz1G99hPmhsqvVv0mNq6aHowqAkEgngbXtwgWMm3GYlxdMnKHUnsDAn2SG/wjhj850tX+pVc+4ECbmH3ewqerh6Q78ov7eMCRWoCbAgnsvPqRGJ3coNqqmm41D0yVIPloZrHH18LpiB0tK4ArKLMCTZekTvJGogWCJrVcT+66RRxAIDacbWvbxkLTxGNrMwptRRVsCxVibkX0Bv8YTaxxINKOLpWd66VVuMy9HksCbXBzHQcx2eFjNU2uAYV9REQEREBERAREQEREBERAREQEREBERAREQEREDHiKC1FKOoZWFipFwR3iQNXZPyfXD4o0R/DqnPS8gxzIPAyS27gXr0HppVNJmtZxfkb20INjw0POUivsdKTOuIoU7JTLgdI9VWfOqCoc5DDRrZSbaecmWXdm2sMbllMZ5pwb60qTZMSaYP16TionmPWX3z4w2+OGGbJ0lbMxI6OmzaXPPSaWHJQIaOCoPdat7IqnMrgLZibZbX1FybcBqBtVP2iSp6SlSC9LoFtnJRchJIIAVy3DkOZ1Extym1yxmOVxvjZ/fqy196sRlLJs+tlGpZyEsO20lMFXxjElqdAJcgWd81gSL+rbykOUr5XeriekvSdSiqMtyQVYBSbEC49pPK07svalJ701frqWDCxHBjw5HyljNa9baGLptd8Mr0+2m93A+yQM0+6m0qWIoNkIaxUMjCxBzDRl4yRbGUxe9RBbjdgLeOsr23qtCqL0ayrXBUh6Zu2UEF1JFwQVBFj29s0yk0xP8AlVIOoCqfFbA/D2Ga+y9ool85C53NjwGgCi/Zcj2mR67QzZSVOWpluAMtja4Yjlpofu9k+Fqr0Sk0s4DVOo+UCojFhe5uAAW5/VPdKm03tbF1FJRAhuABmvqWNtbcB7Z8rSxDepWRLAXGTN1tQ2txpmBkZg6BRlVlKWcWU1OkyKOsAG7O7leT9OqOkIBBBsdD26Hh4L+KRY9wNVyCKlsw0NuB/sEHzm1NWqctQHkwt5j/AIN/uzakUiIgIiICIiAiIgIiICIiAiIgIiICIiAiIgaG29onD0TUFNqliBlXvNrnsA5mV2hVr4qp0tJsMDkKECsX6pIPWVVBBv3y3VaiqLsQAOZNh7TK7tOtsxzeo9DN9ZWAfyZDmg3p6+wcTUXLUxQUHlTVgfJmc29kjE3dqNUsuJqDKLWJtmy2vdl6wJuNe6e09qrTP+WxlaqP4dSjUrL5OAGHtMz4PbdRXZvkmIY5bkKhGpy3sHsbXB/SNQuVvm+l2PRX/qMNUNtc/SPVU++48xJTZuAwLC9GnQNvqhbjx5iR1DeXEVSRSwyKRoRWrBGH3ApMyDZuIqtmr4fBk8mR6iuPv9HeEb9fdvDMSy0xTY6Zk6pt2EcCO4gyK21WrUKeUlKtMlVOQBKqg6Fit8rgC5NraA2EYvDVgGNbDqyWFmp1ndhrzR7X05j2SC2WtVnLUyGRQwORVU8NA4ChhcdotLEqYqMj5MrKTlGazLplXS+vdbymhmv0I6RyCCGAUgKTrZLg3W/PhzvNPZjv0TsTcWbiSbWAsByA4zHsbEMKisrUgFub1Cctxa+oOnjNM7WDBYNDUXpCSMx1LEdUKbXtYDXTyElXfD0yvRsgYkLobk5tBz+tlPlIvd4dNUAqKpsHJXiBqLA39awPH4SzNgaeUqEUAgjRQOItyma1GhjNrUiLDMSDrZTpya/leStJrgH+++YMDUzJ1uPPx+l/quPKebONgUP0Tby4D2ix+9IrbiIhSIiAiIgIiICIiAiIgIiICIiAiIgIiIGjtjZNPE0+jqg2BDCxsQRwPYfORdHYleif3NSi4+rUpKp/HTA+EsUQIentOsmlbCsB9akekX8I6w9k9we1KL12tUFyo6p6reamxHnJeY6+HRxZ0Vh2MAfjA8rUEqDrKrDvAM0BsNFN6b1aXcjnL+Frj3TI+yKf0S6HlkdlA8Fvl90xLs6uvqYtiOyqiP71ymBmq7OLetWqEaaAqB/tkbjt1aRW9MfvQQUZ2Y5WHA21Gh1tblJKph8QTpXRR3Urn2lvynx+zqh9bFVfuimv/wCL++EVoYcUOkpF1FEHUsQBcnr3uLKDoBIqrtkCpnU0VIFgES6+IFjr3y4NsQ5zch0P1zcm/b1bHWV/eXZFfDUXrUUoOEGZgxZDYcbWvew9sqar3c7H0kqVC9VRdfpZl+lcm7DwloXb+GJsKoJ7gT+Uo+w8W+KoXXCqWDOKzE5VVewE9Y3Q8LEEjiJ5svAYunXomqKPQ5iAtMlcthobWNzw0vAvGzcYHqPZWAJuMwte44juuD+KbD9WsDyYe8WB8zdfJDNPE4k5lspLjN1rdWx9TN2XZVE8q4arl6WpVuV62RdEC/SOupOUmx0hUzE+abXAP998+pFIiICIiAiIgIiICIiAiIgIiICIiAiIgIiICIiAiIgIiICeML6HUT2IFV3pxJS/TM+Hw2VgaiMACTwLsozIOQsRcm01sBWTF4MOvWVluD2kXVre+WbbKqaFQMgcFSMh4NfkZVt1tqJUqVqIZb0yDlRWCgNoQM2ptYfiljNc52ZtradCq1LrMocKAzHr2Nly3BFiBfTheds2XWzqwOo0I+w4uAfA5l+7Oe7dxmGwWKz1swzfNm+gIsGOuhOUrz4Ey0brbWpViHouGW5pnuJ/eJe3fnHnBE/s7QFD9E2/vx4/em3NNhlrA8nHvFh7+r7JuSNEREBERAREQEREBERAREQEREBERAREQEREBERAREQEREBERAjN5KLPhqirUamxtZ0tmXrDUXBB8xaV/ZmAWnQp4gEmowXpXJ1cHQE8tGEs+1/mW8viJBJUPyGmoR3LoygKBpY+sxJAUA8+/nKlRG/OyVxNNCVuQQRbjfgRbncHh3T73e2N8lQrYCoxBa2nWWz0gPAjJ94yQwb9PhrEZWK6i+qtwYX7Rrr3Tn2yRtBMSKZrNdal7EMFIRrkkZrWNjy4wy7Di2DUhUHKzg91tf8ASTNum1wD2yO2NVDIycgbqP5HGZfZcjymfZraFDxQkfofPj96RpuREQpERAREQEREBERAREQERBMBEAxAREQEREBERAREQEREBERA1NrfMv4D4iROzMM1XZ4VHKPapkccVYO2U25i9rg6GS+0x+6fw/OaW6n/AEqeNX/2NCeau7v0XoZqNWoarXzlza5FQX1AAA15Ac5p7U2rQwbnOpzVDe4I+jbgD38ftSf21RyVUfgLlD4NqvvuPKRe8uzDWVLDXMCL+w39x8pWWzurtZKzrUS4BL0SDa4PzicCe1vdLI3Ur35OPeLA+Z6vsMqWCwfQLkQHq6g9rJ11J7zYr96WzGsGpLUXlaoD3W1PjlJ84ajeifNNrgGfUikRITae9FChUNJukZxbqohY6i4t5TGeeOE3ldN4ceXJdYzabiVtd5qr/NYCu3YXtTHtM3d29rtiUqF6YptTqNTKg5tVAJ18TbymMefDK6nn9K9Muz8mONys6fWeyXiIns8CIiAiIgJzz0osWrYWmy1HpMK7GmpyozU8hGe7KDoWsCbcZ0OU30lUlqU6FIIGrmqGokkgIRo7NbUjKbW7+6Zzls1G+PKY5S1i9G5ymtTVctLqOi3JyE3DDUkAHTQaaGXeQO72y1w1MKDdyBne1sxHdyHYP/snVa4jCWY6q8uWOWduM8HsRE08yIiAiIgIiICIiAiIga+0fmn8DNDdX/pl+1V/9jSQx4/dv9kyvbG23Ro0cjscweocoBJsXJHdCebf3kQMmQes4bL9pLMPO15HI3SUQb2uL6HUX0Phb8pV9u+keg1ekMjoKVTMXa1j9ArYX5E+yWbCWSpUpcg11+y+o/OVKouyaOJ+UBnqueicmxYlbgmy2JPHXynUdgVAaZTkpIH2G6ye428pV9pYqlQ6rK3WJJygakcySe7vm/uptIOwIBVWzJY6nq3ZDe3YWH3YFh2YbKUPFCR5cvaLHzm7NJxlrg8nBB8Rb4i34ZuyNEp1HTbb99EfBf0lxlPcW22vfR/I/pObtPyfujr7J8/7auEru6HrYwf+VVPtC/pLFK7usLVsaP8AyCfaoM3yfmYff2Y4vys/t7rFERPZzkREBETxjbU8IGPFYlKSNUdgqKCzMeAA4mc8o71UqmIfE1qbhBZKI0LBb+sU+sb3NjoLCb28e1WxlYYTDDpEWxqMNVLDgL8Mo7e3wnu3t2adLBg5QXFRGdgNbarlXuF/OefeyuWp0e/cwxw3l1vSfym02orMMtwtgQxBAa/PuA4a85L4YytbIpFBobpx7SoPHxt8OI7LFhFAsRpccOXkP7/OejnbUREKREQEREBERAREQEREDBjfm3+yfhKXsrds181Q1AqlnFrXOhN+YAl1xvzb/Zb4GRu6vzB/qVP90IoO/G5eGw9FXUO7PVs2Y6EEMxAAAFiRzljqLUpmi1RFRiOjZVOZV5oASNdLD2zJ6TQPkqZuHSrfwKuJr4HDFtnUSOIVreKOxX3ZvdAbbwPSlDw7T3W61vYJ8UkNLrKLKuqm2gKXYf6c4+9Nnps9IEcbXHmJWUStUOZnY5LgXJPW1sovyhHSsaQ1IOvKzjw5+eUmbaNcA9sht0sX0mHA45er5cR7vhN/ZpsCh+gcvl9G/eRY+cK3JStrYpKW2KbuwVRQNyeH/c/OXWUfePBpV2th0qLmVqWo7bGqRw75yds3Mce7170d3Ydd/LvdO7l7NqpvBXxZNPA07Lwau4sB9kH/AJPcJk3LoNTq4um7l2V6d3PFiVJJ4yz0aSooVVCqOAAsB5SA3fP+dx4/moH20zJ8O48mGWd3d306XpGvi45cWeOGOpJPXrOt/sWKIidjgIiICUD0v7bbDYemDTWpRqFxVViwHVystygJtfloDzNpf5G7ybPXEYSvQYXFSm624alTbXlraSzfgsurt9bCw9JKFPogoVlRrgWzXUEGbG0MMKtJ6Z+kCPPkfbIH0aY7p9lYNybnolUnvTqH/bLI40PgZZNFtt3X57xnpRxzfu06KgVJUlVzubaXDsMtvu3mTdzb9enjsPiKtSo92CMXcsMjnK1gT1QAQbdq35yhUaRU2PFdDfjcaGW7ZCDpaGY3XpKV15kFxfKe3SdPDjLLtz8l1Y/SMRE5nuREQEREBERAREQEqu0q9QbUoLnOQqbKGYLqr3uoOVjccSJapUd4Wy7Swh7bL7Sw/OBacX82/wBlvhIrdT5lv6lT4yUxfzb/AGW+Eid0PmX/AKr/AJQnmjfSeP8AJD+ov+1pH7rbxYY4N6T1lV6BBfMcoBqO3RjMdCWsdB2zY9Ku0KaYQKXXMXUhbi9rEE93GcUxmHwNa7O9UsxBuhtYhQoHRsAG8c3PslHbcPTyM1PsJt4HUfnIzae0EokB10OY6EC5GtuBIJPMi2pn1T29QAoM7jpGpopRiA7Nlv6oJ1GoIkNvRtN7qyYZajcQrG3Vt17dhvl0PG57IRYdx9pAsxQZRULZabNZr+sviLE+znLTh+lWrmq5OvpZL2BHaT6xNxyGiTjW728VapVqNfDCtlQ0S7BVVqeYKp1uRlYiw7Jdk3txVlz9CWsCcozLftBB4QbdDlQ241trYP7LD255FrvliXNlCd7WuPLXWaGM2vVfF4eq9iVNhpbx+M5u1T/CeuPvHX2PL/ZZ/wA5e1dRJtKruxjEqY7GtTbMrdDZuRyqVNu0X5yrbyb3Va6mkhsh9Yr9LuHd8Zm3aU0KNX69UKt+SgXJ8TY+8TwnP8bnmOE3jj42/ax0XgnB2e5cl1lnNSfeX+HSPlSfXX8Qn0tdSbBlJ7LiVTBbsiph2NSo6O2qsMhKC2mhUg342I7O+Rno12TiA9SpjM4qq7rTS1IKaemWoejF8xuRYnlw4TuuWMurfGvnSXq6FERKPmo4UFmIAAJJOgAHEk8pH7M2rSxLFqTh1CixHAhrHMO0EWseesqPpoxFVMEgUhaD1BTxDfVVwVRj/KHsT5TnXoj3obDY1qOJcKrDIxqMBkNIFSmY8AAOH8nfA6f6K/3dHFYbQfJ8ZiUA4dVm6RdOWjS7SobktTfFbRrUXz0qlalZhexYUEzFSRqDcWI0PKW+B+T9vUymIrgizLVqgj75knhapakLHK1gQexlOh/ORm9oti8XqDaviNVNx843Ay5+k6jTw+OVBannoUHyG/VsDRtfhoKQ7J0cGUmXj5vHkx3Ha93NoHEYSjWOhempYfzW63vvJKUz0UbV6bAKhADUGNM25iwZWtyuDbyMuc8cpq6esu5siImVIiICIiAiIgJR9/KwTEUGzorAXQsyizBurYNxPdLNvJtT5JhK+ItfoqbuB2kDQeZtOKYfdBK+DO1Np1KlRqwFTQsAqMSE0RSzX42FlUEaWBIJXX6O2aYwitUqhmyANbUlitjYDjrKuu23RGSi1gWZs1rHX38uVvGUTd7/ACOMpYbM74TF0w9PNxXNe3gdOVr3U2HAW2jhxY6cLjieWnbKl21atLpLmoc9+IIuD5SIx+61FxdR0fevD2cvKWZKQ7IeiNTbgDzPul2zqqlsLdBaVWnVOIAYNqop1BoVI9YC99eGnjLTtbDo65RiGRg2YEU2Nxr1WD8Br7hNroKfIEX8b6++YThKfZ742qtJgBmvUCFhpmC9hPMcb9+s3EQubahdfHz7u6THyBO//ntmT9lp39vLj2xtNNCmgAsBp2cPzkdtk2y8vW/KT37NQcj7Rx7ZjrbPQjNY9S51ItxAJPx8pz9q4ry8Vwnnr3dPZOWcPNM75b9q1N3dmIP3lUHQXtcCw7STwM+N4NsLhwlOmcx0PEGyXvqR9Im/v7pX9p1XxDZVv0YOn8x+sfy7vGYf2M4HAy8PDjxYd3E5+bLmz7+Sbq761sTi8FhEYqGqK1Ru2wYqtr6jS58Rz4TGM21iRjqi0HQlMgr0QP3tK9NSr09bVKTXFzxUnXThz6jROGxdHEtTd1QnOqWz2yMvVzeI14ixm1iNq0auMGMXCYpKi5crHEBMuRQoFlQs2g1uxvcjhpPHkwz+PM8Z8uvL9fVMbO7q/q19pekraNWozLiadNTn6InIAqAF1L2BIqWKgcibCxnYMfvhWegjYLDpWqHIWzVqaIFK3JGVixPYLcLm+mvMq20keq1UYGhnYhiSGIuLakAgHh4TXfBVqtdayqtNh0eUqpvT6N896RLdQtwa97jSe+87PCa9WfCLLvfvdisbSfBpQoKKi5ai3qV6uvELTVFKEH6TcCJH7v8AowxNSvSxFd0olOiY5wKjO1PQMaYJAuFF7sbm5IF7Sw7GwOJJLXsWN2PNj2k8zLNS2ZWt6xm5vXizU7svBJRQqrFmYlndjdnY2BZrWHAAAAAAAAAACbt5SMZVxFLmZHLvsysVJuykAjvtcAngIt11WS3o41i8KauJqBh1amIZTYi46SqQfOxnUfT3sxT8lxFtcz0S3A6jpKfWHC2V9P5pz/a73xBxaCmp6VKqZcrBX6RSFcA9cA37+8TqvpIx1HE7OqBmsyFHQgXu6m1gOPWBI07Zvc3LGdXpUd6EMRZ8TSPNaTgd4LBvis6zOM+h43xefOrXotqND6y9Uj6wt8Z2XMJvm/Exx/hexETyehERAREQE8Jns+XECv74OlXC1qDEDpEZfAkae+c32DvbhEwSYDadNx0F1RhTNRaiAEKCACVYA2PI246kTo229jCp9K0p2K3KVjcsDAqGK20uJx64unRFLC4ZCmHp2Cljrlso0GpubcAo5mYKdWqfpvrxsSOMvVDcZPrSUw25dMcxA5ylKseDv+Jp42HxH8Wp+Nv1nW6W61MTId2acDj7Liv41X8bfrPL4v8Aj1fxt+s7B/henA3WpwOQA4v+PV/G36zIlXGD/v1fxE/Gdc/wvTnn+GKcDkgbGE/P1vxt+sldnbOxNXqvVqsp0ILMQRxsddRce4TpC7tU+6SWD2UicBAgdi7qIqi4kw2waZHCS6i09gVHHbpI3ASMbcgdk6DPLQKPhdzVB1EncHu9TTlJu09gYKOFVeAma09iBrYnCK41EgsZurTY5rC/bLNEDnu09zs4IYZgbXB1vbUfCRDbqVrgkhirZqZsRl4j1QbcDa/ZOsET56Mdklm1mVnRzvdjdpsPWFX6QBUWUKADyHdLzmM3OjHZGQRJJ0LbfG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3" name="Picture 5" descr="Mobile Access Platform 7 Tre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9992" y="2708920"/>
            <a:ext cx="4392488"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89" b="97336" l="7353" r="94608">
                        <a14:foregroundMark x1="65196" y1="20082" x2="65196" y2="20082"/>
                        <a14:foregroundMark x1="53431" y1="4098" x2="53431" y2="4098"/>
                        <a14:foregroundMark x1="94608" y1="59016" x2="94608" y2="59016"/>
                        <a14:foregroundMark x1="70588" y1="93648" x2="70588" y2="93648"/>
                        <a14:foregroundMark x1="60539" y1="95287" x2="60539" y2="95287"/>
                        <a14:foregroundMark x1="75245" y1="85041" x2="75245" y2="85041"/>
                        <a14:foregroundMark x1="7598" y1="36680" x2="7598" y2="36680"/>
                        <a14:foregroundMark x1="15931" y1="18443" x2="15931" y2="18443"/>
                        <a14:foregroundMark x1="20098" y1="7582" x2="20098" y2="7582"/>
                        <a14:foregroundMark x1="13725" y1="9016" x2="13725" y2="9016"/>
                        <a14:foregroundMark x1="45833" y1="12295" x2="45833" y2="12295"/>
                        <a14:foregroundMark x1="50735" y1="18443" x2="50735" y2="18443"/>
                        <a14:foregroundMark x1="37745" y1="17008" x2="37745" y2="17008"/>
                        <a14:foregroundMark x1="33088" y1="10861" x2="33088" y2="10861"/>
                        <a14:foregroundMark x1="16176" y1="59836" x2="16176" y2="59836"/>
                        <a14:foregroundMark x1="21078" y1="61475" x2="21078" y2="61475"/>
                        <a14:foregroundMark x1="24265" y1="68238" x2="24265" y2="68238"/>
                        <a14:foregroundMark x1="12500" y1="71926" x2="12500" y2="71926"/>
                        <a14:foregroundMark x1="14216" y1="65574" x2="14216" y2="65574"/>
                        <a14:foregroundMark x1="22549" y1="65984" x2="22549" y2="65984"/>
                        <a14:foregroundMark x1="25735" y1="72746" x2="25735" y2="72746"/>
                        <a14:foregroundMark x1="70343" y1="97336" x2="70343" y2="97336"/>
                        <a14:foregroundMark x1="19363" y1="58607" x2="19363" y2="58607"/>
                        <a14:foregroundMark x1="36275" y1="34836" x2="36275" y2="34836"/>
                        <a14:foregroundMark x1="40931" y1="42418" x2="40931" y2="42418"/>
                        <a14:foregroundMark x1="25000" y1="13934" x2="25000" y2="13934"/>
                        <a14:foregroundMark x1="23284" y1="11885" x2="23284" y2="11885"/>
                        <a14:foregroundMark x1="21814" y1="9836" x2="21814" y2="9836"/>
                        <a14:foregroundMark x1="12010" y1="13115" x2="12010" y2="13115"/>
                        <a14:foregroundMark x1="14216" y1="15984" x2="14216" y2="15984"/>
                        <a14:foregroundMark x1="18137" y1="21107" x2="21814" y2="26230"/>
                        <a14:foregroundMark x1="38480" y1="18033" x2="45098" y2="26230"/>
                        <a14:foregroundMark x1="40441" y1="5533" x2="55882" y2="25820"/>
                      </a14:backgroundRemoval>
                    </a14:imgEffect>
                  </a14:imgLayer>
                </a14:imgProps>
              </a:ext>
              <a:ext uri="{28A0092B-C50C-407E-A947-70E740481C1C}">
                <a14:useLocalDpi xmlns:a14="http://schemas.microsoft.com/office/drawing/2010/main" val="0"/>
              </a:ext>
            </a:extLst>
          </a:blip>
          <a:srcRect/>
          <a:stretch>
            <a:fillRect/>
          </a:stretch>
        </p:blipFill>
        <p:spPr bwMode="auto">
          <a:xfrm>
            <a:off x="971600" y="3181918"/>
            <a:ext cx="3049564" cy="364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30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Hareket ve Titreşim</a:t>
            </a:r>
          </a:p>
        </p:txBody>
      </p:sp>
      <p:sp>
        <p:nvSpPr>
          <p:cNvPr id="3" name="İçerik Yer Tutucusu 2"/>
          <p:cNvSpPr>
            <a:spLocks noGrp="1"/>
          </p:cNvSpPr>
          <p:nvPr>
            <p:ph idx="1"/>
          </p:nvPr>
        </p:nvSpPr>
        <p:spPr/>
        <p:txBody>
          <a:bodyPr>
            <a:normAutofit fontScale="85000" lnSpcReduction="20000"/>
          </a:bodyPr>
          <a:lstStyle/>
          <a:p>
            <a:r>
              <a:rPr lang="tr-TR" dirty="0" err="1" smtClean="0"/>
              <a:t>HTP’ler</a:t>
            </a:r>
            <a:r>
              <a:rPr lang="tr-TR" dirty="0" smtClean="0"/>
              <a:t> yükseldikçe daha istikrarsız hale gelir. Daha çok sallanırlar. Bunlar uçak bakım ve onarımlarında kullanılan platformlar veya  uçağa yük yüklerken kullanılan asansörler şeklindedir. Bazen uçağa çarparlar veya dikkatsiz kullanıldığında devrilip yıkılırlar. </a:t>
            </a:r>
          </a:p>
          <a:p>
            <a:r>
              <a:rPr lang="tr-TR" dirty="0" err="1" smtClean="0"/>
              <a:t>HTTP’lerin</a:t>
            </a:r>
            <a:r>
              <a:rPr lang="tr-TR" dirty="0" smtClean="0"/>
              <a:t> sallanması, istikrarsız veya dengesiz olması personeli tedirgin eder ve dikkatli çalışmamasına neden olur. Görevine odaklanmak yerine dengeyi kurmaya çalışır. </a:t>
            </a:r>
          </a:p>
          <a:p>
            <a:r>
              <a:rPr lang="tr-TR" dirty="0" smtClean="0"/>
              <a:t>Hareketli taşıma platformlarında çalışan personelin düşme, yaralanma ve devrilmeyi karşı dikkatli olması ve gerekli </a:t>
            </a:r>
            <a:r>
              <a:rPr lang="tr-TR" dirty="0"/>
              <a:t>t</a:t>
            </a:r>
            <a:r>
              <a:rPr lang="tr-TR" dirty="0" smtClean="0"/>
              <a:t>edbirleri alması gerekir.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18</a:t>
            </a:fld>
            <a:endParaRPr lang="tr-TR"/>
          </a:p>
        </p:txBody>
      </p:sp>
    </p:spTree>
    <p:extLst>
      <p:ext uri="{BB962C8B-B14F-4D97-AF65-F5344CB8AC3E}">
        <p14:creationId xmlns:p14="http://schemas.microsoft.com/office/powerpoint/2010/main" val="185137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Hareket ve Titreşim</a:t>
            </a:r>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19</a:t>
            </a:fld>
            <a:endParaRPr lang="tr-T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5000" t="22070" r="24559" b="44532"/>
          <a:stretch/>
        </p:blipFill>
        <p:spPr bwMode="auto">
          <a:xfrm>
            <a:off x="755576" y="1550193"/>
            <a:ext cx="7560840" cy="468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62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çevre etkenleri</a:t>
            </a:r>
            <a:endParaRPr lang="tr-TR" dirty="0"/>
          </a:p>
        </p:txBody>
      </p:sp>
      <p:sp>
        <p:nvSpPr>
          <p:cNvPr id="3" name="İçerik Yer Tutucusu 2"/>
          <p:cNvSpPr>
            <a:spLocks noGrp="1"/>
          </p:cNvSpPr>
          <p:nvPr>
            <p:ph idx="1"/>
          </p:nvPr>
        </p:nvSpPr>
        <p:spPr/>
        <p:txBody>
          <a:bodyPr>
            <a:normAutofit/>
          </a:bodyPr>
          <a:lstStyle/>
          <a:p>
            <a:r>
              <a:rPr lang="tr-TR" dirty="0" smtClean="0"/>
              <a:t>Gürültü</a:t>
            </a:r>
          </a:p>
          <a:p>
            <a:r>
              <a:rPr lang="tr-TR" dirty="0" smtClean="0"/>
              <a:t>Duman ve buharlar</a:t>
            </a:r>
            <a:endParaRPr lang="tr-TR" dirty="0" smtClean="0"/>
          </a:p>
          <a:p>
            <a:r>
              <a:rPr lang="tr-TR" dirty="0" smtClean="0"/>
              <a:t>Aydınlatma</a:t>
            </a:r>
            <a:endParaRPr lang="tr-TR" dirty="0" smtClean="0"/>
          </a:p>
          <a:p>
            <a:r>
              <a:rPr lang="tr-TR" dirty="0" smtClean="0"/>
              <a:t>İklimlendirme ve sıcaklık</a:t>
            </a:r>
            <a:endParaRPr lang="tr-TR" dirty="0" smtClean="0"/>
          </a:p>
          <a:p>
            <a:r>
              <a:rPr lang="tr-TR" dirty="0" smtClean="0"/>
              <a:t>Hareket ve titreşim</a:t>
            </a:r>
            <a:endParaRPr lang="tr-TR" dirty="0" smtClean="0"/>
          </a:p>
          <a:p>
            <a:r>
              <a:rPr lang="tr-TR" dirty="0" smtClean="0"/>
              <a:t>Kısıtlanmış alanlar </a:t>
            </a:r>
            <a:endParaRPr lang="tr-TR" dirty="0" smtClean="0"/>
          </a:p>
          <a:p>
            <a:r>
              <a:rPr lang="tr-TR" dirty="0" smtClean="0"/>
              <a:t>Çalışma çevresi</a:t>
            </a:r>
            <a:endParaRPr lang="tr-TR" dirty="0" smtClean="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a:p>
        </p:txBody>
      </p:sp>
    </p:spTree>
    <p:extLst>
      <p:ext uri="{BB962C8B-B14F-4D97-AF65-F5344CB8AC3E}">
        <p14:creationId xmlns:p14="http://schemas.microsoft.com/office/powerpoint/2010/main" val="309326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Hareket ve Titreşim</a:t>
            </a:r>
          </a:p>
        </p:txBody>
      </p:sp>
      <p:sp>
        <p:nvSpPr>
          <p:cNvPr id="3" name="İçerik Yer Tutucusu 2"/>
          <p:cNvSpPr>
            <a:spLocks noGrp="1"/>
          </p:cNvSpPr>
          <p:nvPr>
            <p:ph idx="1"/>
          </p:nvPr>
        </p:nvSpPr>
        <p:spPr/>
        <p:txBody>
          <a:bodyPr>
            <a:normAutofit fontScale="77500" lnSpcReduction="20000"/>
          </a:bodyPr>
          <a:lstStyle/>
          <a:p>
            <a:r>
              <a:rPr lang="tr-TR" dirty="0" smtClean="0"/>
              <a:t>Titreşim, havacılık personelinin içinde dönen motoru bulunan matkap, aşındırıcı ve kesici cihazları kullanmasıyla ilgilidir. Düşük frekanslı ses çıkaran cihazlar da titreşime neden olur. </a:t>
            </a:r>
          </a:p>
          <a:p>
            <a:r>
              <a:rPr lang="tr-TR" dirty="0"/>
              <a:t>0.5 Hz </a:t>
            </a:r>
            <a:r>
              <a:rPr lang="tr-TR" dirty="0" smtClean="0"/>
              <a:t>ile </a:t>
            </a:r>
            <a:r>
              <a:rPr lang="tr-TR" dirty="0"/>
              <a:t>20 </a:t>
            </a:r>
            <a:r>
              <a:rPr lang="tr-TR" dirty="0" smtClean="0"/>
              <a:t>Hz arasındaki titreşimler kişiyi rahatsız eder. Fakat insan vücudu bu düzeydeki titreşimleri </a:t>
            </a:r>
            <a:r>
              <a:rPr lang="tr-TR" dirty="0" err="1" smtClean="0"/>
              <a:t>absorbe</a:t>
            </a:r>
            <a:r>
              <a:rPr lang="tr-TR" dirty="0" smtClean="0"/>
              <a:t> eder, </a:t>
            </a:r>
            <a:r>
              <a:rPr lang="tr-TR" dirty="0"/>
              <a:t>fazla etkilenmez. </a:t>
            </a:r>
            <a:r>
              <a:rPr lang="tr-TR" dirty="0" smtClean="0"/>
              <a:t>50 ile 150 Hz arasındaki titreşimler kişiler için sorun oluşturmaya başlar. Bu şekilde yüksek titreşimli aletleri sürekli kullanan kişilerde «</a:t>
            </a:r>
            <a:r>
              <a:rPr lang="tr-TR" dirty="0" smtClean="0">
                <a:solidFill>
                  <a:srgbClr val="FF0000"/>
                </a:solidFill>
              </a:rPr>
              <a:t>titreşim kaynaklı beyaz parmak sendromu-BPS</a:t>
            </a:r>
            <a:r>
              <a:rPr lang="tr-TR" dirty="0" smtClean="0"/>
              <a:t>» adı verilen bir rahatsızlık ortaya çıkar. </a:t>
            </a:r>
          </a:p>
          <a:p>
            <a:r>
              <a:rPr lang="tr-TR" dirty="0" smtClean="0"/>
              <a:t>Basınçlı aletler de aynı şekilde titreşime neden olur ve sürekli kullanılması halinde kan akışını yavaşlatır ve kişilerde </a:t>
            </a:r>
            <a:r>
              <a:rPr lang="tr-TR" dirty="0" smtClean="0">
                <a:solidFill>
                  <a:srgbClr val="FF0000"/>
                </a:solidFill>
              </a:rPr>
              <a:t>BPS sendromuna yol açar.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20</a:t>
            </a:fld>
            <a:endParaRPr lang="tr-TR"/>
          </a:p>
        </p:txBody>
      </p:sp>
    </p:spTree>
    <p:extLst>
      <p:ext uri="{BB962C8B-B14F-4D97-AF65-F5344CB8AC3E}">
        <p14:creationId xmlns:p14="http://schemas.microsoft.com/office/powerpoint/2010/main" val="110278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Pnömatik-havalı araçlar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21</a:t>
            </a:fld>
            <a:endParaRPr lang="tr-TR"/>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941" l="9732" r="89933"/>
                    </a14:imgEffect>
                  </a14:imgLayer>
                </a14:imgProps>
              </a:ext>
              <a:ext uri="{28A0092B-C50C-407E-A947-70E740481C1C}">
                <a14:useLocalDpi xmlns:a14="http://schemas.microsoft.com/office/drawing/2010/main" val="0"/>
              </a:ext>
            </a:extLst>
          </a:blip>
          <a:srcRect/>
          <a:stretch>
            <a:fillRect/>
          </a:stretch>
        </p:blipFill>
        <p:spPr bwMode="auto">
          <a:xfrm>
            <a:off x="827584" y="3140968"/>
            <a:ext cx="545982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Image result for Pneumatic tool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50" b="97750" l="10000" r="92667">
                        <a14:foregroundMark x1="55667" y1="7750" x2="90667" y2="7250"/>
                        <a14:foregroundMark x1="76833" y1="6000" x2="76833" y2="6000"/>
                        <a14:foregroundMark x1="79500" y1="6500" x2="82167" y2="6500"/>
                        <a14:foregroundMark x1="55667" y1="7250" x2="84000" y2="5250"/>
                      </a14:backgroundRemoval>
                    </a14:imgEffect>
                  </a14:imgLayer>
                </a14:imgProps>
              </a:ext>
              <a:ext uri="{28A0092B-C50C-407E-A947-70E740481C1C}">
                <a14:useLocalDpi xmlns:a14="http://schemas.microsoft.com/office/drawing/2010/main" val="0"/>
              </a:ext>
            </a:extLst>
          </a:blip>
          <a:srcRect/>
          <a:stretch>
            <a:fillRect/>
          </a:stretch>
        </p:blipFill>
        <p:spPr bwMode="auto">
          <a:xfrm>
            <a:off x="2747487" y="141277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04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Kapalı, dar ve sıkışık alanlar</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Bunlara </a:t>
            </a:r>
            <a:r>
              <a:rPr lang="tr-TR" dirty="0"/>
              <a:t>kısaca </a:t>
            </a:r>
            <a:r>
              <a:rPr lang="tr-TR" b="1" dirty="0">
                <a:solidFill>
                  <a:srgbClr val="FF0000"/>
                </a:solidFill>
              </a:rPr>
              <a:t>kısıtlanmış alanlar </a:t>
            </a:r>
            <a:r>
              <a:rPr lang="tr-TR" dirty="0"/>
              <a:t>adı verilir (Confined </a:t>
            </a:r>
            <a:r>
              <a:rPr lang="tr-TR" dirty="0" smtClean="0"/>
              <a:t>Spaces). Bazen kapalı alanlar şeklindedir, bazen dar ve bazen de oldukça sıkışık olan alanlardır.)</a:t>
            </a:r>
          </a:p>
          <a:p>
            <a:r>
              <a:rPr lang="tr-TR" dirty="0" smtClean="0"/>
              <a:t>Girişi ve çıkışı zordur. Her gün veya sürekli kullanılmak için yapılmamıştır. </a:t>
            </a:r>
          </a:p>
          <a:p>
            <a:r>
              <a:rPr lang="tr-TR" dirty="0" smtClean="0"/>
              <a:t>Tanklar, silolar, küçük kabinler, dolaplar, dehlizler, büyük borular, kutular, sandıklar, </a:t>
            </a:r>
            <a:r>
              <a:rPr lang="tr-TR" dirty="0" err="1" smtClean="0"/>
              <a:t>logarlar</a:t>
            </a:r>
            <a:r>
              <a:rPr lang="tr-TR" dirty="0" smtClean="0"/>
              <a:t>, dar tüneller kısıtlanmış alan örnekleridir. </a:t>
            </a:r>
          </a:p>
          <a:p>
            <a:r>
              <a:rPr lang="tr-TR" dirty="0" smtClean="0"/>
              <a:t>Bu gibi yerlerde çalışan kişilerde klostrofobi ortaya çıkar. Bu kişilerin çok dikkatli olarak görevlerini yerine getirmeleri gerekir. Giriş ve çıkışta ve aynı zamanda içeride çalışırken mutlaka bir iş arkadaşının kendisine yardım etmesi gerekir. Bu gibi yerlerde iyi bir ışıklandırmanın yapılması, havalandırmanın iyi olması çalışan personelin işini kolaylaştırır. Ayrıca bu gibi yerlerde çalışırken mutlaka kask takmak ve diğer koruyucu eşya ve malzemelere sahip olmak gerekir. Böylece kişinin tedirginliği bir ölçüde giderilmiş olur.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22</a:t>
            </a:fld>
            <a:endParaRPr lang="tr-TR"/>
          </a:p>
        </p:txBody>
      </p:sp>
    </p:spTree>
    <p:extLst>
      <p:ext uri="{BB962C8B-B14F-4D97-AF65-F5344CB8AC3E}">
        <p14:creationId xmlns:p14="http://schemas.microsoft.com/office/powerpoint/2010/main" val="139998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2633"/>
          </a:xfrm>
        </p:spPr>
        <p:txBody>
          <a:bodyPr/>
          <a:lstStyle/>
          <a:p>
            <a:r>
              <a:rPr lang="tr-TR" b="1" dirty="0" smtClean="0">
                <a:solidFill>
                  <a:srgbClr val="FF0000"/>
                </a:solidFill>
              </a:rPr>
              <a:t>Kısıtlanmış </a:t>
            </a:r>
            <a:r>
              <a:rPr lang="tr-TR" b="1" dirty="0">
                <a:solidFill>
                  <a:srgbClr val="FF0000"/>
                </a:solidFill>
              </a:rPr>
              <a:t>alanlar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23</a:t>
            </a:fld>
            <a:endParaRPr lang="tr-T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4" t="7226" r="1739" b="6525"/>
          <a:stretch/>
        </p:blipFill>
        <p:spPr bwMode="auto">
          <a:xfrm>
            <a:off x="611560" y="1127271"/>
            <a:ext cx="7796342" cy="525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19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Kısıtlanmış alanlar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24</a:t>
            </a:fld>
            <a:endParaRPr lang="tr-TR"/>
          </a:p>
        </p:txBody>
      </p:sp>
      <p:pic>
        <p:nvPicPr>
          <p:cNvPr id="6146" name="Picture 2" descr="Image result for &quot;Confined Spac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7" y="1556792"/>
            <a:ext cx="8233759" cy="467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9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Kısıtlanmış alanlar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25</a:t>
            </a:fld>
            <a:endParaRPr lang="tr-TR"/>
          </a:p>
        </p:txBody>
      </p:sp>
      <p:pic>
        <p:nvPicPr>
          <p:cNvPr id="7170" name="Picture 2" descr="Image result for aviation &quot;Confined Spaces&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31" b="6773"/>
          <a:stretch/>
        </p:blipFill>
        <p:spPr bwMode="auto">
          <a:xfrm>
            <a:off x="539552" y="1596570"/>
            <a:ext cx="7920880" cy="464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9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Çalışma </a:t>
            </a:r>
            <a:r>
              <a:rPr lang="tr-TR" dirty="0" smtClean="0"/>
              <a:t>çevresi</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Havacılık personelinin çalışma çevresi pek çok faktörün etkisi altındadır. </a:t>
            </a:r>
          </a:p>
          <a:p>
            <a:pPr lvl="1"/>
            <a:r>
              <a:rPr lang="tr-TR" dirty="0" smtClean="0"/>
              <a:t>İşyerinin genel temizliği, düzeni ve tertibi (araç ve gereçler, el kitapları, prosedür ve talimatların yeri, kolay ulaşılabilirliği, kullanılır durumda olması)</a:t>
            </a:r>
          </a:p>
          <a:p>
            <a:pPr lvl="1"/>
            <a:r>
              <a:rPr lang="tr-TR" dirty="0" smtClean="0"/>
              <a:t>Güvenlik tedbirlerinin uygun bir şekilde alınmış olması ve güvenlik araçlarının hazır bulunması (yangın tüpleri, yerlerin kaymaması, güvenlik araçları)</a:t>
            </a:r>
          </a:p>
          <a:p>
            <a:pPr lvl="1"/>
            <a:r>
              <a:rPr lang="tr-TR" dirty="0" smtClean="0"/>
              <a:t>Zehirleyici kimyasal maddelerin ve sıvıların uygun bir şekilde dolaplarda korunuyor olması. Ambalajı birbirine benzer olan farklı kimyasal maddelerin ayrı yerlerde stoklanması.</a:t>
            </a:r>
          </a:p>
          <a:p>
            <a:r>
              <a:rPr lang="tr-TR" dirty="0" smtClean="0"/>
              <a:t>İş çevresi personelin düzen, tertip, iş güvenliği ve iş emniyeti açısından uygun koşullara sahip olarak düzenlenmesi gerekir. Çalışma çevresi personelin performansına engel olmamalı, onu yavaşlatmamalı veya işini olması gerekenden daha uzun sürede bitirmesine neden olmamalıdır. </a:t>
            </a:r>
          </a:p>
          <a:p>
            <a:pPr lvl="1"/>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26</a:t>
            </a:fld>
            <a:endParaRPr lang="tr-TR"/>
          </a:p>
        </p:txBody>
      </p:sp>
    </p:spTree>
    <p:extLst>
      <p:ext uri="{BB962C8B-B14F-4D97-AF65-F5344CB8AC3E}">
        <p14:creationId xmlns:p14="http://schemas.microsoft.com/office/powerpoint/2010/main" val="163942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Çalışma çevresi</a:t>
            </a:r>
          </a:p>
        </p:txBody>
      </p:sp>
      <p:sp>
        <p:nvSpPr>
          <p:cNvPr id="3" name="İçerik Yer Tutucusu 2"/>
          <p:cNvSpPr>
            <a:spLocks noGrp="1"/>
          </p:cNvSpPr>
          <p:nvPr>
            <p:ph idx="1"/>
          </p:nvPr>
        </p:nvSpPr>
        <p:spPr/>
        <p:txBody>
          <a:bodyPr/>
          <a:lstStyle/>
          <a:p>
            <a:r>
              <a:rPr lang="tr-TR" dirty="0" smtClean="0"/>
              <a:t>Çalışma çevresi üç faktörün etkisi altındadır: </a:t>
            </a:r>
          </a:p>
          <a:p>
            <a:pPr lvl="1"/>
            <a:r>
              <a:rPr lang="tr-TR" dirty="0" smtClean="0"/>
              <a:t>Fiziksel çevre (Gürültü, aydınlatma, duman, iklimlendirme, ısı, hareket ve titreşim, kısıtlı alan)</a:t>
            </a:r>
          </a:p>
          <a:p>
            <a:pPr lvl="1"/>
            <a:r>
              <a:rPr lang="tr-TR" dirty="0" smtClean="0"/>
              <a:t>Sosyal çevre (Bireysel sorumluluk, takımın sorumluluğu, motivasyon, kültür, yönetim, nezaret, liderlik)</a:t>
            </a:r>
          </a:p>
          <a:p>
            <a:pPr lvl="1"/>
            <a:r>
              <a:rPr lang="tr-TR" dirty="0" smtClean="0"/>
              <a:t>Görev (İşin fiziksel yönü, tekrarlamalı işler, görevin sağlıklı bir şekilde bir sonraki vardiyaya devr edilmesi)</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27</a:t>
            </a:fld>
            <a:endParaRPr lang="tr-TR"/>
          </a:p>
        </p:txBody>
      </p:sp>
    </p:spTree>
    <p:extLst>
      <p:ext uri="{BB962C8B-B14F-4D97-AF65-F5344CB8AC3E}">
        <p14:creationId xmlns:p14="http://schemas.microsoft.com/office/powerpoint/2010/main" val="164868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Çalışma çevresi</a:t>
            </a:r>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28</a:t>
            </a:fld>
            <a:endParaRPr lang="tr-TR"/>
          </a:p>
        </p:txBody>
      </p:sp>
      <p:pic>
        <p:nvPicPr>
          <p:cNvPr id="819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6198" b="82552" l="27574" r="68603"/>
                    </a14:imgEffect>
                  </a14:imgLayer>
                </a14:imgProps>
              </a:ext>
              <a:ext uri="{28A0092B-C50C-407E-A947-70E740481C1C}">
                <a14:useLocalDpi xmlns:a14="http://schemas.microsoft.com/office/drawing/2010/main" val="0"/>
              </a:ext>
            </a:extLst>
          </a:blip>
          <a:srcRect l="27563" t="36705" r="31238" b="27649"/>
          <a:stretch/>
        </p:blipFill>
        <p:spPr bwMode="auto">
          <a:xfrm>
            <a:off x="0" y="1340768"/>
            <a:ext cx="899039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01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Çalışma çevresi</a:t>
            </a:r>
          </a:p>
        </p:txBody>
      </p:sp>
      <p:sp>
        <p:nvSpPr>
          <p:cNvPr id="3" name="İçerik Yer Tutucusu 2"/>
          <p:cNvSpPr>
            <a:spLocks noGrp="1"/>
          </p:cNvSpPr>
          <p:nvPr>
            <p:ph idx="1"/>
          </p:nvPr>
        </p:nvSpPr>
        <p:spPr/>
        <p:txBody>
          <a:bodyPr>
            <a:normAutofit fontScale="85000" lnSpcReduction="10000"/>
          </a:bodyPr>
          <a:lstStyle/>
          <a:p>
            <a:r>
              <a:rPr lang="tr-TR" dirty="0" smtClean="0"/>
              <a:t>Çalışma çevresini etkin hale getirmek için şu üç öge önemlidir:</a:t>
            </a:r>
          </a:p>
          <a:p>
            <a:pPr lvl="1"/>
            <a:r>
              <a:rPr lang="tr-TR" dirty="0" smtClean="0"/>
              <a:t>Personel görevlerini etkin bir biçimde yerine getirmek için eğitilmeli ve yetkinlikleri artırılmalıdır.</a:t>
            </a:r>
          </a:p>
          <a:p>
            <a:pPr lvl="1"/>
            <a:r>
              <a:rPr lang="tr-TR" dirty="0" smtClean="0"/>
              <a:t>Başarılı bir görev icrası için uygun fiziksel çevre koşulları oluşturulmalıdır.</a:t>
            </a:r>
          </a:p>
          <a:p>
            <a:pPr lvl="1"/>
            <a:r>
              <a:rPr lang="tr-TR" dirty="0" smtClean="0"/>
              <a:t>Uygun olmayan veya hoş olmayan fiziksel çevre şartlarının personeli de-motive edeceği unutulmamalıdır. </a:t>
            </a:r>
          </a:p>
          <a:p>
            <a:r>
              <a:rPr lang="tr-TR" dirty="0" smtClean="0"/>
              <a:t>Etkin ve başarılı bir çalışma çevresi oluşturmak için her üç faktör üzerinde dikkatle durulmalı emniyetli ve güvenli bir çalışma ortamı yaratılmalıdır.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29</a:t>
            </a:fld>
            <a:endParaRPr lang="tr-TR" dirty="0"/>
          </a:p>
        </p:txBody>
      </p:sp>
    </p:spTree>
    <p:extLst>
      <p:ext uri="{BB962C8B-B14F-4D97-AF65-F5344CB8AC3E}">
        <p14:creationId xmlns:p14="http://schemas.microsoft.com/office/powerpoint/2010/main" val="158906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Gürültü</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Çevreden gelen ve çalışanların işitme yetilerini kısıtlayan her türlü seslerdir. (Uçakların, taşıma araçlarının çekicilerin, motorların, çalışma araçlarının çıkardıkları sesler bu gruptadır</a:t>
            </a:r>
            <a:r>
              <a:rPr lang="tr-TR" dirty="0" smtClean="0"/>
              <a:t>.</a:t>
            </a:r>
          </a:p>
          <a:p>
            <a:r>
              <a:rPr lang="tr-TR" dirty="0" smtClean="0"/>
              <a:t>Kulağımız 20 Hz ila 20KHz arasındaki sesleri işitecek  şekilde yaratılmıştır. </a:t>
            </a:r>
          </a:p>
          <a:p>
            <a:r>
              <a:rPr lang="tr-TR" dirty="0" smtClean="0"/>
              <a:t>Sesin yoğunluğu desibel ile ölçülür. Kulak tıkacı olmaksızın 115 desibellik bir gürültü ortamında kısa bir süre kalınması bile tavsiye edilmez. Bu ölçü birkaç yüz metre uzaklıktaki hareket halinde olan bir jetin çıkardığı sese eşittir. </a:t>
            </a:r>
            <a:endParaRPr lang="tr-TR" dirty="0" smtClean="0"/>
          </a:p>
          <a:p>
            <a:r>
              <a:rPr lang="tr-TR" dirty="0" smtClean="0"/>
              <a:t>İnsan kulağı 85-90 desibelden sonra 2 metrelik mesafe içinde konuşulanları anlayamaz. Duyamaz veya işitemez.</a:t>
            </a:r>
          </a:p>
          <a:p>
            <a:r>
              <a:rPr lang="tr-TR" dirty="0" smtClean="0"/>
              <a:t>Gürültü kişilerde geçici veya sürekli işitme kaybının ortaya </a:t>
            </a:r>
            <a:r>
              <a:rPr lang="tr-TR" dirty="0" smtClean="0"/>
              <a:t>çıkmasına neden olur. Önemli olan kulakta meydana gelen kalıcı hasarlardır.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a:t>
            </a:fld>
            <a:endParaRPr lang="tr-TR"/>
          </a:p>
        </p:txBody>
      </p:sp>
    </p:spTree>
    <p:extLst>
      <p:ext uri="{BB962C8B-B14F-4D97-AF65-F5344CB8AC3E}">
        <p14:creationId xmlns:p14="http://schemas.microsoft.com/office/powerpoint/2010/main" val="167937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Çalışma çevresi</a:t>
            </a:r>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30</a:t>
            </a:fld>
            <a:endParaRPr lang="tr-TR"/>
          </a:p>
        </p:txBody>
      </p:sp>
      <p:pic>
        <p:nvPicPr>
          <p:cNvPr id="9218" name="Picture 2" descr="Image result for aviation &quot;Working Environ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20880" cy="470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0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Çalışma çevresi olarak hangar</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31</a:t>
            </a:fld>
            <a:endParaRPr lang="tr-TR"/>
          </a:p>
        </p:txBody>
      </p:sp>
      <p:pic>
        <p:nvPicPr>
          <p:cNvPr id="10242" name="Picture 2" descr="Image result for aviation &quot;Working Environm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74507"/>
            <a:ext cx="8208912" cy="483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Gürültü</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Gürültülü ortamlarda çalışan kişiler bir sonra işitme kaybına maruz olacaklarının farkında olmalıdırlar. Bunun için işitme kaybını önlemeye yönelik olarak kulak tıkaçları kullanmalı ve önceden önlem almalıdırlar. İki metrelik mesafede normal konuşmalar  eğer işitilemiyorsa aşırı gürültü var demektir ve bu gibi durumlarda kulak tıkaçları kullanılır. </a:t>
            </a:r>
          </a:p>
          <a:p>
            <a:r>
              <a:rPr lang="tr-TR" dirty="0" smtClean="0"/>
              <a:t>Gürültülü ortamlarda çalışan kişiler iş devirlerini veya işle ilgili konuları gürültülü ortam içinde yapmak yerine sakin bir yere geçip konuşmalarını orada yapmaları gerekir. Önemli tüm konular gürültüden uzak bir yerde gerçekleştirilir.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4</a:t>
            </a:fld>
            <a:endParaRPr lang="tr-TR"/>
          </a:p>
        </p:txBody>
      </p:sp>
    </p:spTree>
    <p:extLst>
      <p:ext uri="{BB962C8B-B14F-4D97-AF65-F5344CB8AC3E}">
        <p14:creationId xmlns:p14="http://schemas.microsoft.com/office/powerpoint/2010/main" val="15785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Duman ve </a:t>
            </a:r>
            <a:r>
              <a:rPr lang="tr-TR" dirty="0" smtClean="0"/>
              <a:t>buharlar</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Havacılık personelinin bir bölümü duman veya buhar çıkan ortamlarda çalışıyor olabilir. Örneğin uçak mühendisleri çeşitli yağlarla çalışırlar. Sıvı yağlar, gres yağları, hidrolik yağları, boyalar, temizleme solüsyonları veya  çözücüler… Bunlar görünür veya görünmez buharlar çıkarır. Bu kişiler yakıtlarla veya egzoz dumanlarıyla hep bir arada bulunurlar. Personel bu buharları veya gazları teneffüs ederler. Gazların bir bölümü kokularından tanınmasına karşılık bazılarının kokuları yoktur. Bazı gazlar ve dumanlar kısa süreli alınmasına karşılık diğerleri çok daha uzun sürelerle alınırlar.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5</a:t>
            </a:fld>
            <a:endParaRPr lang="tr-TR"/>
          </a:p>
        </p:txBody>
      </p:sp>
    </p:spTree>
    <p:extLst>
      <p:ext uri="{BB962C8B-B14F-4D97-AF65-F5344CB8AC3E}">
        <p14:creationId xmlns:p14="http://schemas.microsoft.com/office/powerpoint/2010/main" val="149370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Duman ve buharlar</a:t>
            </a:r>
          </a:p>
        </p:txBody>
      </p:sp>
      <p:sp>
        <p:nvSpPr>
          <p:cNvPr id="3" name="İçerik Yer Tutucusu 2"/>
          <p:cNvSpPr>
            <a:spLocks noGrp="1"/>
          </p:cNvSpPr>
          <p:nvPr>
            <p:ph idx="1"/>
          </p:nvPr>
        </p:nvSpPr>
        <p:spPr>
          <a:xfrm>
            <a:off x="251520" y="1340768"/>
            <a:ext cx="8712968" cy="4785395"/>
          </a:xfrm>
        </p:spPr>
        <p:txBody>
          <a:bodyPr>
            <a:noAutofit/>
          </a:bodyPr>
          <a:lstStyle/>
          <a:p>
            <a:r>
              <a:rPr lang="tr-TR" sz="2050" dirty="0" smtClean="0"/>
              <a:t>Duman, gaz veya buhar çıkaran ortamlarda çalışan kişiler bu gazlardan etkilenirler. Ciğerleri, gözleri, kulakları veya duruma göre derileri etki altında kalabilir. Kaşınma, alerji durumları ortaya çıkabilir. Bu gibi durumlarda gaz maskelerinden yararlanılır. </a:t>
            </a:r>
          </a:p>
          <a:p>
            <a:r>
              <a:rPr lang="tr-TR" sz="2050" dirty="0" smtClean="0"/>
              <a:t>Onarım, bakım ünitelerinde bu şekilde gaz çıkışlarını önlemek bütünüyle mümkün değildir. Fakat gaz çıkışını azaltacak önlemleri almak veya gaza karşı önleyici ve koyucu araçlar kullanmak mümkündür. </a:t>
            </a:r>
          </a:p>
          <a:p>
            <a:r>
              <a:rPr lang="tr-TR" sz="2050" dirty="0" smtClean="0"/>
              <a:t>Eğer zehirleyici veya zarar verici bir duman veya gaz çıktığı anlaşılmışsa bu gibi durumlarda anında ilgili arkadaşlara ve nezaretçiye haber verilerek önlem alınması sağlanır. Gazın ve dumanın kaynağı tespit edilerek giderilmesine yönelik girişimlerde bulunulur. </a:t>
            </a:r>
          </a:p>
          <a:p>
            <a:r>
              <a:rPr lang="tr-TR" sz="2050" dirty="0" smtClean="0"/>
              <a:t>Gazlı ve dumanlı ortamlar personelin performansını olumsuz yönde etkiler. Bu yönden gazlı ortamlarda vantilatör, havalandırma penceresi, kapıyı açık tutma, koruyucu gaz maskeleri bulundurma gibi önlemler alınarak performans düşüşü önlenmeye çalışılır. </a:t>
            </a:r>
            <a:endParaRPr lang="tr-TR" sz="2050"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6</a:t>
            </a:fld>
            <a:endParaRPr lang="tr-TR"/>
          </a:p>
        </p:txBody>
      </p:sp>
    </p:spTree>
    <p:extLst>
      <p:ext uri="{BB962C8B-B14F-4D97-AF65-F5344CB8AC3E}">
        <p14:creationId xmlns:p14="http://schemas.microsoft.com/office/powerpoint/2010/main" val="155106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Aydınlatma</a:t>
            </a:r>
            <a:endParaRPr lang="tr-TR" dirty="0"/>
          </a:p>
        </p:txBody>
      </p:sp>
      <p:sp>
        <p:nvSpPr>
          <p:cNvPr id="3" name="İçerik Yer Tutucusu 2"/>
          <p:cNvSpPr>
            <a:spLocks noGrp="1"/>
          </p:cNvSpPr>
          <p:nvPr>
            <p:ph idx="1"/>
          </p:nvPr>
        </p:nvSpPr>
        <p:spPr/>
        <p:txBody>
          <a:bodyPr>
            <a:normAutofit lnSpcReduction="10000"/>
          </a:bodyPr>
          <a:lstStyle/>
          <a:p>
            <a:r>
              <a:rPr lang="tr-TR" dirty="0" smtClean="0"/>
              <a:t>Havacılık personeli görevlerini etkin bir şekilde ve kalite şartlarında gerçekleştirebilmek için yeterli aydınlatma şartları altında çalışmak zorundadır. Gözün retina belgesine yeterli ölçüde ışık düşmesi gerekir. Aynı şekilde renk ayırımı yapılabilmesi için de ışığa ihtiyaç vardır. Uygun olmayan veya yetersiz aydınlatma yerine getirilen görevlerde yanlışlıkların yapılmasına veya işin olması gerekenden daha uzun sürede gerçekleştirilmesine neden olur.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7</a:t>
            </a:fld>
            <a:endParaRPr lang="tr-TR"/>
          </a:p>
        </p:txBody>
      </p:sp>
    </p:spTree>
    <p:extLst>
      <p:ext uri="{BB962C8B-B14F-4D97-AF65-F5344CB8AC3E}">
        <p14:creationId xmlns:p14="http://schemas.microsoft.com/office/powerpoint/2010/main" val="349549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Aydınlatma</a:t>
            </a:r>
          </a:p>
        </p:txBody>
      </p:sp>
      <p:sp>
        <p:nvSpPr>
          <p:cNvPr id="3" name="İçerik Yer Tutucusu 2"/>
          <p:cNvSpPr>
            <a:spLocks noGrp="1"/>
          </p:cNvSpPr>
          <p:nvPr>
            <p:ph idx="1"/>
          </p:nvPr>
        </p:nvSpPr>
        <p:spPr/>
        <p:txBody>
          <a:bodyPr/>
          <a:lstStyle/>
          <a:p>
            <a:r>
              <a:rPr lang="tr-TR" dirty="0" smtClean="0"/>
              <a:t>Aydınlatma işin yapıldığı </a:t>
            </a:r>
            <a:r>
              <a:rPr lang="tr-TR" dirty="0" smtClean="0">
                <a:solidFill>
                  <a:srgbClr val="FF0000"/>
                </a:solidFill>
              </a:rPr>
              <a:t>dar alanın </a:t>
            </a:r>
            <a:r>
              <a:rPr lang="tr-TR" dirty="0" smtClean="0"/>
              <a:t>ve </a:t>
            </a:r>
            <a:r>
              <a:rPr lang="tr-TR" dirty="0" smtClean="0">
                <a:solidFill>
                  <a:srgbClr val="FF0000"/>
                </a:solidFill>
              </a:rPr>
              <a:t>iş çevresinin genel olarak </a:t>
            </a:r>
            <a:r>
              <a:rPr lang="tr-TR" dirty="0" smtClean="0"/>
              <a:t>ışıklandırılması anlamına gelir. </a:t>
            </a:r>
          </a:p>
          <a:p>
            <a:r>
              <a:rPr lang="tr-TR" dirty="0" smtClean="0"/>
              <a:t>Aydınlatma çalışma alanlarına veya yüzeyine </a:t>
            </a:r>
            <a:r>
              <a:rPr lang="tr-TR" dirty="0" smtClean="0">
                <a:solidFill>
                  <a:srgbClr val="FF0000"/>
                </a:solidFill>
              </a:rPr>
              <a:t>vuran ışığın şiddetidir</a:t>
            </a:r>
            <a:r>
              <a:rPr lang="tr-TR" dirty="0" smtClean="0"/>
              <a:t>. </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8</a:t>
            </a:fld>
            <a:endParaRPr lang="tr-TR"/>
          </a:p>
        </p:txBody>
      </p:sp>
    </p:spTree>
    <p:extLst>
      <p:ext uri="{BB962C8B-B14F-4D97-AF65-F5344CB8AC3E}">
        <p14:creationId xmlns:p14="http://schemas.microsoft.com/office/powerpoint/2010/main" val="311230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Aydınlatma</a:t>
            </a:r>
          </a:p>
        </p:txBody>
      </p:sp>
      <p:sp>
        <p:nvSpPr>
          <p:cNvPr id="3" name="İçerik Yer Tutucusu 2"/>
          <p:cNvSpPr>
            <a:spLocks noGrp="1"/>
          </p:cNvSpPr>
          <p:nvPr>
            <p:ph idx="1"/>
          </p:nvPr>
        </p:nvSpPr>
        <p:spPr>
          <a:xfrm>
            <a:off x="323528" y="1340768"/>
            <a:ext cx="8568952" cy="4785395"/>
          </a:xfrm>
        </p:spPr>
        <p:txBody>
          <a:bodyPr>
            <a:noAutofit/>
          </a:bodyPr>
          <a:lstStyle/>
          <a:p>
            <a:r>
              <a:rPr lang="tr-TR" sz="2050" dirty="0" smtClean="0"/>
              <a:t>Dış ortamlarda çalışan havacılık personeli görüş için yeterli ölçüde gün ışığına sahiptir. Bununla birlikte bazı durumlarda uçak, koli yığını veya bina kaynaklı «gölge» yaratan koşullar söz konusu olabilir. Bu gibi durumlarda ek ışık kaynağına ihtiyaç duyulur. Buna suni ışıklandırma veya «görev ışıklandırması» adı verilir. </a:t>
            </a:r>
          </a:p>
          <a:p>
            <a:r>
              <a:rPr lang="tr-TR" sz="2050" dirty="0" smtClean="0"/>
              <a:t>Geceleyin havaalanları ışık huzmesine boğulur. Her taraf rengarenk ışıklarla kaplanır. Sanki çok fazla ışık varmış gibi gözükmesine karşın gece görev yapan personel için bu ışıklar çoğunlukla yeterli değildir. Yakın konumda bir görevi yerine getiren bir personel için yüksek direk ışıkları yeterli olmaz. Havaalanındaki ışıklandırma sistemleri gece görev yapan kişilerin işlerini kolaylaştırmak için tasarlanmamıştır. Bu yüzden ek ışıklandırma sistemlerine veya suni ışık kaynağına ihtiyaç vardır. Bu bir el feneri olabilir. El fenerinin ışığı odaklaştırma gibi önemli bir faydası olmasına karşın personelin bir elini devre dışı bırakır ve tek elle çalışmasına neden olur. Bu nedenle kaska takılacak bir aydınlatma aparatı el fenerinden daha fazla yararlı olacaktır. </a:t>
            </a:r>
            <a:endParaRPr lang="tr-TR" sz="2050" dirty="0"/>
          </a:p>
        </p:txBody>
      </p:sp>
      <p:sp>
        <p:nvSpPr>
          <p:cNvPr id="4" name="Veri Yer Tutucusu 3"/>
          <p:cNvSpPr>
            <a:spLocks noGrp="1"/>
          </p:cNvSpPr>
          <p:nvPr>
            <p:ph type="dt" sz="half" idx="10"/>
          </p:nvPr>
        </p:nvSpPr>
        <p:spPr/>
        <p:txBody>
          <a:bodyPr/>
          <a:lstStyle/>
          <a:p>
            <a:fld id="{D1E7CAED-EC24-43C8-9C63-7E12105309D2}" type="datetime1">
              <a:rPr lang="tr-TR" smtClean="0"/>
              <a:t>13.03.2018</a:t>
            </a:fld>
            <a:endParaRPr lang="tr-TR"/>
          </a:p>
        </p:txBody>
      </p:sp>
      <p:sp>
        <p:nvSpPr>
          <p:cNvPr id="5" name="Altbilgi Yer Tutucusu 4"/>
          <p:cNvSpPr>
            <a:spLocks noGrp="1"/>
          </p:cNvSpPr>
          <p:nvPr>
            <p:ph type="ftr" sz="quarter" idx="11"/>
          </p:nvPr>
        </p:nvSpPr>
        <p:spPr/>
        <p:txBody>
          <a:bodyPr/>
          <a:lstStyle/>
          <a:p>
            <a:r>
              <a:rPr lang="tr-TR"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9</a:t>
            </a:fld>
            <a:endParaRPr lang="tr-TR"/>
          </a:p>
        </p:txBody>
      </p:sp>
    </p:spTree>
    <p:extLst>
      <p:ext uri="{BB962C8B-B14F-4D97-AF65-F5344CB8AC3E}">
        <p14:creationId xmlns:p14="http://schemas.microsoft.com/office/powerpoint/2010/main" val="34017687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9901</TotalTime>
  <Words>2121</Words>
  <Application>Microsoft Office PowerPoint</Application>
  <PresentationFormat>Ekran Gösterisi (4:3)</PresentationFormat>
  <Paragraphs>189</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EASA Part 66,  Module 9,  Human Factors Lisans Sınıfı  B1 ve B2  Fiziksel Çevre</vt:lpstr>
      <vt:lpstr>Fiziksel çevre etkenleri</vt:lpstr>
      <vt:lpstr>Gürültü</vt:lpstr>
      <vt:lpstr>Gürültü</vt:lpstr>
      <vt:lpstr>Duman ve buharlar</vt:lpstr>
      <vt:lpstr>Duman ve buharlar</vt:lpstr>
      <vt:lpstr>Aydınlatma</vt:lpstr>
      <vt:lpstr>Aydınlatma</vt:lpstr>
      <vt:lpstr>Aydınlatma</vt:lpstr>
      <vt:lpstr>Aydınlatma</vt:lpstr>
      <vt:lpstr>Hangar aydınlatması</vt:lpstr>
      <vt:lpstr>Yansıma yapmaması</vt:lpstr>
      <vt:lpstr>İklimlendirme ve sıcaklık</vt:lpstr>
      <vt:lpstr>İklimlendirme ve sıcaklık</vt:lpstr>
      <vt:lpstr>İklimlendirme ve sıcaklık</vt:lpstr>
      <vt:lpstr>İklimlendirme ve sıcaklık</vt:lpstr>
      <vt:lpstr>Hareket ve Titreşim</vt:lpstr>
      <vt:lpstr>Hareket ve Titreşim</vt:lpstr>
      <vt:lpstr>Hareket ve Titreşim</vt:lpstr>
      <vt:lpstr>Hareket ve Titreşim</vt:lpstr>
      <vt:lpstr>Pnömatik-havalı araçlar</vt:lpstr>
      <vt:lpstr>Kapalı, dar ve sıkışık alanlar</vt:lpstr>
      <vt:lpstr>Kısıtlanmış alanlar</vt:lpstr>
      <vt:lpstr>Kısıtlanmış alanlar</vt:lpstr>
      <vt:lpstr>Kısıtlanmış alanlar</vt:lpstr>
      <vt:lpstr>Çalışma çevresi</vt:lpstr>
      <vt:lpstr>Çalışma çevresi</vt:lpstr>
      <vt:lpstr>Çalışma çevresi</vt:lpstr>
      <vt:lpstr>Çalışma çevresi</vt:lpstr>
      <vt:lpstr>Çalışma çevresi</vt:lpstr>
      <vt:lpstr>Çalışma çevresi olarak hangar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 ŞENCAN</cp:lastModifiedBy>
  <cp:revision>120</cp:revision>
  <dcterms:created xsi:type="dcterms:W3CDTF">2017-11-15T08:40:41Z</dcterms:created>
  <dcterms:modified xsi:type="dcterms:W3CDTF">2018-03-13T12:32:21Z</dcterms:modified>
</cp:coreProperties>
</file>