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0" r:id="rId5"/>
    <p:sldId id="258" r:id="rId6"/>
    <p:sldId id="259"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F0ED3C3-78FB-48F9-B1AB-8BA5F96D3C31}" type="datetimeFigureOut">
              <a:rPr lang="tr-TR" smtClean="0"/>
              <a:t>14.11.2017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D6BE189-EB5C-42D2-9FD2-7E0B17085420}" type="slidenum">
              <a:rPr lang="tr-TR" smtClean="0"/>
              <a:t>‹#›</a:t>
            </a:fld>
            <a:endParaRPr lang="tr-TR"/>
          </a:p>
        </p:txBody>
      </p:sp>
    </p:spTree>
    <p:extLst>
      <p:ext uri="{BB962C8B-B14F-4D97-AF65-F5344CB8AC3E}">
        <p14:creationId xmlns:p14="http://schemas.microsoft.com/office/powerpoint/2010/main" val="3712620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F0ED3C3-78FB-48F9-B1AB-8BA5F96D3C31}" type="datetimeFigureOut">
              <a:rPr lang="tr-TR" smtClean="0"/>
              <a:t>14.11.2017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D6BE189-EB5C-42D2-9FD2-7E0B17085420}" type="slidenum">
              <a:rPr lang="tr-TR" smtClean="0"/>
              <a:t>‹#›</a:t>
            </a:fld>
            <a:endParaRPr lang="tr-TR"/>
          </a:p>
        </p:txBody>
      </p:sp>
    </p:spTree>
    <p:extLst>
      <p:ext uri="{BB962C8B-B14F-4D97-AF65-F5344CB8AC3E}">
        <p14:creationId xmlns:p14="http://schemas.microsoft.com/office/powerpoint/2010/main" val="2778135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F0ED3C3-78FB-48F9-B1AB-8BA5F96D3C31}" type="datetimeFigureOut">
              <a:rPr lang="tr-TR" smtClean="0"/>
              <a:t>14.11.2017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D6BE189-EB5C-42D2-9FD2-7E0B17085420}" type="slidenum">
              <a:rPr lang="tr-TR" smtClean="0"/>
              <a:t>‹#›</a:t>
            </a:fld>
            <a:endParaRPr lang="tr-TR"/>
          </a:p>
        </p:txBody>
      </p:sp>
    </p:spTree>
    <p:extLst>
      <p:ext uri="{BB962C8B-B14F-4D97-AF65-F5344CB8AC3E}">
        <p14:creationId xmlns:p14="http://schemas.microsoft.com/office/powerpoint/2010/main" val="126519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F0ED3C3-78FB-48F9-B1AB-8BA5F96D3C31}" type="datetimeFigureOut">
              <a:rPr lang="tr-TR" smtClean="0"/>
              <a:t>14.11.2017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D6BE189-EB5C-42D2-9FD2-7E0B17085420}" type="slidenum">
              <a:rPr lang="tr-TR" smtClean="0"/>
              <a:t>‹#›</a:t>
            </a:fld>
            <a:endParaRPr lang="tr-TR"/>
          </a:p>
        </p:txBody>
      </p:sp>
    </p:spTree>
    <p:extLst>
      <p:ext uri="{BB962C8B-B14F-4D97-AF65-F5344CB8AC3E}">
        <p14:creationId xmlns:p14="http://schemas.microsoft.com/office/powerpoint/2010/main" val="3968699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F0ED3C3-78FB-48F9-B1AB-8BA5F96D3C31}" type="datetimeFigureOut">
              <a:rPr lang="tr-TR" smtClean="0"/>
              <a:t>14.11.2017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D6BE189-EB5C-42D2-9FD2-7E0B17085420}" type="slidenum">
              <a:rPr lang="tr-TR" smtClean="0"/>
              <a:t>‹#›</a:t>
            </a:fld>
            <a:endParaRPr lang="tr-TR"/>
          </a:p>
        </p:txBody>
      </p:sp>
    </p:spTree>
    <p:extLst>
      <p:ext uri="{BB962C8B-B14F-4D97-AF65-F5344CB8AC3E}">
        <p14:creationId xmlns:p14="http://schemas.microsoft.com/office/powerpoint/2010/main" val="1567959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F0ED3C3-78FB-48F9-B1AB-8BA5F96D3C31}" type="datetimeFigureOut">
              <a:rPr lang="tr-TR" smtClean="0"/>
              <a:t>14.11.2017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D6BE189-EB5C-42D2-9FD2-7E0B17085420}" type="slidenum">
              <a:rPr lang="tr-TR" smtClean="0"/>
              <a:t>‹#›</a:t>
            </a:fld>
            <a:endParaRPr lang="tr-TR"/>
          </a:p>
        </p:txBody>
      </p:sp>
    </p:spTree>
    <p:extLst>
      <p:ext uri="{BB962C8B-B14F-4D97-AF65-F5344CB8AC3E}">
        <p14:creationId xmlns:p14="http://schemas.microsoft.com/office/powerpoint/2010/main" val="4130912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F0ED3C3-78FB-48F9-B1AB-8BA5F96D3C31}" type="datetimeFigureOut">
              <a:rPr lang="tr-TR" smtClean="0"/>
              <a:t>14.11.2017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D6BE189-EB5C-42D2-9FD2-7E0B17085420}" type="slidenum">
              <a:rPr lang="tr-TR" smtClean="0"/>
              <a:t>‹#›</a:t>
            </a:fld>
            <a:endParaRPr lang="tr-TR"/>
          </a:p>
        </p:txBody>
      </p:sp>
    </p:spTree>
    <p:extLst>
      <p:ext uri="{BB962C8B-B14F-4D97-AF65-F5344CB8AC3E}">
        <p14:creationId xmlns:p14="http://schemas.microsoft.com/office/powerpoint/2010/main" val="4208227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F0ED3C3-78FB-48F9-B1AB-8BA5F96D3C31}" type="datetimeFigureOut">
              <a:rPr lang="tr-TR" smtClean="0"/>
              <a:t>14.11.2017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D6BE189-EB5C-42D2-9FD2-7E0B17085420}" type="slidenum">
              <a:rPr lang="tr-TR" smtClean="0"/>
              <a:t>‹#›</a:t>
            </a:fld>
            <a:endParaRPr lang="tr-TR"/>
          </a:p>
        </p:txBody>
      </p:sp>
    </p:spTree>
    <p:extLst>
      <p:ext uri="{BB962C8B-B14F-4D97-AF65-F5344CB8AC3E}">
        <p14:creationId xmlns:p14="http://schemas.microsoft.com/office/powerpoint/2010/main" val="273869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F0ED3C3-78FB-48F9-B1AB-8BA5F96D3C31}" type="datetimeFigureOut">
              <a:rPr lang="tr-TR" smtClean="0"/>
              <a:t>14.11.2017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D6BE189-EB5C-42D2-9FD2-7E0B17085420}" type="slidenum">
              <a:rPr lang="tr-TR" smtClean="0"/>
              <a:t>‹#›</a:t>
            </a:fld>
            <a:endParaRPr lang="tr-TR"/>
          </a:p>
        </p:txBody>
      </p:sp>
    </p:spTree>
    <p:extLst>
      <p:ext uri="{BB962C8B-B14F-4D97-AF65-F5344CB8AC3E}">
        <p14:creationId xmlns:p14="http://schemas.microsoft.com/office/powerpoint/2010/main" val="2202339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F0ED3C3-78FB-48F9-B1AB-8BA5F96D3C31}" type="datetimeFigureOut">
              <a:rPr lang="tr-TR" smtClean="0"/>
              <a:t>14.11.2017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D6BE189-EB5C-42D2-9FD2-7E0B17085420}" type="slidenum">
              <a:rPr lang="tr-TR" smtClean="0"/>
              <a:t>‹#›</a:t>
            </a:fld>
            <a:endParaRPr lang="tr-TR"/>
          </a:p>
        </p:txBody>
      </p:sp>
    </p:spTree>
    <p:extLst>
      <p:ext uri="{BB962C8B-B14F-4D97-AF65-F5344CB8AC3E}">
        <p14:creationId xmlns:p14="http://schemas.microsoft.com/office/powerpoint/2010/main" val="4075398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F0ED3C3-78FB-48F9-B1AB-8BA5F96D3C31}" type="datetimeFigureOut">
              <a:rPr lang="tr-TR" smtClean="0"/>
              <a:t>14.11.2017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D6BE189-EB5C-42D2-9FD2-7E0B17085420}" type="slidenum">
              <a:rPr lang="tr-TR" smtClean="0"/>
              <a:t>‹#›</a:t>
            </a:fld>
            <a:endParaRPr lang="tr-TR"/>
          </a:p>
        </p:txBody>
      </p:sp>
    </p:spTree>
    <p:extLst>
      <p:ext uri="{BB962C8B-B14F-4D97-AF65-F5344CB8AC3E}">
        <p14:creationId xmlns:p14="http://schemas.microsoft.com/office/powerpoint/2010/main" val="1148009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0ED3C3-78FB-48F9-B1AB-8BA5F96D3C31}" type="datetimeFigureOut">
              <a:rPr lang="tr-TR" smtClean="0"/>
              <a:t>14.11.2017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6BE189-EB5C-42D2-9FD2-7E0B17085420}" type="slidenum">
              <a:rPr lang="tr-TR" smtClean="0"/>
              <a:t>‹#›</a:t>
            </a:fld>
            <a:endParaRPr lang="tr-TR"/>
          </a:p>
        </p:txBody>
      </p:sp>
    </p:spTree>
    <p:extLst>
      <p:ext uri="{BB962C8B-B14F-4D97-AF65-F5344CB8AC3E}">
        <p14:creationId xmlns:p14="http://schemas.microsoft.com/office/powerpoint/2010/main" val="1596562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İnsan Faktörü Eğitimi</a:t>
            </a:r>
            <a:endParaRPr lang="tr-TR" dirty="0"/>
          </a:p>
        </p:txBody>
      </p:sp>
      <p:sp>
        <p:nvSpPr>
          <p:cNvPr id="3" name="Alt Başlık 2"/>
          <p:cNvSpPr>
            <a:spLocks noGrp="1"/>
          </p:cNvSpPr>
          <p:nvPr>
            <p:ph type="subTitle" idx="1"/>
          </p:nvPr>
        </p:nvSpPr>
        <p:spPr/>
        <p:txBody>
          <a:bodyPr/>
          <a:lstStyle/>
          <a:p>
            <a:r>
              <a:rPr lang="tr-TR" dirty="0" smtClean="0"/>
              <a:t>Prof. Dr. Hüner Şencan</a:t>
            </a:r>
          </a:p>
          <a:p>
            <a:r>
              <a:rPr lang="tr-TR" dirty="0" smtClean="0"/>
              <a:t>İstanbul Ticaret Üniversitesi  </a:t>
            </a:r>
            <a:endParaRPr lang="tr-TR" dirty="0"/>
          </a:p>
        </p:txBody>
      </p:sp>
    </p:spTree>
    <p:extLst>
      <p:ext uri="{BB962C8B-B14F-4D97-AF65-F5344CB8AC3E}">
        <p14:creationId xmlns:p14="http://schemas.microsoft.com/office/powerpoint/2010/main" val="34178899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İF Eğitimi</a:t>
            </a:r>
            <a:endParaRPr lang="tr-TR" dirty="0"/>
          </a:p>
        </p:txBody>
      </p:sp>
      <p:sp>
        <p:nvSpPr>
          <p:cNvPr id="3" name="İçerik Yer Tutucusu 2"/>
          <p:cNvSpPr>
            <a:spLocks noGrp="1"/>
          </p:cNvSpPr>
          <p:nvPr>
            <p:ph idx="1"/>
          </p:nvPr>
        </p:nvSpPr>
        <p:spPr/>
        <p:txBody>
          <a:bodyPr>
            <a:normAutofit/>
          </a:bodyPr>
          <a:lstStyle/>
          <a:p>
            <a:r>
              <a:rPr lang="tr-TR" dirty="0" smtClean="0"/>
              <a:t>Avrupa Hava Güvenliği Ajansı (</a:t>
            </a:r>
            <a:r>
              <a:rPr lang="en-US" b="1" dirty="0"/>
              <a:t>European Aviation Safety Agency</a:t>
            </a:r>
            <a:r>
              <a:rPr lang="en-US" dirty="0"/>
              <a:t> (</a:t>
            </a:r>
            <a:r>
              <a:rPr lang="en-US" b="1" dirty="0"/>
              <a:t>EASA</a:t>
            </a:r>
            <a:r>
              <a:rPr lang="en-US" dirty="0" smtClean="0"/>
              <a:t>)</a:t>
            </a:r>
            <a:r>
              <a:rPr lang="tr-TR" dirty="0"/>
              <a:t> </a:t>
            </a:r>
            <a:r>
              <a:rPr lang="tr-TR" dirty="0" smtClean="0"/>
              <a:t>2002 yılında kurulmuş 2008 yılında tam olarak faaliyete geçmiş bir kuruluştur. AB’nin havacılık kurumlarıyla işbirliği içinde çalışır. Havacılık konusundaki standartları geliştirme temel işlevidir. Havacılık güvenliğiyle ilgili stratejileri geliştirmektedir. 32 ülkede 800 uzman ve yönetici ile faaliyetlerini yürütmektedir. </a:t>
            </a:r>
            <a:endParaRPr lang="tr-TR" dirty="0"/>
          </a:p>
        </p:txBody>
      </p:sp>
    </p:spTree>
    <p:extLst>
      <p:ext uri="{BB962C8B-B14F-4D97-AF65-F5344CB8AC3E}">
        <p14:creationId xmlns:p14="http://schemas.microsoft.com/office/powerpoint/2010/main" val="32591141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Eğitim Modelleri</a:t>
            </a:r>
            <a:endParaRPr lang="tr-TR" dirty="0"/>
          </a:p>
        </p:txBody>
      </p:sp>
      <p:sp>
        <p:nvSpPr>
          <p:cNvPr id="3" name="Content Placeholder 2"/>
          <p:cNvSpPr>
            <a:spLocks noGrp="1"/>
          </p:cNvSpPr>
          <p:nvPr>
            <p:ph idx="1"/>
          </p:nvPr>
        </p:nvSpPr>
        <p:spPr/>
        <p:txBody>
          <a:bodyPr>
            <a:normAutofit lnSpcReduction="10000"/>
          </a:bodyPr>
          <a:lstStyle/>
          <a:p>
            <a:r>
              <a:rPr lang="tr-TR" b="1" dirty="0"/>
              <a:t>EASA part 66 module </a:t>
            </a:r>
            <a:r>
              <a:rPr lang="tr-TR" b="1" dirty="0" smtClean="0"/>
              <a:t>9 </a:t>
            </a:r>
            <a:r>
              <a:rPr lang="tr-TR" dirty="0" smtClean="0"/>
              <a:t>(A, B1 ve B2 olmak üzere üç düzeyde verilir. B eğitim modülü Bakım işletmelerinde çok fazla çaba gerektirmeyen, nispeten kolay olan işler için uygulanır. ) </a:t>
            </a:r>
          </a:p>
          <a:p>
            <a:r>
              <a:rPr lang="tr-TR" b="1" dirty="0" smtClean="0"/>
              <a:t>Part-145</a:t>
            </a:r>
          </a:p>
          <a:p>
            <a:r>
              <a:rPr lang="en-US" dirty="0"/>
              <a:t>The </a:t>
            </a:r>
            <a:r>
              <a:rPr lang="en-US" b="1" dirty="0"/>
              <a:t>International Civil Aviation Organization</a:t>
            </a:r>
            <a:r>
              <a:rPr lang="en-US" dirty="0"/>
              <a:t> (</a:t>
            </a:r>
            <a:r>
              <a:rPr lang="en-US" b="1" dirty="0"/>
              <a:t>ICAO</a:t>
            </a:r>
            <a:r>
              <a:rPr lang="en-US" dirty="0"/>
              <a:t>) </a:t>
            </a:r>
            <a:endParaRPr lang="tr-TR" dirty="0" smtClean="0"/>
          </a:p>
          <a:p>
            <a:r>
              <a:rPr lang="tr-TR" b="1" dirty="0"/>
              <a:t>CAP </a:t>
            </a:r>
            <a:r>
              <a:rPr lang="tr-TR" b="1" dirty="0" smtClean="0"/>
              <a:t>716  UK Human Factors </a:t>
            </a:r>
          </a:p>
          <a:p>
            <a:endParaRPr lang="tr-TR" dirty="0"/>
          </a:p>
        </p:txBody>
      </p:sp>
    </p:spTree>
    <p:extLst>
      <p:ext uri="{BB962C8B-B14F-4D97-AF65-F5344CB8AC3E}">
        <p14:creationId xmlns:p14="http://schemas.microsoft.com/office/powerpoint/2010/main" val="2777474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b="1" dirty="0"/>
              <a:t>EASA part 66 module </a:t>
            </a:r>
            <a:r>
              <a:rPr lang="tr-TR" b="1" dirty="0" smtClean="0"/>
              <a:t>9</a:t>
            </a:r>
            <a:endParaRPr lang="tr-TR" dirty="0"/>
          </a:p>
        </p:txBody>
      </p:sp>
      <p:sp>
        <p:nvSpPr>
          <p:cNvPr id="3" name="Content Placeholder 2"/>
          <p:cNvSpPr>
            <a:spLocks noGrp="1"/>
          </p:cNvSpPr>
          <p:nvPr>
            <p:ph idx="1"/>
          </p:nvPr>
        </p:nvSpPr>
        <p:spPr/>
        <p:txBody>
          <a:bodyPr>
            <a:normAutofit fontScale="85000" lnSpcReduction="20000"/>
          </a:bodyPr>
          <a:lstStyle/>
          <a:p>
            <a:r>
              <a:rPr lang="tr-TR" dirty="0" smtClean="0"/>
              <a:t>Temel lisans modülüdür.</a:t>
            </a:r>
          </a:p>
          <a:p>
            <a:r>
              <a:rPr lang="tr-TR" dirty="0" smtClean="0"/>
              <a:t>Eğitimler genelde 3 gün olarak tasarlanmıştır. </a:t>
            </a:r>
          </a:p>
          <a:p>
            <a:r>
              <a:rPr lang="tr-TR" dirty="0" smtClean="0"/>
              <a:t>Birinci günde: genel, insan performansı ve sınırlılıkları,  sosyal psikoloji</a:t>
            </a:r>
          </a:p>
          <a:p>
            <a:r>
              <a:rPr lang="tr-TR" dirty="0" smtClean="0"/>
              <a:t>İkinci günde: performansı etkileyen faktörler, fiziksel çevre görevler.</a:t>
            </a:r>
          </a:p>
          <a:p>
            <a:r>
              <a:rPr lang="tr-TR" dirty="0" smtClean="0"/>
              <a:t>Üçüncü günde: iletişim insan hataları, işyerindeki tehlikeler anlatılır. </a:t>
            </a:r>
          </a:p>
          <a:p>
            <a:r>
              <a:rPr lang="tr-TR" dirty="0" smtClean="0"/>
              <a:t>Hedef kitle: Mühendisler, teknik elemanlar, bakım personeli, yöneticiler, eğitimciler, iç denetçiler, kalite personeli. </a:t>
            </a:r>
            <a:endParaRPr lang="tr-TR" dirty="0"/>
          </a:p>
        </p:txBody>
      </p:sp>
    </p:spTree>
    <p:extLst>
      <p:ext uri="{BB962C8B-B14F-4D97-AF65-F5344CB8AC3E}">
        <p14:creationId xmlns:p14="http://schemas.microsoft.com/office/powerpoint/2010/main" val="21884814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Part-145 </a:t>
            </a:r>
            <a:endParaRPr lang="tr-TR" dirty="0"/>
          </a:p>
        </p:txBody>
      </p:sp>
      <p:sp>
        <p:nvSpPr>
          <p:cNvPr id="3" name="Content Placeholder 2"/>
          <p:cNvSpPr>
            <a:spLocks noGrp="1"/>
          </p:cNvSpPr>
          <p:nvPr>
            <p:ph idx="1"/>
          </p:nvPr>
        </p:nvSpPr>
        <p:spPr/>
        <p:txBody>
          <a:bodyPr>
            <a:normAutofit fontScale="85000" lnSpcReduction="20000"/>
          </a:bodyPr>
          <a:lstStyle/>
          <a:p>
            <a:r>
              <a:rPr lang="tr-TR" dirty="0" smtClean="0"/>
              <a:t>Havacılık bakım işletmelerinin onaylanmasıyla ilgilidir. </a:t>
            </a:r>
          </a:p>
          <a:p>
            <a:r>
              <a:rPr lang="tr-TR" dirty="0" smtClean="0"/>
              <a:t>EASA </a:t>
            </a:r>
            <a:r>
              <a:rPr lang="tr-TR" b="1" dirty="0"/>
              <a:t>Part-145 </a:t>
            </a:r>
            <a:r>
              <a:rPr lang="tr-TR" dirty="0" smtClean="0"/>
              <a:t>te havacılık personelinin sahip olması gereken eğitim gerekliliklerini açıklarken «işle ilgili uzmanlık bilgisine ek olarak </a:t>
            </a:r>
            <a:r>
              <a:rPr lang="tr-TR" b="1" dirty="0" smtClean="0"/>
              <a:t>insan faktörleri ve insan performansıyla ilgili konulara da yetkin olma </a:t>
            </a:r>
            <a:r>
              <a:rPr lang="tr-TR" dirty="0" smtClean="0"/>
              <a:t>gerekliliğine» vurgu yapmıştır. </a:t>
            </a:r>
          </a:p>
          <a:p>
            <a:r>
              <a:rPr lang="tr-TR" dirty="0" smtClean="0"/>
              <a:t>Bu vurguyu yaparken özellikle üç kesim üzerinde durmuştur: Bakım, yönetim ve kalite denetim personeli (maintenance</a:t>
            </a:r>
            <a:r>
              <a:rPr lang="tr-TR" dirty="0"/>
              <a:t>, management and/or quality </a:t>
            </a:r>
            <a:r>
              <a:rPr lang="tr-TR" dirty="0" smtClean="0"/>
              <a:t>audits)</a:t>
            </a:r>
            <a:r>
              <a:rPr lang="tr-TR" dirty="0"/>
              <a:t> </a:t>
            </a:r>
            <a:endParaRPr lang="tr-TR" dirty="0" smtClean="0"/>
          </a:p>
          <a:p>
            <a:r>
              <a:rPr lang="tr-TR" dirty="0" smtClean="0"/>
              <a:t>Personelin en geç iki yılda bir yenileme eğitimleriyle </a:t>
            </a:r>
            <a:r>
              <a:rPr lang="tr-TR" u="sng" dirty="0" smtClean="0"/>
              <a:t>insan faktörü konusundaki bilgilerini güncellemeleri</a:t>
            </a:r>
            <a:r>
              <a:rPr lang="tr-TR" dirty="0" smtClean="0"/>
              <a:t>, tazelemeleri istenmiştir. </a:t>
            </a:r>
            <a:endParaRPr lang="tr-TR" dirty="0"/>
          </a:p>
        </p:txBody>
      </p:sp>
    </p:spTree>
    <p:extLst>
      <p:ext uri="{BB962C8B-B14F-4D97-AF65-F5344CB8AC3E}">
        <p14:creationId xmlns:p14="http://schemas.microsoft.com/office/powerpoint/2010/main" val="3965962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a:t>
            </a:r>
            <a:r>
              <a:rPr lang="en-US" b="1" dirty="0"/>
              <a:t>International Civil Aviation Organization</a:t>
            </a:r>
            <a:r>
              <a:rPr lang="en-US" dirty="0"/>
              <a:t> (</a:t>
            </a:r>
            <a:r>
              <a:rPr lang="en-US" b="1" dirty="0"/>
              <a:t>ICAO</a:t>
            </a:r>
            <a:r>
              <a:rPr lang="en-US" dirty="0"/>
              <a:t>) </a:t>
            </a:r>
            <a:r>
              <a:rPr lang="tr-TR" dirty="0" smtClean="0"/>
              <a:t>AY-KEY-O</a:t>
            </a:r>
            <a:endParaRPr lang="tr-TR" dirty="0"/>
          </a:p>
        </p:txBody>
      </p:sp>
      <p:sp>
        <p:nvSpPr>
          <p:cNvPr id="3" name="Content Placeholder 2"/>
          <p:cNvSpPr>
            <a:spLocks noGrp="1"/>
          </p:cNvSpPr>
          <p:nvPr>
            <p:ph idx="1"/>
          </p:nvPr>
        </p:nvSpPr>
        <p:spPr/>
        <p:txBody>
          <a:bodyPr/>
          <a:lstStyle/>
          <a:p>
            <a:r>
              <a:rPr lang="tr-TR" dirty="0"/>
              <a:t>Uçak Bakımı için </a:t>
            </a:r>
            <a:r>
              <a:rPr lang="tr-TR" dirty="0" smtClean="0"/>
              <a:t>İnsan </a:t>
            </a:r>
            <a:r>
              <a:rPr lang="tr-TR" dirty="0"/>
              <a:t>Faktörleri </a:t>
            </a:r>
            <a:r>
              <a:rPr lang="tr-TR" dirty="0" smtClean="0"/>
              <a:t>(Doc 9824)</a:t>
            </a:r>
          </a:p>
          <a:p>
            <a:r>
              <a:rPr lang="en-US" b="1" cap="all" dirty="0"/>
              <a:t>HUMAN FACTORS TRAINING MANUAL 1ST EDITION - 1998 (DOC 9683) - ENGLISH - PRINTED</a:t>
            </a:r>
          </a:p>
          <a:p>
            <a:r>
              <a:rPr lang="en-US" b="1" dirty="0"/>
              <a:t>20120230 - ICAO: human factors, management and organization</a:t>
            </a:r>
            <a:r>
              <a:rPr lang="tr-TR" dirty="0" smtClean="0"/>
              <a:t> </a:t>
            </a:r>
          </a:p>
          <a:p>
            <a:r>
              <a:rPr lang="tr-TR" dirty="0" smtClean="0"/>
              <a:t>Operasyon personeli için insan faktörleri -- </a:t>
            </a:r>
            <a:r>
              <a:rPr lang="pt-BR" dirty="0" smtClean="0"/>
              <a:t>ICA </a:t>
            </a:r>
            <a:r>
              <a:rPr lang="pt-BR" dirty="0"/>
              <a:t>0 Circular 227-A Nl136 </a:t>
            </a:r>
            <a:endParaRPr lang="tr-TR" dirty="0"/>
          </a:p>
        </p:txBody>
      </p:sp>
    </p:spTree>
    <p:extLst>
      <p:ext uri="{BB962C8B-B14F-4D97-AF65-F5344CB8AC3E}">
        <p14:creationId xmlns:p14="http://schemas.microsoft.com/office/powerpoint/2010/main" val="26158138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a:t>
            </a:r>
            <a:r>
              <a:rPr lang="en-US" b="1" dirty="0"/>
              <a:t>International Civil Aviation Organization</a:t>
            </a:r>
            <a:r>
              <a:rPr lang="en-US" dirty="0"/>
              <a:t> (</a:t>
            </a:r>
            <a:r>
              <a:rPr lang="en-US" b="1" dirty="0"/>
              <a:t>ICAO</a:t>
            </a:r>
            <a:r>
              <a:rPr lang="en-US" dirty="0"/>
              <a:t>) </a:t>
            </a:r>
            <a:r>
              <a:rPr lang="tr-TR" dirty="0"/>
              <a:t>AY-KEY-O</a:t>
            </a:r>
          </a:p>
        </p:txBody>
      </p:sp>
      <p:sp>
        <p:nvSpPr>
          <p:cNvPr id="3" name="Content Placeholder 2"/>
          <p:cNvSpPr>
            <a:spLocks noGrp="1"/>
          </p:cNvSpPr>
          <p:nvPr>
            <p:ph idx="1"/>
          </p:nvPr>
        </p:nvSpPr>
        <p:spPr/>
        <p:txBody>
          <a:bodyPr>
            <a:normAutofit fontScale="47500" lnSpcReduction="20000"/>
          </a:bodyPr>
          <a:lstStyle/>
          <a:p>
            <a:r>
              <a:rPr lang="tr-TR" dirty="0"/>
              <a:t>9824 Human Factors Guidelines for Aircraft Maintenance Manual. 2009-2010 01 2008 </a:t>
            </a:r>
          </a:p>
          <a:p>
            <a:r>
              <a:rPr lang="tr-TR" dirty="0"/>
              <a:t>9758 Human Factors Guidelines for Air Traffic Management (ATM) Systems. 01 2000 </a:t>
            </a:r>
          </a:p>
          <a:p>
            <a:r>
              <a:rPr lang="tr-TR" dirty="0"/>
              <a:t>9806 Human Factors Guidelines for Safety Audits Manual. 01 2002 </a:t>
            </a:r>
          </a:p>
          <a:p>
            <a:r>
              <a:rPr lang="tr-TR" dirty="0"/>
              <a:t>9808 Human Factors in Civil Aviation Security Operations 01 2002 </a:t>
            </a:r>
          </a:p>
          <a:p>
            <a:r>
              <a:rPr lang="tr-TR" dirty="0"/>
              <a:t>9683 Human Factors Training Manual. 01 2003 </a:t>
            </a:r>
          </a:p>
          <a:p>
            <a:r>
              <a:rPr lang="tr-TR" dirty="0"/>
              <a:t>9803 Line Operations Safety Audit (LOSA). 01 2002</a:t>
            </a:r>
          </a:p>
          <a:p>
            <a:r>
              <a:rPr lang="tr-TR" dirty="0"/>
              <a:t>Cir 241 Human Factors Digest No.8 – Human Factors in Air Traffic Control. 1993</a:t>
            </a:r>
          </a:p>
          <a:p>
            <a:r>
              <a:rPr lang="tr-TR" dirty="0"/>
              <a:t>Cir 247 Human Factors Digest No.10– Human Factors, Management and Organization. 1993</a:t>
            </a:r>
          </a:p>
          <a:p>
            <a:r>
              <a:rPr lang="tr-TR" dirty="0"/>
              <a:t>Cir 249 Human Factors Digest No.11 – Human Factors in CNS/ATM Systems. 1994 </a:t>
            </a:r>
          </a:p>
          <a:p>
            <a:r>
              <a:rPr lang="tr-TR" dirty="0"/>
              <a:t>Cir 253 Human Factors Digest No.12 – Human Factors in Aircraft Maintenance and Inspection. 1995</a:t>
            </a:r>
          </a:p>
          <a:p>
            <a:r>
              <a:rPr lang="tr-TR" dirty="0"/>
              <a:t>Cir 277 Human Factors Digest No.14 –Proceedings of the Fourth ICAO Global Flight Safety and Human Factors Symposium (Santiago, Chile, April 1999). 1999 </a:t>
            </a:r>
          </a:p>
          <a:p>
            <a:r>
              <a:rPr lang="tr-TR" dirty="0"/>
              <a:t>Cir 300 Human Factors Digest No.15 – Human Factors in Cabin Safety. 2003 </a:t>
            </a:r>
          </a:p>
          <a:p>
            <a:r>
              <a:rPr lang="tr-TR" dirty="0"/>
              <a:t>Cir 302 Human Factors Digest No.16 – Cross- Cultural Factors in Aviation Safety. 2004</a:t>
            </a:r>
            <a:endParaRPr lang="tr-TR" dirty="0"/>
          </a:p>
        </p:txBody>
      </p:sp>
    </p:spTree>
    <p:extLst>
      <p:ext uri="{BB962C8B-B14F-4D97-AF65-F5344CB8AC3E}">
        <p14:creationId xmlns:p14="http://schemas.microsoft.com/office/powerpoint/2010/main" val="209089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CAP </a:t>
            </a:r>
            <a:r>
              <a:rPr lang="tr-TR" b="1" dirty="0" smtClean="0"/>
              <a:t>716 UK</a:t>
            </a:r>
            <a:endParaRPr lang="tr-TR" b="1" dirty="0"/>
          </a:p>
        </p:txBody>
      </p:sp>
      <p:sp>
        <p:nvSpPr>
          <p:cNvPr id="3" name="Content Placeholder 2"/>
          <p:cNvSpPr>
            <a:spLocks noGrp="1"/>
          </p:cNvSpPr>
          <p:nvPr>
            <p:ph idx="1"/>
          </p:nvPr>
        </p:nvSpPr>
        <p:spPr/>
        <p:txBody>
          <a:bodyPr/>
          <a:lstStyle/>
          <a:p>
            <a:r>
              <a:rPr lang="en-US" dirty="0"/>
              <a:t>Aviation Maintenance Human Factors (EASA / JAR145 Approved </a:t>
            </a:r>
            <a:r>
              <a:rPr lang="en-US" dirty="0" err="1"/>
              <a:t>Organisations</a:t>
            </a:r>
            <a:r>
              <a:rPr lang="en-US"/>
              <a:t>) Guidance Material on the UK CAA Interpretation of Part-145 Human Factors and Error Management Requirements</a:t>
            </a:r>
            <a:endParaRPr lang="tr-TR"/>
          </a:p>
        </p:txBody>
      </p:sp>
    </p:spTree>
    <p:extLst>
      <p:ext uri="{BB962C8B-B14F-4D97-AF65-F5344CB8AC3E}">
        <p14:creationId xmlns:p14="http://schemas.microsoft.com/office/powerpoint/2010/main" val="2915980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1678</TotalTime>
  <Words>402</Words>
  <Application>Microsoft Office PowerPoint</Application>
  <PresentationFormat>On-screen Show (4:3)</PresentationFormat>
  <Paragraphs>43</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Ofis Teması</vt:lpstr>
      <vt:lpstr>İnsan Faktörü Eğitimi</vt:lpstr>
      <vt:lpstr>İF Eğitimi</vt:lpstr>
      <vt:lpstr>Eğitim Modelleri</vt:lpstr>
      <vt:lpstr>EASA part 66 module 9</vt:lpstr>
      <vt:lpstr>Part-145 </vt:lpstr>
      <vt:lpstr>The International Civil Aviation Organization (ICAO) AY-KEY-O</vt:lpstr>
      <vt:lpstr>The International Civil Aviation Organization (ICAO) AY-KEY-O</vt:lpstr>
      <vt:lpstr>CAP 716 UK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İnsan Performansı ve Sınırlılıkları</dc:title>
  <dc:creator>Hüner ŞENCAN</dc:creator>
  <cp:lastModifiedBy>Hüner</cp:lastModifiedBy>
  <cp:revision>80</cp:revision>
  <dcterms:created xsi:type="dcterms:W3CDTF">2017-11-13T12:32:40Z</dcterms:created>
  <dcterms:modified xsi:type="dcterms:W3CDTF">2017-11-14T21:15:13Z</dcterms:modified>
</cp:coreProperties>
</file>