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75" r:id="rId10"/>
    <p:sldId id="265" r:id="rId11"/>
    <p:sldId id="274" r:id="rId12"/>
    <p:sldId id="273" r:id="rId13"/>
    <p:sldId id="272" r:id="rId14"/>
    <p:sldId id="271" r:id="rId15"/>
    <p:sldId id="270" r:id="rId16"/>
    <p:sldId id="266" r:id="rId17"/>
    <p:sldId id="269" r:id="rId18"/>
    <p:sldId id="268" r:id="rId19"/>
    <p:sldId id="267" r:id="rId20"/>
    <p:sldId id="264" r:id="rId21"/>
    <p:sldId id="276" r:id="rId22"/>
    <p:sldId id="277" r:id="rId23"/>
    <p:sldId id="278" r:id="rId24"/>
    <p:sldId id="279" r:id="rId25"/>
    <p:sldId id="281" r:id="rId26"/>
    <p:sldId id="284" r:id="rId27"/>
    <p:sldId id="282" r:id="rId28"/>
    <p:sldId id="28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25" autoAdjust="0"/>
    <p:restoredTop sz="94660"/>
  </p:normalViewPr>
  <p:slideViewPr>
    <p:cSldViewPr snapToGrid="0">
      <p:cViewPr varScale="1">
        <p:scale>
          <a:sx n="66" d="100"/>
          <a:sy n="66" d="100"/>
        </p:scale>
        <p:origin x="616" y="32"/>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2/27/2020</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2/27/2020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447191" y="2824269"/>
            <a:ext cx="4488794"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56025" y="2821491"/>
            <a:ext cx="4488794"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2/27/2020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tr-TR"/>
              <a:t>Resim eklemek için simgeye tıklayın</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2/27/2020</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23588F4-5598-461F-8BEF-1CF1C70C4DD1}"/>
              </a:ext>
            </a:extLst>
          </p:cNvPr>
          <p:cNvSpPr>
            <a:spLocks noGrp="1"/>
          </p:cNvSpPr>
          <p:nvPr>
            <p:ph type="ctrTitle"/>
          </p:nvPr>
        </p:nvSpPr>
        <p:spPr/>
        <p:txBody>
          <a:bodyPr/>
          <a:lstStyle/>
          <a:p>
            <a:r>
              <a:rPr lang="tr-TR" dirty="0"/>
              <a:t>Kapsam kuramları</a:t>
            </a:r>
          </a:p>
        </p:txBody>
      </p:sp>
      <p:sp>
        <p:nvSpPr>
          <p:cNvPr id="3" name="Alt Başlık 2">
            <a:extLst>
              <a:ext uri="{FF2B5EF4-FFF2-40B4-BE49-F238E27FC236}">
                <a16:creationId xmlns:a16="http://schemas.microsoft.com/office/drawing/2014/main" id="{51DA9AD8-4413-4154-A0D9-C78450C7004B}"/>
              </a:ext>
            </a:extLst>
          </p:cNvPr>
          <p:cNvSpPr>
            <a:spLocks noGrp="1"/>
          </p:cNvSpPr>
          <p:nvPr>
            <p:ph type="subTitle" idx="1"/>
          </p:nvPr>
        </p:nvSpPr>
        <p:spPr/>
        <p:txBody>
          <a:bodyPr/>
          <a:lstStyle/>
          <a:p>
            <a:r>
              <a:rPr lang="tr-TR" dirty="0"/>
              <a:t>Örgütsel davranış</a:t>
            </a:r>
          </a:p>
        </p:txBody>
      </p:sp>
    </p:spTree>
    <p:extLst>
      <p:ext uri="{BB962C8B-B14F-4D97-AF65-F5344CB8AC3E}">
        <p14:creationId xmlns:p14="http://schemas.microsoft.com/office/powerpoint/2010/main" val="3517263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E-kendini geliştirme gereksinimi</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a:xfrm>
            <a:off x="1451579" y="1853754"/>
            <a:ext cx="9291215" cy="4547046"/>
          </a:xfrm>
        </p:spPr>
        <p:txBody>
          <a:bodyPr>
            <a:normAutofit/>
          </a:bodyPr>
          <a:lstStyle/>
          <a:p>
            <a:r>
              <a:rPr lang="tr-TR" dirty="0"/>
              <a:t>Bir şair şiir yazalı, bir tiyatrocu oyun oynamalı, bir yazar kitap yazmalı kısacası kendiyle barışık olmak istiyorsa tüm bunları tatmin etse bile , bireyler kendilerine uygun şeyi yapmıyorlarsa kendilerini rahatsızlık ve hoşnutsuzluk duyguları içinde bulabilmektedirler. Bir kişi aslında ne ise onu yapmalı ve kendine sadık kalmalıdır bu nedenledir ki gereksinim kendini gerçekleştirme olarak adlandırılmıştır</a:t>
            </a:r>
          </a:p>
          <a:p>
            <a:r>
              <a:rPr lang="tr-TR" dirty="0"/>
              <a:t>MASLOW bu gereksinimin diğer 4 gereksinimden farklı olarak asla doyuma ulaşmayacağını ve bu gereksinimleri tanımlarken bir ayrıma gidildiğinde ilk dört gereksinimi giderme amacında olan kişilerin eksik motivasyon ve son gereksinimi tatmin etmek isteyen kişilerde gelişim arzularında devamlı motive olacakları için ‘’Gelişim Gereksinimi’’ içinde olduklarını belirtmiştir.</a:t>
            </a:r>
          </a:p>
          <a:p>
            <a:endParaRPr lang="tr-TR" dirty="0"/>
          </a:p>
        </p:txBody>
      </p:sp>
    </p:spTree>
    <p:extLst>
      <p:ext uri="{BB962C8B-B14F-4D97-AF65-F5344CB8AC3E}">
        <p14:creationId xmlns:p14="http://schemas.microsoft.com/office/powerpoint/2010/main" val="38041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a:xfrm>
            <a:off x="1451579" y="2015732"/>
            <a:ext cx="9291215" cy="4037749"/>
          </a:xfrm>
        </p:spPr>
        <p:txBody>
          <a:bodyPr>
            <a:normAutofit fontScale="92500" lnSpcReduction="10000"/>
          </a:bodyPr>
          <a:lstStyle/>
          <a:p>
            <a:r>
              <a:rPr lang="tr-TR" dirty="0"/>
              <a:t>MOSLOW klinik gözlemleri neticesinde sağlıklı kişinin ilk dört gereksinimi tamamladığını, kendini geliştirmek amacıyla motive edeceğini ifade etmiştir.</a:t>
            </a:r>
          </a:p>
          <a:p>
            <a:r>
              <a:rPr lang="tr-TR" dirty="0"/>
              <a:t>MOSLOW’un modelini sınayan deneysel çalışmalar neticesinde 3 unsura ulaşılmaktadır. Bunun;                                                                                                                    -ilki sınıflandırmayı beş farklı kategoride hiyerarşik şekilde düzenlemiş fakat uygulama kullanıldığına dair kanıta ulaşamamıştır.                                                        -İkincisi saygı ve </a:t>
            </a:r>
            <a:r>
              <a:rPr lang="tr-TR" dirty="0" err="1"/>
              <a:t>özgerçekleştirim</a:t>
            </a:r>
            <a:r>
              <a:rPr lang="tr-TR" dirty="0"/>
              <a:t> diğer gereksinimlerden ayrı tutulduğu ve tatmin edilmeyen bir gereksinim sonucunda kişinin sadece ona odaklanacağı konusunda bazı araştırmalar neticesinde destek bulmuştur.                                                                        -Son olaraktan bir basamaktaki gereksinimi gidermek ondan sonra gelen basamağı harekete geçireceği öngörüsünde araştırmalar neticesinde destek bulmamıştır.</a:t>
            </a:r>
          </a:p>
        </p:txBody>
      </p:sp>
    </p:spTree>
    <p:extLst>
      <p:ext uri="{BB962C8B-B14F-4D97-AF65-F5344CB8AC3E}">
        <p14:creationId xmlns:p14="http://schemas.microsoft.com/office/powerpoint/2010/main" val="3986953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a:xfrm>
            <a:off x="609601" y="804519"/>
            <a:ext cx="11057466" cy="1049235"/>
          </a:xfrm>
        </p:spPr>
        <p:txBody>
          <a:bodyPr/>
          <a:lstStyle/>
          <a:p>
            <a:r>
              <a:rPr lang="tr-TR" dirty="0"/>
              <a:t>2-Alderfer-V.I.G(Varoluş-İlişki Kurma-Gelişme) Kuramı</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p:txBody>
          <a:bodyPr>
            <a:normAutofit fontScale="92500" lnSpcReduction="10000"/>
          </a:bodyPr>
          <a:lstStyle/>
          <a:p>
            <a:r>
              <a:rPr lang="tr-TR" dirty="0"/>
              <a:t>V.I.G kuramı MASLOW’un hiyerarşi kuramını desteklemek ve eksikliklerinin giderilmesi sebebiyle ortaya çıkmıştır. MASLOW kuramında çalışma yaşamı için oluşturulmaması, ALDERFER buna karşılık olarak  örgüt içerisinde yer alan insanların gereksinimlerine yönelik çalışmayla yeni bir bakış açısı kazandırmıştır. Bunları sıralayacak olursak;</a:t>
            </a:r>
          </a:p>
          <a:p>
            <a:r>
              <a:rPr lang="tr-TR" dirty="0"/>
              <a:t>A-Varoluş gereksinimleri,</a:t>
            </a:r>
          </a:p>
          <a:p>
            <a:r>
              <a:rPr lang="tr-TR" dirty="0"/>
              <a:t>B-İlişki kurma gereksinimleri,</a:t>
            </a:r>
          </a:p>
          <a:p>
            <a:r>
              <a:rPr lang="tr-TR" dirty="0"/>
              <a:t>C-Gelişme gereksinimleri,</a:t>
            </a:r>
          </a:p>
          <a:p>
            <a:pPr marL="0" indent="0">
              <a:buNone/>
            </a:pPr>
            <a:r>
              <a:rPr lang="tr-TR" dirty="0"/>
              <a:t> olarak incelemiştir.</a:t>
            </a:r>
          </a:p>
        </p:txBody>
      </p:sp>
    </p:spTree>
    <p:extLst>
      <p:ext uri="{BB962C8B-B14F-4D97-AF65-F5344CB8AC3E}">
        <p14:creationId xmlns:p14="http://schemas.microsoft.com/office/powerpoint/2010/main" val="444662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A-Varoluş gereksinimleri</a:t>
            </a:r>
            <a:br>
              <a:rPr lang="tr-TR" dirty="0"/>
            </a:br>
            <a:endParaRPr lang="tr-TR" dirty="0"/>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p:txBody>
          <a:bodyPr/>
          <a:lstStyle/>
          <a:p>
            <a:r>
              <a:rPr lang="tr-TR" dirty="0"/>
              <a:t>Varoluş gereksinimi, kişilerin varlıklarını ve varoluşlarını devam ettirmesini </a:t>
            </a:r>
            <a:r>
              <a:rPr lang="tr-TR" dirty="0" err="1"/>
              <a:t>sağlıyan</a:t>
            </a:r>
            <a:r>
              <a:rPr lang="tr-TR" dirty="0"/>
              <a:t> MASLOW’un kuramları içindeki ilk iki basmak olan fizyolojik ve güvenlik gereksinimine karşılık ifade edilmektedir.</a:t>
            </a:r>
          </a:p>
        </p:txBody>
      </p:sp>
    </p:spTree>
    <p:extLst>
      <p:ext uri="{BB962C8B-B14F-4D97-AF65-F5344CB8AC3E}">
        <p14:creationId xmlns:p14="http://schemas.microsoft.com/office/powerpoint/2010/main" val="2085038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B-İlişki kurma gereksinimleri</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p:txBody>
          <a:bodyPr/>
          <a:lstStyle/>
          <a:p>
            <a:r>
              <a:rPr lang="tr-TR" dirty="0"/>
              <a:t>Kişilerle açık şekilde iletişim, diğer kişilerle duygu ve düşüncelerin paylaşılmasıyla tatmin olunmasını ifade eder. Aynı zamanda bu gereksinim MASLOW’un kuramlarından olan sevgi ve ait olmayla birlikte toplumdaki diğer kişilerden elde ettiğimiz saygı gereksiniminide içinde barındırmaktadır. Bunun neticesinde ALDERFER ilişki kurma gereksinimini eleştirisiz samimiyetten ziyade açık, doğru ve dürüst etkileşimle tatmin edildiğini vurgulamıştır.</a:t>
            </a:r>
          </a:p>
        </p:txBody>
      </p:sp>
    </p:spTree>
    <p:extLst>
      <p:ext uri="{BB962C8B-B14F-4D97-AF65-F5344CB8AC3E}">
        <p14:creationId xmlns:p14="http://schemas.microsoft.com/office/powerpoint/2010/main" val="2701408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C-Gelişme gereksinimleri</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p:txBody>
          <a:bodyPr/>
          <a:lstStyle/>
          <a:p>
            <a:r>
              <a:rPr lang="tr-TR" dirty="0"/>
              <a:t>Gelişme gereksinimi, MASLOW’un kuramından(kişisel gelişim) farklı olarak içerisinde başarı ve sorumluluk niteliğinin yanı sıra saygınlık gereksinimini eklemiştir. ALDERFER katmış olduğu bu yeni gereksinimlerle kişilerin gelişimiyle ilişki içerisindedir.</a:t>
            </a:r>
          </a:p>
        </p:txBody>
      </p:sp>
    </p:spTree>
    <p:extLst>
      <p:ext uri="{BB962C8B-B14F-4D97-AF65-F5344CB8AC3E}">
        <p14:creationId xmlns:p14="http://schemas.microsoft.com/office/powerpoint/2010/main" val="2300410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a:xfrm>
            <a:off x="1450391" y="251042"/>
            <a:ext cx="9291215" cy="1049235"/>
          </a:xfrm>
        </p:spPr>
        <p:txBody>
          <a:bodyPr/>
          <a:lstStyle/>
          <a:p>
            <a:r>
              <a:rPr lang="tr-TR" dirty="0"/>
              <a:t>Maslow ve alferder arasındaki gereksinim kurumları arasındaki ilişki</a:t>
            </a:r>
          </a:p>
        </p:txBody>
      </p:sp>
      <p:sp>
        <p:nvSpPr>
          <p:cNvPr id="4" name="Dikdörtgen 3">
            <a:extLst>
              <a:ext uri="{FF2B5EF4-FFF2-40B4-BE49-F238E27FC236}">
                <a16:creationId xmlns:a16="http://schemas.microsoft.com/office/drawing/2014/main" id="{218FA9F7-2A18-45AA-984B-0049634F3760}"/>
              </a:ext>
            </a:extLst>
          </p:cNvPr>
          <p:cNvSpPr/>
          <p:nvPr/>
        </p:nvSpPr>
        <p:spPr>
          <a:xfrm>
            <a:off x="3674533" y="2649619"/>
            <a:ext cx="2167466" cy="541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ÖZ SAYGI</a:t>
            </a:r>
          </a:p>
        </p:txBody>
      </p:sp>
      <p:sp>
        <p:nvSpPr>
          <p:cNvPr id="5" name="Dikdörtgen 4">
            <a:extLst>
              <a:ext uri="{FF2B5EF4-FFF2-40B4-BE49-F238E27FC236}">
                <a16:creationId xmlns:a16="http://schemas.microsoft.com/office/drawing/2014/main" id="{578581C5-9ED4-45B0-B032-20F662DD415F}"/>
              </a:ext>
            </a:extLst>
          </p:cNvPr>
          <p:cNvSpPr/>
          <p:nvPr/>
        </p:nvSpPr>
        <p:spPr>
          <a:xfrm>
            <a:off x="3674533" y="3401596"/>
            <a:ext cx="2167466" cy="541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SEVGİ VE AİTLİK</a:t>
            </a:r>
          </a:p>
        </p:txBody>
      </p:sp>
      <p:sp>
        <p:nvSpPr>
          <p:cNvPr id="6" name="Dikdörtgen 5">
            <a:extLst>
              <a:ext uri="{FF2B5EF4-FFF2-40B4-BE49-F238E27FC236}">
                <a16:creationId xmlns:a16="http://schemas.microsoft.com/office/drawing/2014/main" id="{FA88E021-4BB2-4B4F-98D6-49F53C8298FE}"/>
              </a:ext>
            </a:extLst>
          </p:cNvPr>
          <p:cNvSpPr/>
          <p:nvPr/>
        </p:nvSpPr>
        <p:spPr>
          <a:xfrm>
            <a:off x="3674533" y="4227317"/>
            <a:ext cx="2167466" cy="541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GÜVENLİK</a:t>
            </a:r>
          </a:p>
        </p:txBody>
      </p:sp>
      <p:sp>
        <p:nvSpPr>
          <p:cNvPr id="8" name="Dikdörtgen 7">
            <a:extLst>
              <a:ext uri="{FF2B5EF4-FFF2-40B4-BE49-F238E27FC236}">
                <a16:creationId xmlns:a16="http://schemas.microsoft.com/office/drawing/2014/main" id="{F43D7E73-A5CA-4918-BF9C-3AD51ABE82B1}"/>
              </a:ext>
            </a:extLst>
          </p:cNvPr>
          <p:cNvSpPr/>
          <p:nvPr/>
        </p:nvSpPr>
        <p:spPr>
          <a:xfrm>
            <a:off x="3674533" y="5071533"/>
            <a:ext cx="2167466" cy="541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FİZYOLOJİK</a:t>
            </a:r>
          </a:p>
        </p:txBody>
      </p:sp>
      <p:sp>
        <p:nvSpPr>
          <p:cNvPr id="9" name="Dikdörtgen 8">
            <a:extLst>
              <a:ext uri="{FF2B5EF4-FFF2-40B4-BE49-F238E27FC236}">
                <a16:creationId xmlns:a16="http://schemas.microsoft.com/office/drawing/2014/main" id="{09165AA2-11DB-4E07-8E0D-797848227061}"/>
              </a:ext>
            </a:extLst>
          </p:cNvPr>
          <p:cNvSpPr/>
          <p:nvPr/>
        </p:nvSpPr>
        <p:spPr>
          <a:xfrm>
            <a:off x="6095999" y="2522619"/>
            <a:ext cx="1998133" cy="668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GELİŞME</a:t>
            </a:r>
          </a:p>
        </p:txBody>
      </p:sp>
      <p:sp>
        <p:nvSpPr>
          <p:cNvPr id="10" name="Dikdörtgen 9">
            <a:extLst>
              <a:ext uri="{FF2B5EF4-FFF2-40B4-BE49-F238E27FC236}">
                <a16:creationId xmlns:a16="http://schemas.microsoft.com/office/drawing/2014/main" id="{47FAB55A-D1F0-42FC-AEDB-95234BC02E6A}"/>
              </a:ext>
            </a:extLst>
          </p:cNvPr>
          <p:cNvSpPr/>
          <p:nvPr/>
        </p:nvSpPr>
        <p:spPr>
          <a:xfrm>
            <a:off x="6096000" y="3606187"/>
            <a:ext cx="1998133" cy="668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İLİŞKİ KURMA</a:t>
            </a:r>
          </a:p>
        </p:txBody>
      </p:sp>
      <p:sp>
        <p:nvSpPr>
          <p:cNvPr id="11" name="Dikdörtgen 10">
            <a:extLst>
              <a:ext uri="{FF2B5EF4-FFF2-40B4-BE49-F238E27FC236}">
                <a16:creationId xmlns:a16="http://schemas.microsoft.com/office/drawing/2014/main" id="{9E617A62-9D52-4DE1-B710-A46F2F0D6BF3}"/>
              </a:ext>
            </a:extLst>
          </p:cNvPr>
          <p:cNvSpPr/>
          <p:nvPr/>
        </p:nvSpPr>
        <p:spPr>
          <a:xfrm>
            <a:off x="6096000" y="4673600"/>
            <a:ext cx="1998133" cy="668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VAROLUŞ</a:t>
            </a:r>
          </a:p>
        </p:txBody>
      </p:sp>
      <p:sp>
        <p:nvSpPr>
          <p:cNvPr id="12" name="Ok: Yukarı Aşağı 11">
            <a:extLst>
              <a:ext uri="{FF2B5EF4-FFF2-40B4-BE49-F238E27FC236}">
                <a16:creationId xmlns:a16="http://schemas.microsoft.com/office/drawing/2014/main" id="{905B0751-E5A5-4C2A-8BCC-4FA2E515BD74}"/>
              </a:ext>
            </a:extLst>
          </p:cNvPr>
          <p:cNvSpPr/>
          <p:nvPr/>
        </p:nvSpPr>
        <p:spPr>
          <a:xfrm>
            <a:off x="2159000" y="2427482"/>
            <a:ext cx="965200" cy="314982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Ok: Yukarı Aşağı 12">
            <a:extLst>
              <a:ext uri="{FF2B5EF4-FFF2-40B4-BE49-F238E27FC236}">
                <a16:creationId xmlns:a16="http://schemas.microsoft.com/office/drawing/2014/main" id="{4DABCFE3-EE8A-4BFF-B577-DE529806D07F}"/>
              </a:ext>
            </a:extLst>
          </p:cNvPr>
          <p:cNvSpPr/>
          <p:nvPr/>
        </p:nvSpPr>
        <p:spPr>
          <a:xfrm>
            <a:off x="9177867" y="2357241"/>
            <a:ext cx="1066800" cy="316675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Dikdörtgen 13">
            <a:extLst>
              <a:ext uri="{FF2B5EF4-FFF2-40B4-BE49-F238E27FC236}">
                <a16:creationId xmlns:a16="http://schemas.microsoft.com/office/drawing/2014/main" id="{690F1837-4D36-4DA3-BDA6-C89CA4F22C34}"/>
              </a:ext>
            </a:extLst>
          </p:cNvPr>
          <p:cNvSpPr/>
          <p:nvPr/>
        </p:nvSpPr>
        <p:spPr>
          <a:xfrm>
            <a:off x="3674532" y="1897642"/>
            <a:ext cx="2167467" cy="541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KENDİNİ GERÇEKLEŞTİRME</a:t>
            </a:r>
          </a:p>
        </p:txBody>
      </p:sp>
      <p:sp>
        <p:nvSpPr>
          <p:cNvPr id="15" name="Dikdörtgen 14">
            <a:extLst>
              <a:ext uri="{FF2B5EF4-FFF2-40B4-BE49-F238E27FC236}">
                <a16:creationId xmlns:a16="http://schemas.microsoft.com/office/drawing/2014/main" id="{0E32463A-362C-445E-9F87-8EC5121B4ED6}"/>
              </a:ext>
            </a:extLst>
          </p:cNvPr>
          <p:cNvSpPr/>
          <p:nvPr/>
        </p:nvSpPr>
        <p:spPr>
          <a:xfrm>
            <a:off x="8822267" y="1456267"/>
            <a:ext cx="1778000" cy="541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İÇSEL MOTİVASYON</a:t>
            </a:r>
          </a:p>
        </p:txBody>
      </p:sp>
      <p:sp>
        <p:nvSpPr>
          <p:cNvPr id="16" name="Dikdörtgen 15">
            <a:extLst>
              <a:ext uri="{FF2B5EF4-FFF2-40B4-BE49-F238E27FC236}">
                <a16:creationId xmlns:a16="http://schemas.microsoft.com/office/drawing/2014/main" id="{4490BFA9-E61F-4E0D-B824-82C4EED116A2}"/>
              </a:ext>
            </a:extLst>
          </p:cNvPr>
          <p:cNvSpPr/>
          <p:nvPr/>
        </p:nvSpPr>
        <p:spPr>
          <a:xfrm>
            <a:off x="8822267" y="5923211"/>
            <a:ext cx="1778000" cy="541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DIŞSAL MOTİVASYON</a:t>
            </a:r>
          </a:p>
        </p:txBody>
      </p:sp>
      <p:sp>
        <p:nvSpPr>
          <p:cNvPr id="17" name="Dikdörtgen 16">
            <a:extLst>
              <a:ext uri="{FF2B5EF4-FFF2-40B4-BE49-F238E27FC236}">
                <a16:creationId xmlns:a16="http://schemas.microsoft.com/office/drawing/2014/main" id="{0588415C-8D67-4FA0-B6B2-FA12AD601F93}"/>
              </a:ext>
            </a:extLst>
          </p:cNvPr>
          <p:cNvSpPr/>
          <p:nvPr/>
        </p:nvSpPr>
        <p:spPr>
          <a:xfrm>
            <a:off x="1450391" y="1552050"/>
            <a:ext cx="2088676" cy="6236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DAHA YÜKSEK GEREKSİNİMLER</a:t>
            </a:r>
          </a:p>
        </p:txBody>
      </p:sp>
      <p:sp>
        <p:nvSpPr>
          <p:cNvPr id="18" name="Dikdörtgen 17">
            <a:extLst>
              <a:ext uri="{FF2B5EF4-FFF2-40B4-BE49-F238E27FC236}">
                <a16:creationId xmlns:a16="http://schemas.microsoft.com/office/drawing/2014/main" id="{5F2C98A5-1AD3-4ECC-AE36-B49D125A96D7}"/>
              </a:ext>
            </a:extLst>
          </p:cNvPr>
          <p:cNvSpPr/>
          <p:nvPr/>
        </p:nvSpPr>
        <p:spPr>
          <a:xfrm>
            <a:off x="1450391" y="5858933"/>
            <a:ext cx="2088676" cy="6236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TEMEL GEREKSİNİMLER</a:t>
            </a:r>
          </a:p>
        </p:txBody>
      </p:sp>
    </p:spTree>
    <p:extLst>
      <p:ext uri="{BB962C8B-B14F-4D97-AF65-F5344CB8AC3E}">
        <p14:creationId xmlns:p14="http://schemas.microsoft.com/office/powerpoint/2010/main" val="2531289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a:xfrm>
            <a:off x="1451579" y="406400"/>
            <a:ext cx="9291215" cy="5059945"/>
          </a:xfrm>
        </p:spPr>
        <p:txBody>
          <a:bodyPr>
            <a:normAutofit fontScale="92500" lnSpcReduction="10000"/>
          </a:bodyPr>
          <a:lstStyle/>
          <a:p>
            <a:r>
              <a:rPr lang="tr-TR" dirty="0"/>
              <a:t>Grafikte görüldüğü üzere ALDERFER, MASLOW’un kuramını tekrar kendi düşünceleriyle ele alarak geliştirip farklı düşünceler kazandırdığını görmekteyiz. Varoluş ve ilişki gereksinimleri tatmin düzeylerine ulaştıktan sonra gelen gelişme gereksinimine yerini bırakacaktır fakat burada ise zamanla karşılandığı kadar kişilerin isteklerinde daha da artış gösterecektir. MASLOW’un kuramından bir diğer farkı ise gereksinimlerim somut durumlarca sıralanmış olmalarıdır. Bir üstteki gereksinimi gerçekleştirmek isteyen bir kişi karşılaması zor olduğundan gerçekleştirdiği gereksinimde kalmayı tercih edecektir bunu bir örnekle açıklayacak olursak kişi kendini geliştirmek için bir şeyler yapmasına karşılık istediği sonucu elde edemeyip lakin daha başarıya ulaştığı ilişki kurmaya geri dönecektir.</a:t>
            </a:r>
          </a:p>
          <a:p>
            <a:r>
              <a:rPr lang="tr-TR" dirty="0"/>
              <a:t>Anımsatma yapacak olursak MASLOW’un düşüncesinden yola çıkarak tatmin edilen gereksinimler motivasyon özelliğini yitirmekle birlikte sevgi ve aitlik karşılanmadığı zaman ise bir alttaki güvenlik düşüncesine dönmeyecek çünkü onu karşılandı olarak kabul etmektedir.</a:t>
            </a:r>
          </a:p>
        </p:txBody>
      </p:sp>
    </p:spTree>
    <p:extLst>
      <p:ext uri="{BB962C8B-B14F-4D97-AF65-F5344CB8AC3E}">
        <p14:creationId xmlns:p14="http://schemas.microsoft.com/office/powerpoint/2010/main" val="4284478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3-Herzberg’in çift etmen kuramı</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p:txBody>
          <a:bodyPr>
            <a:normAutofit fontScale="85000" lnSpcReduction="10000"/>
          </a:bodyPr>
          <a:lstStyle/>
          <a:p>
            <a:r>
              <a:rPr lang="tr-TR" dirty="0"/>
              <a:t>Diğer kuramcılar gibi HERZBERG’de motivasyonun temelinde gereksinimler olduğunu savunmuştur.</a:t>
            </a:r>
          </a:p>
          <a:p>
            <a:r>
              <a:rPr lang="tr-TR" dirty="0"/>
              <a:t>HERZBERG ve arkadaşlarından oluşan bir grup, </a:t>
            </a:r>
            <a:r>
              <a:rPr lang="tr-TR" dirty="0" err="1"/>
              <a:t>Pittburgh’da</a:t>
            </a:r>
            <a:r>
              <a:rPr lang="tr-TR" dirty="0"/>
              <a:t> bulunan yaklaşık 200 mühendis ve muhasebeciden oluşan grupla geçmişte çalıştıkları işlerde ve zamanlarda kendilerini doyumlu ve motive olmuş hissettikleri zamanları ve tam tersi durumları anımsamalarını istemişler. Kişilerden iyi ve kötü duygularını anlatmalarını istemişler. Almış oldukları cevapları kaydederek içerik analizinde incelendikten sonra kişilerin iş tatmini veya iş tatminsizliğini iki farklı şekilde ele almıştır.   </a:t>
            </a:r>
          </a:p>
          <a:p>
            <a:r>
              <a:rPr lang="tr-TR" dirty="0"/>
              <a:t>A-Koruyucu(hijyen) etmenler,                                                                                                           B-Motive edici faktörler.                                                                                                                                                          </a:t>
            </a:r>
          </a:p>
        </p:txBody>
      </p:sp>
    </p:spTree>
    <p:extLst>
      <p:ext uri="{BB962C8B-B14F-4D97-AF65-F5344CB8AC3E}">
        <p14:creationId xmlns:p14="http://schemas.microsoft.com/office/powerpoint/2010/main" val="3532482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A-Koruyucu(hijyen) etmenler</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p:txBody>
          <a:bodyPr/>
          <a:lstStyle/>
          <a:p>
            <a:r>
              <a:rPr lang="tr-TR" dirty="0"/>
              <a:t>Çalışan kişilerin doyumsuzluk ve motivasyon eksiklerinin nedenleri araştırılırken sorulan sorulardan elde edilen cevaplar neticesinde ortaya çıkmıştır. Bunları sıralayacak olursak ücret, kişilerarası ilişkiler, iş güvenliği, çalışma koşulları, şirket politikası ve yönetimi, denetimin düzeyi ve niteliği şeklinde sıralanabilinir.</a:t>
            </a:r>
          </a:p>
          <a:p>
            <a:r>
              <a:rPr lang="tr-TR" dirty="0"/>
              <a:t>Koruyucu(hijyen) etmenler, çalışma ortamlarında bulunmuyorsa kişilerde doyumsuzluk yaratmaktadır. Bunların sağlanması doyumsuzları azaltacaktır lakin kişinin doyumunu arttırmamaktadır. İş bağlamında ilişkilendirilmiştir.</a:t>
            </a:r>
          </a:p>
        </p:txBody>
      </p:sp>
    </p:spTree>
    <p:extLst>
      <p:ext uri="{BB962C8B-B14F-4D97-AF65-F5344CB8AC3E}">
        <p14:creationId xmlns:p14="http://schemas.microsoft.com/office/powerpoint/2010/main" val="1540403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A72045F-0B30-45A0-8BF3-546AFFB678AB}"/>
              </a:ext>
            </a:extLst>
          </p:cNvPr>
          <p:cNvSpPr>
            <a:spLocks noGrp="1"/>
          </p:cNvSpPr>
          <p:nvPr>
            <p:ph type="title"/>
          </p:nvPr>
        </p:nvSpPr>
        <p:spPr/>
        <p:txBody>
          <a:bodyPr/>
          <a:lstStyle/>
          <a:p>
            <a:r>
              <a:rPr lang="tr-TR" dirty="0"/>
              <a:t>Kapsam kuramları</a:t>
            </a:r>
          </a:p>
        </p:txBody>
      </p:sp>
      <p:sp>
        <p:nvSpPr>
          <p:cNvPr id="9" name="İçerik Yer Tutucusu 8">
            <a:extLst>
              <a:ext uri="{FF2B5EF4-FFF2-40B4-BE49-F238E27FC236}">
                <a16:creationId xmlns:a16="http://schemas.microsoft.com/office/drawing/2014/main" id="{53D57389-B1ED-464E-B6E9-1996B2CDBC67}"/>
              </a:ext>
            </a:extLst>
          </p:cNvPr>
          <p:cNvSpPr>
            <a:spLocks noGrp="1"/>
          </p:cNvSpPr>
          <p:nvPr>
            <p:ph idx="1"/>
          </p:nvPr>
        </p:nvSpPr>
        <p:spPr/>
        <p:txBody>
          <a:bodyPr>
            <a:normAutofit lnSpcReduction="10000"/>
          </a:bodyPr>
          <a:lstStyle/>
          <a:p>
            <a:r>
              <a:rPr lang="tr-TR" dirty="0"/>
              <a:t>Tarihsel süreç kapsamında bakıldığında daha önceki kuramcılar, işgörenlerin işlerini sevmedikleri ve çalışma nedenlerinin aldıkları ücrete bağlı olduğunu savunmuşlardır. Zamanla bu düşüncenin eksik olduğunu ve gözden geçirilmesi gerektiği ortaya çıkmıştır. Böylece yönetim kuramcıları, işgörenlerin,  yöneticilerin çalışma nedenlerini yaptıkları işten elde ettikleri içsel ve dışsal etkenler olarak açıklamaya çalışmışlarıdır.</a:t>
            </a:r>
          </a:p>
          <a:p>
            <a:r>
              <a:rPr lang="tr-TR" dirty="0"/>
              <a:t>Motivasyon kuramları kapsam ve süreç kuramları olmak üzere iki kısımdan oluşmaktadır. </a:t>
            </a:r>
          </a:p>
          <a:p>
            <a:r>
              <a:rPr lang="tr-TR" dirty="0"/>
              <a:t>Bugün kapsam kuramlarını inceliyor olacağız.</a:t>
            </a:r>
          </a:p>
        </p:txBody>
      </p:sp>
    </p:spTree>
    <p:extLst>
      <p:ext uri="{BB962C8B-B14F-4D97-AF65-F5344CB8AC3E}">
        <p14:creationId xmlns:p14="http://schemas.microsoft.com/office/powerpoint/2010/main" val="1271958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B-Motive edici faktörler</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a:xfrm>
            <a:off x="1451579" y="1853754"/>
            <a:ext cx="9291215" cy="4343846"/>
          </a:xfrm>
        </p:spPr>
        <p:txBody>
          <a:bodyPr>
            <a:normAutofit fontScale="92500" lnSpcReduction="10000"/>
          </a:bodyPr>
          <a:lstStyle/>
          <a:p>
            <a:r>
              <a:rPr lang="tr-TR" dirty="0"/>
              <a:t>Bir önceki etmenden farklı olaraktan burada çalışan kişilerin doyum sağlama ve motive olma nedenleri araştırılırken sorulan sorulardan elde edilen cevaplar neticesinde ortaya çıkmıştır. Bunları sıralayacak olursak sorumluluk, başarı duygusu, işin kendisi, kişisel gelişim ve yükselme şeklinde sıralanabilinir.</a:t>
            </a:r>
          </a:p>
          <a:p>
            <a:r>
              <a:rPr lang="tr-TR" dirty="0"/>
              <a:t>Çalışma ortamlarında bu faktörleri açıkça görmeleri ve  hissetmeleri sonucunda doyum sağlamakla birlikte motive olmaktadırlar. </a:t>
            </a:r>
          </a:p>
          <a:p>
            <a:r>
              <a:rPr lang="tr-TR" dirty="0"/>
              <a:t>HERZBERG diğer kuramcıların aksine bir sıralı düzende göstermeyerek iki farklı faktör olarak gruplandırmıştır. Buna göre koruyucu(hijyen) faktörleri içinde bulunan gereksinimler karşılanması doyum duygusu yaratmaz iken karşılanmaması doyumsuzluk duygusu yaratmaktadır. Diğer faktör olan motive edici faktörler giderilmediğinde kişi doyumlu olmayacaktır ancak doyumsuzda olmayacaktır.</a:t>
            </a:r>
          </a:p>
        </p:txBody>
      </p:sp>
    </p:spTree>
    <p:extLst>
      <p:ext uri="{BB962C8B-B14F-4D97-AF65-F5344CB8AC3E}">
        <p14:creationId xmlns:p14="http://schemas.microsoft.com/office/powerpoint/2010/main" val="2210908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a:xfrm>
            <a:off x="1451579" y="-194548"/>
            <a:ext cx="9291215" cy="1049235"/>
          </a:xfrm>
        </p:spPr>
        <p:txBody>
          <a:bodyPr/>
          <a:lstStyle/>
          <a:p>
            <a:r>
              <a:rPr lang="tr-TR" dirty="0"/>
              <a:t>Herzberg’in çift etmen kuramı</a:t>
            </a:r>
          </a:p>
        </p:txBody>
      </p:sp>
      <p:sp>
        <p:nvSpPr>
          <p:cNvPr id="4" name="Dikdörtgen 3">
            <a:extLst>
              <a:ext uri="{FF2B5EF4-FFF2-40B4-BE49-F238E27FC236}">
                <a16:creationId xmlns:a16="http://schemas.microsoft.com/office/drawing/2014/main" id="{31DF5A50-D02B-4C4B-AF2D-EE0A753724D6}"/>
              </a:ext>
            </a:extLst>
          </p:cNvPr>
          <p:cNvSpPr/>
          <p:nvPr/>
        </p:nvSpPr>
        <p:spPr>
          <a:xfrm>
            <a:off x="3911600" y="1286932"/>
            <a:ext cx="3826935" cy="16425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 Ücret                                                                                                   İş güvenliği                                            Çalışma koşulları                       Denetimin düzeyi ve niteliği                                   Şirket politikası ve yönetimi                           Kişilerarası ilişkiler </a:t>
            </a:r>
          </a:p>
        </p:txBody>
      </p:sp>
      <p:sp>
        <p:nvSpPr>
          <p:cNvPr id="5" name="Dikdörtgen 4">
            <a:extLst>
              <a:ext uri="{FF2B5EF4-FFF2-40B4-BE49-F238E27FC236}">
                <a16:creationId xmlns:a16="http://schemas.microsoft.com/office/drawing/2014/main" id="{1BB79B16-107C-434D-8910-C4399654EE6B}"/>
              </a:ext>
            </a:extLst>
          </p:cNvPr>
          <p:cNvSpPr/>
          <p:nvPr/>
        </p:nvSpPr>
        <p:spPr>
          <a:xfrm>
            <a:off x="3911596" y="4842933"/>
            <a:ext cx="3826935" cy="14134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Başarı duygusu                             Tanınma                                    Sorumluluk                                        İşin kendisi                                          Kişisel gelişim ve yükselme </a:t>
            </a:r>
          </a:p>
        </p:txBody>
      </p:sp>
      <p:sp>
        <p:nvSpPr>
          <p:cNvPr id="8" name="Dikdörtgen 7">
            <a:extLst>
              <a:ext uri="{FF2B5EF4-FFF2-40B4-BE49-F238E27FC236}">
                <a16:creationId xmlns:a16="http://schemas.microsoft.com/office/drawing/2014/main" id="{D8753AD3-3972-4BB3-A30D-CB82C2C03073}"/>
              </a:ext>
            </a:extLst>
          </p:cNvPr>
          <p:cNvSpPr/>
          <p:nvPr/>
        </p:nvSpPr>
        <p:spPr>
          <a:xfrm>
            <a:off x="3911601" y="541867"/>
            <a:ext cx="3826934" cy="3128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Hijyen Faktörler</a:t>
            </a:r>
          </a:p>
        </p:txBody>
      </p:sp>
      <p:sp>
        <p:nvSpPr>
          <p:cNvPr id="9" name="Ok: Aşağı 8">
            <a:extLst>
              <a:ext uri="{FF2B5EF4-FFF2-40B4-BE49-F238E27FC236}">
                <a16:creationId xmlns:a16="http://schemas.microsoft.com/office/drawing/2014/main" id="{E6A7FCE8-EB91-4DC7-9B29-2100BB54F14E}"/>
              </a:ext>
            </a:extLst>
          </p:cNvPr>
          <p:cNvSpPr/>
          <p:nvPr/>
        </p:nvSpPr>
        <p:spPr>
          <a:xfrm>
            <a:off x="5672667" y="854687"/>
            <a:ext cx="423333" cy="4322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a:extLst>
              <a:ext uri="{FF2B5EF4-FFF2-40B4-BE49-F238E27FC236}">
                <a16:creationId xmlns:a16="http://schemas.microsoft.com/office/drawing/2014/main" id="{04AAF123-CFD3-4BE2-94A4-C34A9F4B072B}"/>
              </a:ext>
            </a:extLst>
          </p:cNvPr>
          <p:cNvSpPr/>
          <p:nvPr/>
        </p:nvSpPr>
        <p:spPr>
          <a:xfrm>
            <a:off x="3911598" y="6545180"/>
            <a:ext cx="3826933" cy="3128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Motive Edici Faktörler</a:t>
            </a:r>
          </a:p>
        </p:txBody>
      </p:sp>
      <p:sp>
        <p:nvSpPr>
          <p:cNvPr id="11" name="Ok: Yukarı 10">
            <a:extLst>
              <a:ext uri="{FF2B5EF4-FFF2-40B4-BE49-F238E27FC236}">
                <a16:creationId xmlns:a16="http://schemas.microsoft.com/office/drawing/2014/main" id="{F1D60BE2-32E1-4CCE-BFF1-3C3B04551BF1}"/>
              </a:ext>
            </a:extLst>
          </p:cNvPr>
          <p:cNvSpPr/>
          <p:nvPr/>
        </p:nvSpPr>
        <p:spPr>
          <a:xfrm>
            <a:off x="5672667" y="6256421"/>
            <a:ext cx="423333" cy="30569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Dikdörtgen 11">
            <a:extLst>
              <a:ext uri="{FF2B5EF4-FFF2-40B4-BE49-F238E27FC236}">
                <a16:creationId xmlns:a16="http://schemas.microsoft.com/office/drawing/2014/main" id="{3AEFCBAC-93E3-4FB9-833C-6747E4A65222}"/>
              </a:ext>
            </a:extLst>
          </p:cNvPr>
          <p:cNvSpPr/>
          <p:nvPr/>
        </p:nvSpPr>
        <p:spPr>
          <a:xfrm>
            <a:off x="3911595" y="3742714"/>
            <a:ext cx="3826934" cy="3128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Motivasyon Ve İş Doyumu</a:t>
            </a:r>
          </a:p>
        </p:txBody>
      </p:sp>
      <p:sp>
        <p:nvSpPr>
          <p:cNvPr id="13" name="Dikdörtgen 12">
            <a:extLst>
              <a:ext uri="{FF2B5EF4-FFF2-40B4-BE49-F238E27FC236}">
                <a16:creationId xmlns:a16="http://schemas.microsoft.com/office/drawing/2014/main" id="{BACA1E29-2D74-44F2-AB52-7E8E8E860CA4}"/>
              </a:ext>
            </a:extLst>
          </p:cNvPr>
          <p:cNvSpPr/>
          <p:nvPr/>
        </p:nvSpPr>
        <p:spPr>
          <a:xfrm>
            <a:off x="3911596" y="4351867"/>
            <a:ext cx="3826934" cy="245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Doyum Sağlayıcı</a:t>
            </a:r>
          </a:p>
        </p:txBody>
      </p:sp>
      <p:sp>
        <p:nvSpPr>
          <p:cNvPr id="14" name="Dikdörtgen 13">
            <a:extLst>
              <a:ext uri="{FF2B5EF4-FFF2-40B4-BE49-F238E27FC236}">
                <a16:creationId xmlns:a16="http://schemas.microsoft.com/office/drawing/2014/main" id="{C68C02AB-2B19-43DB-BE5A-33B5C8DABC8E}"/>
              </a:ext>
            </a:extLst>
          </p:cNvPr>
          <p:cNvSpPr/>
          <p:nvPr/>
        </p:nvSpPr>
        <p:spPr>
          <a:xfrm>
            <a:off x="3911595" y="3218226"/>
            <a:ext cx="3826933" cy="245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Doyumsuzluk</a:t>
            </a:r>
          </a:p>
        </p:txBody>
      </p:sp>
      <p:sp>
        <p:nvSpPr>
          <p:cNvPr id="15" name="Ok: Aşağı 14">
            <a:extLst>
              <a:ext uri="{FF2B5EF4-FFF2-40B4-BE49-F238E27FC236}">
                <a16:creationId xmlns:a16="http://schemas.microsoft.com/office/drawing/2014/main" id="{E6191385-6217-47A3-84BC-6B6A7750BFE3}"/>
              </a:ext>
            </a:extLst>
          </p:cNvPr>
          <p:cNvSpPr/>
          <p:nvPr/>
        </p:nvSpPr>
        <p:spPr>
          <a:xfrm>
            <a:off x="5672667" y="2929467"/>
            <a:ext cx="254000" cy="2450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Ok: Aşağı 15">
            <a:extLst>
              <a:ext uri="{FF2B5EF4-FFF2-40B4-BE49-F238E27FC236}">
                <a16:creationId xmlns:a16="http://schemas.microsoft.com/office/drawing/2014/main" id="{DCFA8362-139A-42FE-961C-70A53519478E}"/>
              </a:ext>
            </a:extLst>
          </p:cNvPr>
          <p:cNvSpPr/>
          <p:nvPr/>
        </p:nvSpPr>
        <p:spPr>
          <a:xfrm>
            <a:off x="5672667" y="3463312"/>
            <a:ext cx="254000" cy="2450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Ok: Yukarı 16">
            <a:extLst>
              <a:ext uri="{FF2B5EF4-FFF2-40B4-BE49-F238E27FC236}">
                <a16:creationId xmlns:a16="http://schemas.microsoft.com/office/drawing/2014/main" id="{F7184B23-845B-427A-9B30-71CCB9F4836E}"/>
              </a:ext>
            </a:extLst>
          </p:cNvPr>
          <p:cNvSpPr/>
          <p:nvPr/>
        </p:nvSpPr>
        <p:spPr>
          <a:xfrm>
            <a:off x="5672667" y="4089850"/>
            <a:ext cx="254000" cy="26201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Ok: Yukarı 17">
            <a:extLst>
              <a:ext uri="{FF2B5EF4-FFF2-40B4-BE49-F238E27FC236}">
                <a16:creationId xmlns:a16="http://schemas.microsoft.com/office/drawing/2014/main" id="{38193B89-FBB7-49FE-B4FD-4C7B57F1561C}"/>
              </a:ext>
            </a:extLst>
          </p:cNvPr>
          <p:cNvSpPr/>
          <p:nvPr/>
        </p:nvSpPr>
        <p:spPr>
          <a:xfrm>
            <a:off x="5672667" y="4588041"/>
            <a:ext cx="254000" cy="25489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848286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a:xfrm>
            <a:off x="1451579" y="1405468"/>
            <a:ext cx="9291215" cy="4060878"/>
          </a:xfrm>
        </p:spPr>
        <p:txBody>
          <a:bodyPr>
            <a:normAutofit/>
          </a:bodyPr>
          <a:lstStyle/>
          <a:p>
            <a:r>
              <a:rPr lang="tr-TR" dirty="0"/>
              <a:t>HERZBERG farklı kültürlere sahip olmalarına karşın, motive edici ve hijyen faktörlerini dünya genelindeki işgörenleri benzer şekilde etkilediğine inanmıştır. ABD, Japonya, Finlandiya, İtalya gibi gelişmiş ülkelerde yapılmış bir takım araştırmalar bu görüşü doğrulamıştır.</a:t>
            </a:r>
          </a:p>
          <a:p>
            <a:r>
              <a:rPr lang="tr-TR" dirty="0"/>
              <a:t>Araştırmalar yapıldığı sırada ilginç bir bulgu olarak ortaya çıkan, motive edici gereksinimler çalışanların bir kısmında(%60-90) arası doyum sağlarken olmaması durumunda ise bu oran (%18-40) arası doyumsuzluk yaratmaktadır. Fakat hijyen faktörünün olmaması çalışanlar üzerinde büyük bir doyumsuzluk yaratmakla birlikte (%65-80) arası, olmasında ise çalışanlarda bu oran (%10-30) arasındadır.</a:t>
            </a:r>
          </a:p>
        </p:txBody>
      </p:sp>
    </p:spTree>
    <p:extLst>
      <p:ext uri="{BB962C8B-B14F-4D97-AF65-F5344CB8AC3E}">
        <p14:creationId xmlns:p14="http://schemas.microsoft.com/office/powerpoint/2010/main" val="1760293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4-mcclelland’ın başarı gereksinimi kuramı</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p:txBody>
          <a:bodyPr>
            <a:normAutofit lnSpcReduction="10000"/>
          </a:bodyPr>
          <a:lstStyle/>
          <a:p>
            <a:r>
              <a:rPr lang="tr-TR" dirty="0"/>
              <a:t>McClelland başarı gereksinimi kuramı, Henry A. MURRAY’ın 1938 yılında ortaya attığı insan davranışlarının nedenini oluşturduğu 20’nin üzerindeki gereksinimlerden yalnızca 3 tanesini ele almış bunları sıralayacak olursak; güç, başarı ve yakın ilişkidir. Genel olarak başarı gereksinimi üzerinde durmuş fakat yapmış olduğu birçok araştırmasında üç gereksinimi birden test etmiştir.</a:t>
            </a:r>
          </a:p>
          <a:p>
            <a:r>
              <a:rPr lang="tr-TR" dirty="0"/>
              <a:t>McClelland’e göre davranışa yön veren bu gereksinimlerin önemi, kişilerarası ilişkilerde, akademik başarıda, hayat tarzının seçiminde ve iş performansı üzerinde etkileri görülebileceğini belirtmiştir.</a:t>
            </a:r>
          </a:p>
        </p:txBody>
      </p:sp>
    </p:spTree>
    <p:extLst>
      <p:ext uri="{BB962C8B-B14F-4D97-AF65-F5344CB8AC3E}">
        <p14:creationId xmlns:p14="http://schemas.microsoft.com/office/powerpoint/2010/main" val="3187246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A-başarı gereksinimi</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p:txBody>
          <a:bodyPr/>
          <a:lstStyle/>
          <a:p>
            <a:r>
              <a:rPr lang="tr-TR" dirty="0"/>
              <a:t>MURRAY’a göre başarı zorlukların üstesinden gelme, gücü kullanma, zor olan şeyleri iyi ve hızlı bir şekilde yapma çabasına duyulan eğilim olarak tanımlamıştır. McClelland ise bir işi iyi yapma yada kusursuzluk standardıyla rekabet etmenin önemli olduğu eğilimlere yönelme olarak tanımlamıştır. Bu yaklaşıma göre başarı güdüsü zor bir işin üstlenilmesi ve kişinin performansının sonuçları için kişisel sorumluluk alması gibi davranışlarıyla dışa vurmaktadır.</a:t>
            </a:r>
          </a:p>
        </p:txBody>
      </p:sp>
    </p:spTree>
    <p:extLst>
      <p:ext uri="{BB962C8B-B14F-4D97-AF65-F5344CB8AC3E}">
        <p14:creationId xmlns:p14="http://schemas.microsoft.com/office/powerpoint/2010/main" val="5954266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B-Güç gereksinimi</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p:txBody>
          <a:bodyPr/>
          <a:lstStyle/>
          <a:p>
            <a:r>
              <a:rPr lang="tr-TR" dirty="0"/>
              <a:t>Güç gereksinimi başkalarını etkileme araçlarını denetleme yoluyla kişinin doyuma ulaşma eğilimi olarak tanımlanır. Yüksek güç gereksinimi içerisindeki bireyler kendi çevresini, finansal ve maddi kaynakları, bilgiyi ve diğer insanları kontrol altına alma arzusu göstermektedir.</a:t>
            </a:r>
          </a:p>
        </p:txBody>
      </p:sp>
    </p:spTree>
    <p:extLst>
      <p:ext uri="{BB962C8B-B14F-4D97-AF65-F5344CB8AC3E}">
        <p14:creationId xmlns:p14="http://schemas.microsoft.com/office/powerpoint/2010/main" val="3086678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C-yakın ilişki gereksinimi</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p:txBody>
          <a:bodyPr/>
          <a:lstStyle/>
          <a:p>
            <a:r>
              <a:rPr lang="tr-TR" dirty="0"/>
              <a:t>Yüksek başarı gereksinimi içerisindeki kişi, sosyal ilişkilerinde devam ettirerek daha fazla zaman harcamakla birlikte ,gruplara katılarak sevilmeyi ve benimsenmeyi tercih ederek bu gereksinimi karşılar.</a:t>
            </a:r>
          </a:p>
        </p:txBody>
      </p:sp>
    </p:spTree>
    <p:extLst>
      <p:ext uri="{BB962C8B-B14F-4D97-AF65-F5344CB8AC3E}">
        <p14:creationId xmlns:p14="http://schemas.microsoft.com/office/powerpoint/2010/main" val="17574714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Unvan 31">
            <a:extLst>
              <a:ext uri="{FF2B5EF4-FFF2-40B4-BE49-F238E27FC236}">
                <a16:creationId xmlns:a16="http://schemas.microsoft.com/office/drawing/2014/main" id="{3F1687D4-2818-4AB3-AA87-7A5BCBE3DBBD}"/>
              </a:ext>
            </a:extLst>
          </p:cNvPr>
          <p:cNvSpPr>
            <a:spLocks noGrp="1"/>
          </p:cNvSpPr>
          <p:nvPr>
            <p:ph type="title"/>
          </p:nvPr>
        </p:nvSpPr>
        <p:spPr>
          <a:xfrm>
            <a:off x="1451579" y="131960"/>
            <a:ext cx="9291215" cy="599161"/>
          </a:xfrm>
        </p:spPr>
        <p:txBody>
          <a:bodyPr>
            <a:normAutofit fontScale="90000"/>
          </a:bodyPr>
          <a:lstStyle/>
          <a:p>
            <a:r>
              <a:rPr lang="tr-TR" dirty="0"/>
              <a:t>Kapsam kuramlarının karşılaştırılması</a:t>
            </a:r>
            <a:br>
              <a:rPr lang="tr-TR" dirty="0"/>
            </a:br>
            <a:endParaRPr lang="tr-TR" dirty="0"/>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4294967295"/>
          </p:nvPr>
        </p:nvSpPr>
        <p:spPr>
          <a:xfrm>
            <a:off x="0" y="930275"/>
            <a:ext cx="12192000" cy="574675"/>
          </a:xfrm>
        </p:spPr>
        <p:txBody>
          <a:bodyPr>
            <a:normAutofit fontScale="70000" lnSpcReduction="20000"/>
          </a:bodyPr>
          <a:lstStyle/>
          <a:p>
            <a:r>
              <a:rPr lang="tr-TR" dirty="0"/>
              <a:t>GEREKSİNİMLER HİYERARŞİSİ                                       V.I.G.                                       ÇİFT ETMEN                               MCCLELLAND’IN GEREKSİNİMLERİ</a:t>
            </a:r>
          </a:p>
        </p:txBody>
      </p:sp>
      <p:sp>
        <p:nvSpPr>
          <p:cNvPr id="4" name="Dikdörtgen 3">
            <a:extLst>
              <a:ext uri="{FF2B5EF4-FFF2-40B4-BE49-F238E27FC236}">
                <a16:creationId xmlns:a16="http://schemas.microsoft.com/office/drawing/2014/main" id="{1E98F1E9-5F4B-4DF3-B7E5-DC8EDA60B11A}"/>
              </a:ext>
            </a:extLst>
          </p:cNvPr>
          <p:cNvSpPr/>
          <p:nvPr/>
        </p:nvSpPr>
        <p:spPr>
          <a:xfrm>
            <a:off x="372533" y="1727531"/>
            <a:ext cx="2506134" cy="575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KENDİNİ GERÇEKLEŞTİRME</a:t>
            </a:r>
          </a:p>
        </p:txBody>
      </p:sp>
      <p:sp>
        <p:nvSpPr>
          <p:cNvPr id="5" name="Dikdörtgen 4">
            <a:extLst>
              <a:ext uri="{FF2B5EF4-FFF2-40B4-BE49-F238E27FC236}">
                <a16:creationId xmlns:a16="http://schemas.microsoft.com/office/drawing/2014/main" id="{62C1FD1A-1956-43B2-8184-84DDFAF09F62}"/>
              </a:ext>
            </a:extLst>
          </p:cNvPr>
          <p:cNvSpPr/>
          <p:nvPr/>
        </p:nvSpPr>
        <p:spPr>
          <a:xfrm>
            <a:off x="372533" y="2691076"/>
            <a:ext cx="2472267" cy="5750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SAYGI</a:t>
            </a:r>
          </a:p>
        </p:txBody>
      </p:sp>
      <p:sp>
        <p:nvSpPr>
          <p:cNvPr id="6" name="Dikdörtgen 5">
            <a:extLst>
              <a:ext uri="{FF2B5EF4-FFF2-40B4-BE49-F238E27FC236}">
                <a16:creationId xmlns:a16="http://schemas.microsoft.com/office/drawing/2014/main" id="{886895B7-FE00-45DF-9CE7-C2E5D3040736}"/>
              </a:ext>
            </a:extLst>
          </p:cNvPr>
          <p:cNvSpPr/>
          <p:nvPr/>
        </p:nvSpPr>
        <p:spPr>
          <a:xfrm>
            <a:off x="355599" y="3656939"/>
            <a:ext cx="2472266" cy="5750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SEVGİ VE AİTLİK</a:t>
            </a:r>
          </a:p>
        </p:txBody>
      </p:sp>
      <p:sp>
        <p:nvSpPr>
          <p:cNvPr id="7" name="Dikdörtgen 6">
            <a:extLst>
              <a:ext uri="{FF2B5EF4-FFF2-40B4-BE49-F238E27FC236}">
                <a16:creationId xmlns:a16="http://schemas.microsoft.com/office/drawing/2014/main" id="{E638BE01-1AEE-4AFB-A073-82C518933F8B}"/>
              </a:ext>
            </a:extLst>
          </p:cNvPr>
          <p:cNvSpPr/>
          <p:nvPr/>
        </p:nvSpPr>
        <p:spPr>
          <a:xfrm>
            <a:off x="355599" y="4622801"/>
            <a:ext cx="2472266" cy="5750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GÜVENLİK</a:t>
            </a:r>
          </a:p>
        </p:txBody>
      </p:sp>
      <p:sp>
        <p:nvSpPr>
          <p:cNvPr id="8" name="Dikdörtgen 7">
            <a:extLst>
              <a:ext uri="{FF2B5EF4-FFF2-40B4-BE49-F238E27FC236}">
                <a16:creationId xmlns:a16="http://schemas.microsoft.com/office/drawing/2014/main" id="{FFFC85D3-E03F-479E-BFAA-F0AB871CE639}"/>
              </a:ext>
            </a:extLst>
          </p:cNvPr>
          <p:cNvSpPr/>
          <p:nvPr/>
        </p:nvSpPr>
        <p:spPr>
          <a:xfrm>
            <a:off x="355599" y="5588665"/>
            <a:ext cx="2489200" cy="5750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FİZYOLOJİK</a:t>
            </a:r>
          </a:p>
        </p:txBody>
      </p:sp>
      <p:sp>
        <p:nvSpPr>
          <p:cNvPr id="9" name="Dikdörtgen 8">
            <a:extLst>
              <a:ext uri="{FF2B5EF4-FFF2-40B4-BE49-F238E27FC236}">
                <a16:creationId xmlns:a16="http://schemas.microsoft.com/office/drawing/2014/main" id="{05913D5E-7BAD-45AC-9BA5-7E7F7F4BCC4B}"/>
              </a:ext>
            </a:extLst>
          </p:cNvPr>
          <p:cNvSpPr/>
          <p:nvPr/>
        </p:nvSpPr>
        <p:spPr>
          <a:xfrm>
            <a:off x="3606800" y="2066863"/>
            <a:ext cx="2048933" cy="694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GELİŞME GEREKSİNİMİ</a:t>
            </a:r>
          </a:p>
        </p:txBody>
      </p:sp>
      <p:sp>
        <p:nvSpPr>
          <p:cNvPr id="10" name="Dikdörtgen 9">
            <a:extLst>
              <a:ext uri="{FF2B5EF4-FFF2-40B4-BE49-F238E27FC236}">
                <a16:creationId xmlns:a16="http://schemas.microsoft.com/office/drawing/2014/main" id="{C9C433FA-8441-4E99-91D7-CF03271D79A9}"/>
              </a:ext>
            </a:extLst>
          </p:cNvPr>
          <p:cNvSpPr/>
          <p:nvPr/>
        </p:nvSpPr>
        <p:spPr>
          <a:xfrm>
            <a:off x="3572935" y="3623734"/>
            <a:ext cx="2048933" cy="694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İLİŞKİ KURMA GEREKSİNİMİ</a:t>
            </a:r>
          </a:p>
        </p:txBody>
      </p:sp>
      <p:sp>
        <p:nvSpPr>
          <p:cNvPr id="11" name="Dikdörtgen 10">
            <a:extLst>
              <a:ext uri="{FF2B5EF4-FFF2-40B4-BE49-F238E27FC236}">
                <a16:creationId xmlns:a16="http://schemas.microsoft.com/office/drawing/2014/main" id="{D786EED7-5FA7-4126-93F7-C6A9AEB3E1CA}"/>
              </a:ext>
            </a:extLst>
          </p:cNvPr>
          <p:cNvSpPr/>
          <p:nvPr/>
        </p:nvSpPr>
        <p:spPr>
          <a:xfrm>
            <a:off x="3606800" y="5038330"/>
            <a:ext cx="2048933" cy="694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VAROLUŞ GEREKSİNİMİ</a:t>
            </a:r>
          </a:p>
        </p:txBody>
      </p:sp>
      <p:sp>
        <p:nvSpPr>
          <p:cNvPr id="12" name="Dikdörtgen 11">
            <a:extLst>
              <a:ext uri="{FF2B5EF4-FFF2-40B4-BE49-F238E27FC236}">
                <a16:creationId xmlns:a16="http://schemas.microsoft.com/office/drawing/2014/main" id="{984AD4DB-8412-4D2A-AB4D-2E439C39844A}"/>
              </a:ext>
            </a:extLst>
          </p:cNvPr>
          <p:cNvSpPr/>
          <p:nvPr/>
        </p:nvSpPr>
        <p:spPr>
          <a:xfrm>
            <a:off x="6366934" y="2032994"/>
            <a:ext cx="1879600" cy="694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MOTİVE EDİCİLER</a:t>
            </a:r>
          </a:p>
        </p:txBody>
      </p:sp>
      <p:sp>
        <p:nvSpPr>
          <p:cNvPr id="13" name="Dikdörtgen 12">
            <a:extLst>
              <a:ext uri="{FF2B5EF4-FFF2-40B4-BE49-F238E27FC236}">
                <a16:creationId xmlns:a16="http://schemas.microsoft.com/office/drawing/2014/main" id="{A79397A6-F798-4FAF-8969-68CC38B8A11E}"/>
              </a:ext>
            </a:extLst>
          </p:cNvPr>
          <p:cNvSpPr/>
          <p:nvPr/>
        </p:nvSpPr>
        <p:spPr>
          <a:xfrm>
            <a:off x="6443134" y="4266314"/>
            <a:ext cx="1879600" cy="7789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HİJYEN ETMENLER</a:t>
            </a:r>
          </a:p>
        </p:txBody>
      </p:sp>
      <p:sp>
        <p:nvSpPr>
          <p:cNvPr id="14" name="Dikdörtgen 13">
            <a:extLst>
              <a:ext uri="{FF2B5EF4-FFF2-40B4-BE49-F238E27FC236}">
                <a16:creationId xmlns:a16="http://schemas.microsoft.com/office/drawing/2014/main" id="{79FCB03E-8CAC-4151-AEA7-BE877A1892AA}"/>
              </a:ext>
            </a:extLst>
          </p:cNvPr>
          <p:cNvSpPr/>
          <p:nvPr/>
        </p:nvSpPr>
        <p:spPr>
          <a:xfrm>
            <a:off x="9313333" y="4273785"/>
            <a:ext cx="2048933" cy="829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YAKIN İLİŞKİ GEREKSİNİMİ</a:t>
            </a:r>
          </a:p>
        </p:txBody>
      </p:sp>
      <p:sp>
        <p:nvSpPr>
          <p:cNvPr id="15" name="Dikdörtgen 14">
            <a:extLst>
              <a:ext uri="{FF2B5EF4-FFF2-40B4-BE49-F238E27FC236}">
                <a16:creationId xmlns:a16="http://schemas.microsoft.com/office/drawing/2014/main" id="{AE92BE98-7907-4050-8B1A-824DF638ABEB}"/>
              </a:ext>
            </a:extLst>
          </p:cNvPr>
          <p:cNvSpPr/>
          <p:nvPr/>
        </p:nvSpPr>
        <p:spPr>
          <a:xfrm>
            <a:off x="9143999" y="1389710"/>
            <a:ext cx="2048933" cy="694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BAŞARI GEREKSİNİMİ</a:t>
            </a:r>
          </a:p>
        </p:txBody>
      </p:sp>
      <p:sp>
        <p:nvSpPr>
          <p:cNvPr id="16" name="Dikdörtgen 15">
            <a:extLst>
              <a:ext uri="{FF2B5EF4-FFF2-40B4-BE49-F238E27FC236}">
                <a16:creationId xmlns:a16="http://schemas.microsoft.com/office/drawing/2014/main" id="{9F95B19B-2A0C-4004-AA20-180574D8617D}"/>
              </a:ext>
            </a:extLst>
          </p:cNvPr>
          <p:cNvSpPr/>
          <p:nvPr/>
        </p:nvSpPr>
        <p:spPr>
          <a:xfrm>
            <a:off x="9143999" y="2584215"/>
            <a:ext cx="2048933" cy="694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GÜÇ GEREKSİNİMİ</a:t>
            </a:r>
          </a:p>
        </p:txBody>
      </p:sp>
      <p:sp>
        <p:nvSpPr>
          <p:cNvPr id="19" name="Ok: Sağ 18">
            <a:extLst>
              <a:ext uri="{FF2B5EF4-FFF2-40B4-BE49-F238E27FC236}">
                <a16:creationId xmlns:a16="http://schemas.microsoft.com/office/drawing/2014/main" id="{CD8A742C-2E85-46DB-8337-54254F781FC4}"/>
              </a:ext>
            </a:extLst>
          </p:cNvPr>
          <p:cNvSpPr/>
          <p:nvPr/>
        </p:nvSpPr>
        <p:spPr>
          <a:xfrm>
            <a:off x="2854103" y="3746998"/>
            <a:ext cx="558800" cy="3471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Sağ Köşeli Ayraç 19">
            <a:extLst>
              <a:ext uri="{FF2B5EF4-FFF2-40B4-BE49-F238E27FC236}">
                <a16:creationId xmlns:a16="http://schemas.microsoft.com/office/drawing/2014/main" id="{032B23B6-F7C4-4990-9353-96B6E0FD760F}"/>
              </a:ext>
            </a:extLst>
          </p:cNvPr>
          <p:cNvSpPr/>
          <p:nvPr/>
        </p:nvSpPr>
        <p:spPr>
          <a:xfrm>
            <a:off x="2878667" y="4927268"/>
            <a:ext cx="152400" cy="897466"/>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21" name="Ok: Sağ 20">
            <a:extLst>
              <a:ext uri="{FF2B5EF4-FFF2-40B4-BE49-F238E27FC236}">
                <a16:creationId xmlns:a16="http://schemas.microsoft.com/office/drawing/2014/main" id="{A59170DD-7E54-45E4-92A3-B3B459AD3B17}"/>
              </a:ext>
            </a:extLst>
          </p:cNvPr>
          <p:cNvSpPr/>
          <p:nvPr/>
        </p:nvSpPr>
        <p:spPr>
          <a:xfrm>
            <a:off x="3064935" y="5211897"/>
            <a:ext cx="508000" cy="3471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Sağ Köşeli Ayraç 21">
            <a:extLst>
              <a:ext uri="{FF2B5EF4-FFF2-40B4-BE49-F238E27FC236}">
                <a16:creationId xmlns:a16="http://schemas.microsoft.com/office/drawing/2014/main" id="{8C29721D-F8A3-4890-9E5D-BF7BAC3FE9A2}"/>
              </a:ext>
            </a:extLst>
          </p:cNvPr>
          <p:cNvSpPr/>
          <p:nvPr/>
        </p:nvSpPr>
        <p:spPr>
          <a:xfrm>
            <a:off x="2895600" y="2131151"/>
            <a:ext cx="152400" cy="762331"/>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23" name="Sağ Köşeli Ayraç 22">
            <a:extLst>
              <a:ext uri="{FF2B5EF4-FFF2-40B4-BE49-F238E27FC236}">
                <a16:creationId xmlns:a16="http://schemas.microsoft.com/office/drawing/2014/main" id="{149347EA-C703-46FB-976C-8F2386072CB1}"/>
              </a:ext>
            </a:extLst>
          </p:cNvPr>
          <p:cNvSpPr/>
          <p:nvPr/>
        </p:nvSpPr>
        <p:spPr>
          <a:xfrm>
            <a:off x="5655733" y="4096871"/>
            <a:ext cx="152400" cy="1100666"/>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24" name="Ok: Sağ 23">
            <a:extLst>
              <a:ext uri="{FF2B5EF4-FFF2-40B4-BE49-F238E27FC236}">
                <a16:creationId xmlns:a16="http://schemas.microsoft.com/office/drawing/2014/main" id="{7E058ACB-04CA-46C9-813C-9BB8FC936C2C}"/>
              </a:ext>
            </a:extLst>
          </p:cNvPr>
          <p:cNvSpPr/>
          <p:nvPr/>
        </p:nvSpPr>
        <p:spPr>
          <a:xfrm>
            <a:off x="3074236" y="2303265"/>
            <a:ext cx="558800" cy="3041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Ok: Sağ 24">
            <a:extLst>
              <a:ext uri="{FF2B5EF4-FFF2-40B4-BE49-F238E27FC236}">
                <a16:creationId xmlns:a16="http://schemas.microsoft.com/office/drawing/2014/main" id="{1D0E85CB-6191-41F1-8698-D8954D9542BA}"/>
              </a:ext>
            </a:extLst>
          </p:cNvPr>
          <p:cNvSpPr/>
          <p:nvPr/>
        </p:nvSpPr>
        <p:spPr>
          <a:xfrm>
            <a:off x="5655733" y="2173326"/>
            <a:ext cx="694268" cy="3471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6" name="Ok: Sağ 25">
            <a:extLst>
              <a:ext uri="{FF2B5EF4-FFF2-40B4-BE49-F238E27FC236}">
                <a16:creationId xmlns:a16="http://schemas.microsoft.com/office/drawing/2014/main" id="{1EE5568F-AB9C-4369-9FE8-F6A6C8087AAB}"/>
              </a:ext>
            </a:extLst>
          </p:cNvPr>
          <p:cNvSpPr/>
          <p:nvPr/>
        </p:nvSpPr>
        <p:spPr>
          <a:xfrm>
            <a:off x="5841998" y="4495468"/>
            <a:ext cx="558801" cy="2546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Ok: Sağ 26">
            <a:extLst>
              <a:ext uri="{FF2B5EF4-FFF2-40B4-BE49-F238E27FC236}">
                <a16:creationId xmlns:a16="http://schemas.microsoft.com/office/drawing/2014/main" id="{64BCE3D6-3608-4385-B27E-D5EAB01AEB7F}"/>
              </a:ext>
            </a:extLst>
          </p:cNvPr>
          <p:cNvSpPr/>
          <p:nvPr/>
        </p:nvSpPr>
        <p:spPr>
          <a:xfrm>
            <a:off x="8365069" y="4528448"/>
            <a:ext cx="880532" cy="2546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8" name="Ok: Sağ 27">
            <a:extLst>
              <a:ext uri="{FF2B5EF4-FFF2-40B4-BE49-F238E27FC236}">
                <a16:creationId xmlns:a16="http://schemas.microsoft.com/office/drawing/2014/main" id="{C839DC63-1CC8-4CE1-A997-312B07924536}"/>
              </a:ext>
            </a:extLst>
          </p:cNvPr>
          <p:cNvSpPr/>
          <p:nvPr/>
        </p:nvSpPr>
        <p:spPr>
          <a:xfrm rot="19632867" flipV="1">
            <a:off x="8270990" y="1832024"/>
            <a:ext cx="751957" cy="2631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9" name="Ok: Sağ 28">
            <a:extLst>
              <a:ext uri="{FF2B5EF4-FFF2-40B4-BE49-F238E27FC236}">
                <a16:creationId xmlns:a16="http://schemas.microsoft.com/office/drawing/2014/main" id="{300D5698-047D-492F-B08A-C0907C353555}"/>
              </a:ext>
            </a:extLst>
          </p:cNvPr>
          <p:cNvSpPr/>
          <p:nvPr/>
        </p:nvSpPr>
        <p:spPr>
          <a:xfrm rot="1979065">
            <a:off x="8337210" y="2595628"/>
            <a:ext cx="765261" cy="3310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757623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0DB9422-87E3-440B-A894-C63217F90718}"/>
              </a:ext>
            </a:extLst>
          </p:cNvPr>
          <p:cNvSpPr>
            <a:spLocks noGrp="1"/>
          </p:cNvSpPr>
          <p:nvPr>
            <p:ph type="title"/>
          </p:nvPr>
        </p:nvSpPr>
        <p:spPr>
          <a:xfrm>
            <a:off x="1450392" y="2673076"/>
            <a:ext cx="9291215" cy="1049235"/>
          </a:xfrm>
        </p:spPr>
        <p:txBody>
          <a:bodyPr/>
          <a:lstStyle/>
          <a:p>
            <a:r>
              <a:rPr lang="tr-TR" dirty="0"/>
              <a:t>Dinlediğiniz için teşekkür ederim…</a:t>
            </a:r>
          </a:p>
        </p:txBody>
      </p:sp>
    </p:spTree>
    <p:extLst>
      <p:ext uri="{BB962C8B-B14F-4D97-AF65-F5344CB8AC3E}">
        <p14:creationId xmlns:p14="http://schemas.microsoft.com/office/powerpoint/2010/main" val="1520825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KAPSAM KURAMLARI</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a:xfrm>
            <a:off x="1451579" y="1727200"/>
            <a:ext cx="9291215" cy="4131733"/>
          </a:xfrm>
        </p:spPr>
        <p:txBody>
          <a:bodyPr>
            <a:normAutofit/>
          </a:bodyPr>
          <a:lstStyle/>
          <a:p>
            <a:r>
              <a:rPr lang="tr-TR" dirty="0"/>
              <a:t>Amacımız, insanların güdülerini ve bunların göreceli güçleriyle birlikte insanların bu güdüleri tatmin etmek için peşine düştükleri hedefleri tanımlamayı amaçlamaktadır. Kapsam kuramlarında, İhtiyaçların doğasına ve halkın motivasyonuna büyük önem vermektir. Bu kuramlar ise kişinin içinde bulunduğu ve onu davranışa iten faktörleri anlamamızı sağlar.</a:t>
            </a:r>
          </a:p>
          <a:p>
            <a:r>
              <a:rPr lang="tr-TR" dirty="0"/>
              <a:t>Kapsam kuramlarını sıralayacak olursak;                                                                         1-Maslow-Gereksinimler Hiyerarşisi Kuramı,                                                        2-Alderfer-V.I.G(Varoluş-İlişki Kurma-Gelişme) Kuramı,                                                                                                      3-Herzberg-Çift Etmen Kuramı,                                                                                                                                               4-McClelland-Başarı Gereksinimleri Kuramlarıdır.</a:t>
            </a:r>
          </a:p>
        </p:txBody>
      </p:sp>
    </p:spTree>
    <p:extLst>
      <p:ext uri="{BB962C8B-B14F-4D97-AF65-F5344CB8AC3E}">
        <p14:creationId xmlns:p14="http://schemas.microsoft.com/office/powerpoint/2010/main" val="499545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1-Maslow-Gereksinimler Hiyerarşisi Kuramı,</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a:xfrm>
            <a:off x="1451579" y="1727200"/>
            <a:ext cx="9291215" cy="4859867"/>
          </a:xfrm>
        </p:spPr>
        <p:txBody>
          <a:bodyPr>
            <a:normAutofit fontScale="92500" lnSpcReduction="20000"/>
          </a:bodyPr>
          <a:lstStyle/>
          <a:p>
            <a:r>
              <a:rPr lang="tr-TR" dirty="0"/>
              <a:t>İnsan gereksinimlerini ilk kez bilimsel biçimde inceleyen ve güdüleme(motivasyon) konusunu ele alan bilimci Abraham H. MASLOW’dur.</a:t>
            </a:r>
          </a:p>
          <a:p>
            <a:r>
              <a:rPr lang="tr-TR" dirty="0"/>
              <a:t>Doğrudan çalışma yaşamındaki motivasyonu anlamaya dönük olarak geliştirilmemiş fakat MASLOW klinik gözlemleri neticesiyle insan davranışlarına yön veren temel gereksinimlerin ne veya neler olduklarını 1943 tarihli makalesinde ele almıştır.</a:t>
            </a:r>
          </a:p>
          <a:p>
            <a:r>
              <a:rPr lang="tr-TR" dirty="0"/>
              <a:t>MASLOW’un gereksinimler isimli hiyerarşisi kuramında, muhtemel olaraktan motivasyon ve gereksinimlerle ilgili dünyada tanınan en yaygın motivasyon kuramı olma özelliğini taşımaktadır.</a:t>
            </a:r>
          </a:p>
          <a:p>
            <a:r>
              <a:rPr lang="tr-TR" dirty="0"/>
              <a:t>MASLOW’un bakış açısıyla insanlar doğuştan gelen ve halihazırdaki davranışlarına şekil veren bir takım gereksinimlere sahiplerdir. Bu gereksinimler tatmin düzeyine ulaşıncaya kadar insan davranışlarını etkilemekte ve hiyerarşik bir düzende aşağıdaki grafikteki gibi aşağı ve yukarı şeklinde gösterilmektedir.</a:t>
            </a:r>
          </a:p>
          <a:p>
            <a:endParaRPr lang="tr-TR" dirty="0"/>
          </a:p>
        </p:txBody>
      </p:sp>
    </p:spTree>
    <p:extLst>
      <p:ext uri="{BB962C8B-B14F-4D97-AF65-F5344CB8AC3E}">
        <p14:creationId xmlns:p14="http://schemas.microsoft.com/office/powerpoint/2010/main" val="360624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err="1"/>
              <a:t>Maslow’un</a:t>
            </a:r>
            <a:r>
              <a:rPr lang="tr-TR" dirty="0"/>
              <a:t> gereksinimler hiyerarşisi</a:t>
            </a:r>
          </a:p>
        </p:txBody>
      </p:sp>
      <p:sp>
        <p:nvSpPr>
          <p:cNvPr id="14" name="Silindir 13">
            <a:extLst>
              <a:ext uri="{FF2B5EF4-FFF2-40B4-BE49-F238E27FC236}">
                <a16:creationId xmlns:a16="http://schemas.microsoft.com/office/drawing/2014/main" id="{3ADA0428-ABEB-4179-8C98-E295DE0FEB67}"/>
              </a:ext>
            </a:extLst>
          </p:cNvPr>
          <p:cNvSpPr/>
          <p:nvPr/>
        </p:nvSpPr>
        <p:spPr>
          <a:xfrm>
            <a:off x="2591916" y="3209001"/>
            <a:ext cx="1443385" cy="1141304"/>
          </a:xfrm>
          <a:prstGeom prst="can">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FİZYOLOJİK</a:t>
            </a:r>
          </a:p>
        </p:txBody>
      </p:sp>
      <p:sp>
        <p:nvSpPr>
          <p:cNvPr id="15" name="Silindir 14">
            <a:extLst>
              <a:ext uri="{FF2B5EF4-FFF2-40B4-BE49-F238E27FC236}">
                <a16:creationId xmlns:a16="http://schemas.microsoft.com/office/drawing/2014/main" id="{E7797815-AACE-4A2C-BEE6-5664E7CDB281}"/>
              </a:ext>
            </a:extLst>
          </p:cNvPr>
          <p:cNvSpPr/>
          <p:nvPr/>
        </p:nvSpPr>
        <p:spPr>
          <a:xfrm>
            <a:off x="4031750" y="2914093"/>
            <a:ext cx="1443385" cy="1436212"/>
          </a:xfrm>
          <a:prstGeom prst="can">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GÜVENLİK</a:t>
            </a:r>
          </a:p>
        </p:txBody>
      </p:sp>
      <p:sp>
        <p:nvSpPr>
          <p:cNvPr id="26" name="Silindir 25">
            <a:extLst>
              <a:ext uri="{FF2B5EF4-FFF2-40B4-BE49-F238E27FC236}">
                <a16:creationId xmlns:a16="http://schemas.microsoft.com/office/drawing/2014/main" id="{1BBD640B-0030-470A-899C-7F9219753B79}"/>
              </a:ext>
            </a:extLst>
          </p:cNvPr>
          <p:cNvSpPr/>
          <p:nvPr/>
        </p:nvSpPr>
        <p:spPr>
          <a:xfrm>
            <a:off x="5471584" y="2507694"/>
            <a:ext cx="1443385" cy="1842611"/>
          </a:xfrm>
          <a:prstGeom prst="can">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SEVGİ VE AİT OLMA</a:t>
            </a:r>
          </a:p>
        </p:txBody>
      </p:sp>
      <p:sp>
        <p:nvSpPr>
          <p:cNvPr id="27" name="Silindir 26">
            <a:extLst>
              <a:ext uri="{FF2B5EF4-FFF2-40B4-BE49-F238E27FC236}">
                <a16:creationId xmlns:a16="http://schemas.microsoft.com/office/drawing/2014/main" id="{E6268432-DCE0-44EB-9931-6D5C30147B00}"/>
              </a:ext>
            </a:extLst>
          </p:cNvPr>
          <p:cNvSpPr/>
          <p:nvPr/>
        </p:nvSpPr>
        <p:spPr>
          <a:xfrm>
            <a:off x="6907867" y="2079114"/>
            <a:ext cx="1643465" cy="2306086"/>
          </a:xfrm>
          <a:prstGeom prst="can">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SAYGINLIK VE DEĞER</a:t>
            </a:r>
          </a:p>
        </p:txBody>
      </p:sp>
      <p:sp>
        <p:nvSpPr>
          <p:cNvPr id="28" name="Silindir 27">
            <a:extLst>
              <a:ext uri="{FF2B5EF4-FFF2-40B4-BE49-F238E27FC236}">
                <a16:creationId xmlns:a16="http://schemas.microsoft.com/office/drawing/2014/main" id="{003307FD-F2A7-462F-BD6C-AE6C3F1C4302}"/>
              </a:ext>
            </a:extLst>
          </p:cNvPr>
          <p:cNvSpPr/>
          <p:nvPr/>
        </p:nvSpPr>
        <p:spPr>
          <a:xfrm>
            <a:off x="8566671" y="1624207"/>
            <a:ext cx="1643466" cy="2760993"/>
          </a:xfrm>
          <a:prstGeom prst="can">
            <a:avLst/>
          </a:prstGeom>
          <a:solidFill>
            <a:schemeClr val="tx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KENDİNİ GERÇEKLEŞTİRME</a:t>
            </a:r>
          </a:p>
        </p:txBody>
      </p:sp>
      <p:sp>
        <p:nvSpPr>
          <p:cNvPr id="33" name="Metin kutusu 32">
            <a:extLst>
              <a:ext uri="{FF2B5EF4-FFF2-40B4-BE49-F238E27FC236}">
                <a16:creationId xmlns:a16="http://schemas.microsoft.com/office/drawing/2014/main" id="{451AF282-51DE-40C5-B30D-F461BDA02617}"/>
              </a:ext>
            </a:extLst>
          </p:cNvPr>
          <p:cNvSpPr txBox="1"/>
          <p:nvPr/>
        </p:nvSpPr>
        <p:spPr>
          <a:xfrm>
            <a:off x="1303868" y="4487253"/>
            <a:ext cx="9804400" cy="1200329"/>
          </a:xfrm>
          <a:prstGeom prst="rect">
            <a:avLst/>
          </a:prstGeom>
          <a:noFill/>
        </p:spPr>
        <p:txBody>
          <a:bodyPr wrap="square" rtlCol="0">
            <a:spAutoFit/>
          </a:bodyPr>
          <a:lstStyle/>
          <a:p>
            <a:r>
              <a:rPr lang="tr-TR" dirty="0"/>
              <a:t>MASLOW insan gereksinimlerini yukarıdaki grafikte görüldüğü gibi Fizyolojik, Güvenlik, Sevgi ve ait olma, Saygınlık ve Değer, Kendini Gerçekleştirme olarak 5 farklı kategoride incelemiştir. İlk ikisi Temel(Birincil), son üç tanesi </a:t>
            </a:r>
            <a:r>
              <a:rPr lang="tr-TR" dirty="0" err="1"/>
              <a:t>Sosyo</a:t>
            </a:r>
            <a:r>
              <a:rPr lang="tr-TR" dirty="0"/>
              <a:t>-Psikolojik(İkincil) gereksinimler olarak değerlendirmiştir.</a:t>
            </a:r>
          </a:p>
        </p:txBody>
      </p:sp>
    </p:spTree>
    <p:extLst>
      <p:ext uri="{BB962C8B-B14F-4D97-AF65-F5344CB8AC3E}">
        <p14:creationId xmlns:p14="http://schemas.microsoft.com/office/powerpoint/2010/main" val="2821566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a-Fizyolojik gereksinimler</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a:xfrm>
            <a:off x="1451579" y="2185066"/>
            <a:ext cx="9291215" cy="3450613"/>
          </a:xfrm>
        </p:spPr>
        <p:txBody>
          <a:bodyPr>
            <a:normAutofit lnSpcReduction="10000"/>
          </a:bodyPr>
          <a:lstStyle/>
          <a:p>
            <a:r>
              <a:rPr lang="tr-TR" dirty="0"/>
              <a:t>Fizyolojik gereksinimler motivasyon kuramı içerisinde açlık, susuzluk, cinsellik vb. gibi bireylerin temel gereksinimler sıralanabilinir. </a:t>
            </a:r>
            <a:r>
              <a:rPr lang="tr-TR" dirty="0" err="1"/>
              <a:t>MASLOW’a</a:t>
            </a:r>
            <a:r>
              <a:rPr lang="tr-TR" dirty="0"/>
              <a:t> göre bu gereksinimler giderilmez ise fizyolojik gereksinimler tarafından baskı altına alınacağını yada diğer bütün gereksinimlerini önemini kaybederek, kişinin tekrar bu dürtüyü tatmin etmeye yönelteceğini düşünmektedir.</a:t>
            </a:r>
          </a:p>
          <a:p>
            <a:r>
              <a:rPr lang="tr-TR" dirty="0"/>
              <a:t>Örnekle açıklayacak olursak kişinin aç veya susuz kaldığını varsaydığımızda bu gereksinimini gidermek isteyecektir  ama bu özelliği karşıladığı takdirde kişiyi motive edici özelliğini yitirmiş olacaktır.</a:t>
            </a:r>
          </a:p>
        </p:txBody>
      </p:sp>
    </p:spTree>
    <p:extLst>
      <p:ext uri="{BB962C8B-B14F-4D97-AF65-F5344CB8AC3E}">
        <p14:creationId xmlns:p14="http://schemas.microsoft.com/office/powerpoint/2010/main" val="1515975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a:xfrm>
            <a:off x="1451579" y="804519"/>
            <a:ext cx="9291215" cy="1049235"/>
          </a:xfrm>
        </p:spPr>
        <p:txBody>
          <a:bodyPr/>
          <a:lstStyle/>
          <a:p>
            <a:r>
              <a:rPr lang="tr-TR" dirty="0"/>
              <a:t>B-Güvenlik gereksinimleri</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a:xfrm>
            <a:off x="1451579" y="2015732"/>
            <a:ext cx="9291215" cy="3792401"/>
          </a:xfrm>
        </p:spPr>
        <p:txBody>
          <a:bodyPr>
            <a:normAutofit fontScale="92500" lnSpcReduction="20000"/>
          </a:bodyPr>
          <a:lstStyle/>
          <a:p>
            <a:r>
              <a:rPr lang="tr-TR" dirty="0"/>
              <a:t>Fizyolojik gereksinimler göreceli(kişi bazlı değişkenlik )göstereceğini düşünerekten yeni bir tahmin olaraktan güvenlik gereksinimi adı altında ortaya çıkmıştır.</a:t>
            </a:r>
          </a:p>
          <a:p>
            <a:r>
              <a:rPr lang="tr-TR" dirty="0"/>
              <a:t>Bunlar kendini koruma, istikrar, güven duyma, korku, kaygıdan, karmaşadan kaçınma, kural ve koruyuculuğun devamı vb. gibi bir çok etmeni sıralayabiliriz.</a:t>
            </a:r>
          </a:p>
          <a:p>
            <a:r>
              <a:rPr lang="tr-TR" dirty="0"/>
              <a:t>Aslında kişiye kontrol altına almakta, davranışlarını yönlendirme, kişinin tüm kapasitesini kullanarak kişiyi tamamen güvenlik arayan bir mekanizmaya dönüştürmektedir. MASLOW göre toplum yapısındaki düzenlemeler ve kişiye ait olduğu güvenceler sebebiyle bu gereksinimin aktif </a:t>
            </a:r>
            <a:r>
              <a:rPr lang="tr-TR" dirty="0" err="1"/>
              <a:t>motivatör</a:t>
            </a:r>
            <a:r>
              <a:rPr lang="tr-TR" dirty="0"/>
              <a:t> görevi görmediğini fakat savaş, hastalık, doğal afet, beyin hasarı ve </a:t>
            </a:r>
            <a:r>
              <a:rPr lang="tr-TR" dirty="0" err="1"/>
              <a:t>oteritenin</a:t>
            </a:r>
            <a:r>
              <a:rPr lang="tr-TR" dirty="0"/>
              <a:t> yıkılması durumunda ise aktif hale geleceğini söylemiştir.</a:t>
            </a:r>
          </a:p>
        </p:txBody>
      </p:sp>
    </p:spTree>
    <p:extLst>
      <p:ext uri="{BB962C8B-B14F-4D97-AF65-F5344CB8AC3E}">
        <p14:creationId xmlns:p14="http://schemas.microsoft.com/office/powerpoint/2010/main" val="2114509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C-ait olma ve sevgi gereksinimi</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p:txBody>
          <a:bodyPr/>
          <a:lstStyle/>
          <a:p>
            <a:r>
              <a:rPr lang="tr-TR" dirty="0"/>
              <a:t>Fizyolojik ve Güvenlik  gereksinimleri tatmin edilmesi durumunda sevme, sevilme, ait olma ihtiyaçları ortaya çıkacaktır. Bu nedenle kişiler arkadaş, sevgili, eş ve  çocuğa ilişkin yokluğunu daha önceden daha fazla hissedecek dolayısıyla ailesi yada bir grup içerisinde duygusal ilişkinin açlığının farkında olup bu gereksinimi karşılamak için büyük çaba gösterecektir.</a:t>
            </a:r>
          </a:p>
        </p:txBody>
      </p:sp>
    </p:spTree>
    <p:extLst>
      <p:ext uri="{BB962C8B-B14F-4D97-AF65-F5344CB8AC3E}">
        <p14:creationId xmlns:p14="http://schemas.microsoft.com/office/powerpoint/2010/main" val="1238742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347AE-9AE0-4A5D-B617-0FC5C0A04D76}"/>
              </a:ext>
            </a:extLst>
          </p:cNvPr>
          <p:cNvSpPr>
            <a:spLocks noGrp="1"/>
          </p:cNvSpPr>
          <p:nvPr>
            <p:ph type="title"/>
          </p:nvPr>
        </p:nvSpPr>
        <p:spPr/>
        <p:txBody>
          <a:bodyPr/>
          <a:lstStyle/>
          <a:p>
            <a:r>
              <a:rPr lang="tr-TR" dirty="0"/>
              <a:t>D-saygınlık gereksinimi</a:t>
            </a:r>
          </a:p>
        </p:txBody>
      </p:sp>
      <p:sp>
        <p:nvSpPr>
          <p:cNvPr id="3" name="İçerik Yer Tutucusu 2">
            <a:extLst>
              <a:ext uri="{FF2B5EF4-FFF2-40B4-BE49-F238E27FC236}">
                <a16:creationId xmlns:a16="http://schemas.microsoft.com/office/drawing/2014/main" id="{E574019F-55F9-41EC-A3AC-41C14CE116AB}"/>
              </a:ext>
            </a:extLst>
          </p:cNvPr>
          <p:cNvSpPr>
            <a:spLocks noGrp="1"/>
          </p:cNvSpPr>
          <p:nvPr>
            <p:ph idx="1"/>
          </p:nvPr>
        </p:nvSpPr>
        <p:spPr>
          <a:xfrm>
            <a:off x="1451579" y="2015731"/>
            <a:ext cx="9291215" cy="4368135"/>
          </a:xfrm>
        </p:spPr>
        <p:txBody>
          <a:bodyPr>
            <a:normAutofit lnSpcReduction="10000"/>
          </a:bodyPr>
          <a:lstStyle/>
          <a:p>
            <a:r>
              <a:rPr lang="tr-TR" dirty="0"/>
              <a:t>Toplumda yer alan tüm kişiler kalıcı ve sağlam temellere dayanan kendilerine yönelik yüksek değer biçme, öz değerleri ve başka kişilerinde takdiri için bu gereksinime sahiplerdir. Bu gereksinimleri iki şekilde sıralayabiliriz;</a:t>
            </a:r>
          </a:p>
          <a:p>
            <a:r>
              <a:rPr lang="tr-TR" dirty="0"/>
              <a:t>1-Dünyanın gözünde güç, başarı, yeterlilik, ustalık ve becerileri gösterme, güven sağlama isteği, bağımsızlık ve özgürlük istediği duymak şeklinde sıralandırabiliriz.</a:t>
            </a:r>
          </a:p>
          <a:p>
            <a:r>
              <a:rPr lang="tr-TR" dirty="0"/>
              <a:t>2-Bunda ise diğer kişilerden kazanılan güven ve saygı olarak söyleyebiliriz. Örnek verecek olursak şan, şöhret, takdir, önem vb. olarak söyleyebiliriz.</a:t>
            </a:r>
          </a:p>
          <a:p>
            <a:r>
              <a:rPr lang="tr-TR" dirty="0"/>
              <a:t>Kişilerin saygı gereksinimi, öz güven, güç, değer, yetenek ve yeterlilik  yaşadığı toplumda yararlı ve gerekli olma isteğine neden olmaktadır.</a:t>
            </a:r>
          </a:p>
          <a:p>
            <a:endParaRPr lang="tr-TR" dirty="0"/>
          </a:p>
        </p:txBody>
      </p:sp>
    </p:spTree>
    <p:extLst>
      <p:ext uri="{BB962C8B-B14F-4D97-AF65-F5344CB8AC3E}">
        <p14:creationId xmlns:p14="http://schemas.microsoft.com/office/powerpoint/2010/main" val="2361022562"/>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9277</TotalTime>
  <Words>1866</Words>
  <Application>Microsoft Office PowerPoint</Application>
  <PresentationFormat>Geniş ekran</PresentationFormat>
  <Paragraphs>113</Paragraphs>
  <Slides>28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28</vt:i4>
      </vt:variant>
    </vt:vector>
  </HeadingPairs>
  <TitlesOfParts>
    <vt:vector size="31" baseType="lpstr">
      <vt:lpstr>Arial</vt:lpstr>
      <vt:lpstr>Rockwell</vt:lpstr>
      <vt:lpstr>Galeri</vt:lpstr>
      <vt:lpstr>Kapsam kuramları</vt:lpstr>
      <vt:lpstr>Kapsam kuramları</vt:lpstr>
      <vt:lpstr>KAPSAM KURAMLARI</vt:lpstr>
      <vt:lpstr>1-Maslow-Gereksinimler Hiyerarşisi Kuramı,</vt:lpstr>
      <vt:lpstr>Maslow’un gereksinimler hiyerarşisi</vt:lpstr>
      <vt:lpstr>a-Fizyolojik gereksinimler</vt:lpstr>
      <vt:lpstr>B-Güvenlik gereksinimleri</vt:lpstr>
      <vt:lpstr>C-ait olma ve sevgi gereksinimi</vt:lpstr>
      <vt:lpstr>D-saygınlık gereksinimi</vt:lpstr>
      <vt:lpstr>E-kendini geliştirme gereksinimi</vt:lpstr>
      <vt:lpstr>PowerPoint Sunusu</vt:lpstr>
      <vt:lpstr>2-Alderfer-V.I.G(Varoluş-İlişki Kurma-Gelişme) Kuramı</vt:lpstr>
      <vt:lpstr>A-Varoluş gereksinimleri </vt:lpstr>
      <vt:lpstr>B-İlişki kurma gereksinimleri</vt:lpstr>
      <vt:lpstr>C-Gelişme gereksinimleri</vt:lpstr>
      <vt:lpstr>Maslow ve alferder arasındaki gereksinim kurumları arasındaki ilişki</vt:lpstr>
      <vt:lpstr>PowerPoint Sunusu</vt:lpstr>
      <vt:lpstr>3-Herzberg’in çift etmen kuramı</vt:lpstr>
      <vt:lpstr>A-Koruyucu(hijyen) etmenler</vt:lpstr>
      <vt:lpstr>B-Motive edici faktörler</vt:lpstr>
      <vt:lpstr>Herzberg’in çift etmen kuramı</vt:lpstr>
      <vt:lpstr>PowerPoint Sunusu</vt:lpstr>
      <vt:lpstr>4-mcclelland’ın başarı gereksinimi kuramı</vt:lpstr>
      <vt:lpstr>A-başarı gereksinimi</vt:lpstr>
      <vt:lpstr>B-Güç gereksinimi</vt:lpstr>
      <vt:lpstr>C-yakın ilişki gereksinimi</vt:lpstr>
      <vt:lpstr>Kapsam kuramlarının karşılaştırılması </vt:lpstr>
      <vt:lpstr>Dinlediğiniz için teşekkür ederim…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Kapsam kuramları</dc:title>
  <dc:creator>CANNN</dc:creator>
  <cp:lastModifiedBy>Hüner</cp:lastModifiedBy>
  <cp:revision>77</cp:revision>
  <dcterms:created xsi:type="dcterms:W3CDTF">2019-02-12T07:21:31Z</dcterms:created>
  <dcterms:modified xsi:type="dcterms:W3CDTF">2020-02-27T12:46:00Z</dcterms:modified>
</cp:coreProperties>
</file>