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5" r:id="rId4"/>
    <p:sldId id="266" r:id="rId5"/>
    <p:sldId id="267" r:id="rId6"/>
    <p:sldId id="268" r:id="rId7"/>
    <p:sldId id="269" r:id="rId8"/>
    <p:sldId id="270" r:id="rId9"/>
    <p:sldId id="271" r:id="rId10"/>
    <p:sldId id="272" r:id="rId11"/>
    <p:sldId id="273" r:id="rId12"/>
    <p:sldId id="259" r:id="rId13"/>
    <p:sldId id="260" r:id="rId14"/>
    <p:sldId id="261" r:id="rId15"/>
    <p:sldId id="274" r:id="rId16"/>
    <p:sldId id="275" r:id="rId17"/>
    <p:sldId id="276" r:id="rId18"/>
    <p:sldId id="277" r:id="rId19"/>
    <p:sldId id="278" r:id="rId20"/>
    <p:sldId id="262" r:id="rId21"/>
    <p:sldId id="279" r:id="rId22"/>
    <p:sldId id="280" r:id="rId23"/>
    <p:sldId id="281" r:id="rId24"/>
    <p:sldId id="263" r:id="rId25"/>
    <p:sldId id="282" r:id="rId26"/>
    <p:sldId id="283" r:id="rId27"/>
    <p:sldId id="264" r:id="rId28"/>
    <p:sldId id="284" r:id="rId29"/>
    <p:sldId id="285" r:id="rId30"/>
    <p:sldId id="286" r:id="rId31"/>
    <p:sldId id="28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p:cViewPr varScale="1">
        <p:scale>
          <a:sx n="61" d="100"/>
          <a:sy n="61" d="100"/>
        </p:scale>
        <p:origin x="1384"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7D86A-4FAC-4CC1-AB88-0A7B06C3E051}" type="datetimeFigureOut">
              <a:rPr lang="tr-TR" smtClean="0"/>
              <a:t>27.2.2020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5CA3D-5BEA-4550-B3AB-C68C4D98E907}" type="slidenum">
              <a:rPr lang="tr-TR" smtClean="0"/>
              <a:t>‹#›</a:t>
            </a:fld>
            <a:endParaRPr lang="tr-TR"/>
          </a:p>
        </p:txBody>
      </p:sp>
    </p:spTree>
    <p:extLst>
      <p:ext uri="{BB962C8B-B14F-4D97-AF65-F5344CB8AC3E}">
        <p14:creationId xmlns:p14="http://schemas.microsoft.com/office/powerpoint/2010/main" val="91090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95CA3D-5BEA-4550-B3AB-C68C4D98E907}" type="slidenum">
              <a:rPr lang="tr-TR" smtClean="0"/>
              <a:t>17</a:t>
            </a:fld>
            <a:endParaRPr lang="tr-TR"/>
          </a:p>
        </p:txBody>
      </p:sp>
    </p:spTree>
    <p:extLst>
      <p:ext uri="{BB962C8B-B14F-4D97-AF65-F5344CB8AC3E}">
        <p14:creationId xmlns:p14="http://schemas.microsoft.com/office/powerpoint/2010/main" val="168658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076056" y="1058351"/>
            <a:ext cx="3999179" cy="5693866"/>
          </a:xfrm>
          <a:prstGeom prst="rect">
            <a:avLst/>
          </a:prstGeom>
        </p:spPr>
        <p:txBody>
          <a:bodyPr wrap="square">
            <a:spAutoFit/>
          </a:bodyPr>
          <a:lstStyle/>
          <a:p>
            <a:pPr marL="457200" indent="-457200">
              <a:buFont typeface="Arial" pitchFamily="34" charset="0"/>
              <a:buChar char="•"/>
            </a:pPr>
            <a:r>
              <a:rPr lang="tr-TR" sz="2800" dirty="0" smtClean="0"/>
              <a:t>  Süreç </a:t>
            </a:r>
            <a:r>
              <a:rPr lang="tr-TR" sz="2800" dirty="0"/>
              <a:t>kuramları, bireylerin nasıl davranışa geçeceğini, kendisini nasıl yönlendireceğini ve davranış değişikliğine göre kendisini nasıl kontrol edeceği üzerinde durur.</a:t>
            </a:r>
          </a:p>
          <a:p>
            <a:pPr marL="457200" indent="-457200">
              <a:buFont typeface="Arial" pitchFamily="34" charset="0"/>
              <a:buChar char="•"/>
            </a:pPr>
            <a:r>
              <a:rPr lang="tr-TR" sz="2800" dirty="0"/>
              <a:t>Süreç kuramlarının </a:t>
            </a:r>
            <a:r>
              <a:rPr lang="tr-TR" sz="2800" dirty="0" smtClean="0"/>
              <a:t>merkezinde </a:t>
            </a:r>
            <a:r>
              <a:rPr lang="tr-TR" sz="2800" dirty="0"/>
              <a:t>birey vardır. Birey davranışın sorumluluğunu alır</a:t>
            </a:r>
            <a:r>
              <a:rPr lang="tr-TR" sz="2800" dirty="0" smtClean="0"/>
              <a:t>.</a:t>
            </a:r>
            <a:endParaRPr lang="tr-TR" sz="2800" dirty="0"/>
          </a:p>
        </p:txBody>
      </p:sp>
      <p:sp>
        <p:nvSpPr>
          <p:cNvPr id="5" name="Dikdörtgen 4"/>
          <p:cNvSpPr/>
          <p:nvPr/>
        </p:nvSpPr>
        <p:spPr>
          <a:xfrm>
            <a:off x="2690454" y="260645"/>
            <a:ext cx="3960440" cy="646331"/>
          </a:xfrm>
          <a:prstGeom prst="rect">
            <a:avLst/>
          </a:prstGeom>
        </p:spPr>
        <p:txBody>
          <a:bodyPr wrap="square">
            <a:spAutoFit/>
          </a:bodyPr>
          <a:lstStyle/>
          <a:p>
            <a:pPr lvl="0"/>
            <a:r>
              <a:rPr lang="tr-TR" sz="3600" b="1" dirty="0" smtClean="0"/>
              <a:t>Süreç Kuramları</a:t>
            </a:r>
            <a:endParaRPr lang="tr-TR"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204864"/>
            <a:ext cx="4896543" cy="30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60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525963"/>
          </a:xfrm>
        </p:spPr>
        <p:txBody>
          <a:bodyPr>
            <a:normAutofit fontScale="92500" lnSpcReduction="20000"/>
          </a:bodyPr>
          <a:lstStyle/>
          <a:p>
            <a:r>
              <a:rPr lang="tr-TR" dirty="0" smtClean="0"/>
              <a:t>Örgütsel davranış değiştirme konusunda yapılan çalışmalar, cezalandırmanın davranışları değiştirmede ödüllendirme kadar etkili olmadığını göstermiştir. </a:t>
            </a:r>
          </a:p>
          <a:p>
            <a:r>
              <a:rPr lang="tr-TR" dirty="0" smtClean="0"/>
              <a:t>Cezalandırma belirli bir davranışın tekrarlanmasını azaltabilir. Ancak iş gören bu davranışın yöneldiği amacı gerçekleştirmeyi son derece arzuluyorsa cezalandırma, iş görenin o davranışı göstermesini engellemeyecektir. Aksine iş görende bir kızgınlık, kırgınlık ve karşı koyma yaratacaktır.</a:t>
            </a:r>
            <a:endParaRPr lang="tr-TR" dirty="0"/>
          </a:p>
        </p:txBody>
      </p:sp>
    </p:spTree>
    <p:extLst>
      <p:ext uri="{BB962C8B-B14F-4D97-AF65-F5344CB8AC3E}">
        <p14:creationId xmlns:p14="http://schemas.microsoft.com/office/powerpoint/2010/main" val="202832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67544" y="980728"/>
            <a:ext cx="8229600" cy="4525963"/>
          </a:xfrm>
        </p:spPr>
        <p:txBody>
          <a:bodyPr>
            <a:normAutofit lnSpcReduction="10000"/>
          </a:bodyPr>
          <a:lstStyle/>
          <a:p>
            <a:pPr marL="0" indent="0">
              <a:buNone/>
            </a:pPr>
            <a:r>
              <a:rPr lang="tr-TR" dirty="0" smtClean="0"/>
              <a:t>  Davranış şartlandırmayı bir motivasyon aracı olarak kullanırken şu noktalara dikkat edilmesi gerekir</a:t>
            </a:r>
            <a:endParaRPr lang="tr-TR" dirty="0"/>
          </a:p>
          <a:p>
            <a:r>
              <a:rPr lang="tr-TR" dirty="0" smtClean="0"/>
              <a:t>Örgüt açısından arzu edilen ve edilemeyen davranışlar açık olarak belirlenmelidir.</a:t>
            </a:r>
          </a:p>
          <a:p>
            <a:r>
              <a:rPr lang="tr-TR" dirty="0" smtClean="0"/>
              <a:t>Bu davranışlar iş görene duyurulmalıdır.</a:t>
            </a:r>
          </a:p>
          <a:p>
            <a:r>
              <a:rPr lang="tr-TR" dirty="0" smtClean="0"/>
              <a:t>Mümkün olan her fırsatta </a:t>
            </a:r>
            <a:r>
              <a:rPr lang="tr-TR" b="1" dirty="0" smtClean="0"/>
              <a:t>ödüllendirme</a:t>
            </a:r>
            <a:r>
              <a:rPr lang="tr-TR" dirty="0" smtClean="0"/>
              <a:t> kullanılmalıdır.</a:t>
            </a:r>
          </a:p>
          <a:p>
            <a:r>
              <a:rPr lang="tr-TR" dirty="0" smtClean="0"/>
              <a:t>Davranışlara hemen karşılık verilmelidir.</a:t>
            </a:r>
          </a:p>
        </p:txBody>
      </p:sp>
    </p:spTree>
    <p:extLst>
      <p:ext uri="{BB962C8B-B14F-4D97-AF65-F5344CB8AC3E}">
        <p14:creationId xmlns:p14="http://schemas.microsoft.com/office/powerpoint/2010/main" val="12753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797342"/>
            <a:ext cx="8712968" cy="6124754"/>
          </a:xfrm>
          <a:prstGeom prst="rect">
            <a:avLst/>
          </a:prstGeom>
        </p:spPr>
        <p:txBody>
          <a:bodyPr wrap="square">
            <a:spAutoFit/>
          </a:bodyPr>
          <a:lstStyle/>
          <a:p>
            <a:r>
              <a:rPr lang="tr-TR" sz="2800" dirty="0" smtClean="0"/>
              <a:t>   </a:t>
            </a:r>
            <a:r>
              <a:rPr lang="tr-TR" sz="2800" dirty="0" err="1" smtClean="0"/>
              <a:t>Vroom’un</a:t>
            </a:r>
            <a:r>
              <a:rPr lang="tr-TR" sz="2800" dirty="0" smtClean="0"/>
              <a:t> </a:t>
            </a:r>
            <a:r>
              <a:rPr lang="tr-TR" sz="2800" dirty="0"/>
              <a:t>beklenti kuramına göre bir insanın güdülenmesi, belli bir davranışın amaca ulaştıracağı beklentisiyle, o bireyin amaca verdiği önemin çarpımına eşittir</a:t>
            </a:r>
          </a:p>
          <a:p>
            <a:r>
              <a:rPr lang="tr-TR" sz="2800" dirty="0"/>
              <a:t>MOTİVASYON = Kişinin ödülü arzulama derecesi X Bekleyiş.</a:t>
            </a:r>
          </a:p>
          <a:p>
            <a:r>
              <a:rPr lang="tr-TR" sz="2800" dirty="0"/>
              <a:t>Bu modeldeki üç temel kavram şunlardır:</a:t>
            </a:r>
          </a:p>
          <a:p>
            <a:r>
              <a:rPr lang="tr-TR" sz="2800" dirty="0" err="1"/>
              <a:t>Valans</a:t>
            </a:r>
            <a:r>
              <a:rPr lang="tr-TR" sz="2800" dirty="0"/>
              <a:t>: Bireyin bir sonucu elde etme konusundaki isteğinin şiddetidir. Amaca verilen önemdir Eğer birey:</a:t>
            </a:r>
          </a:p>
          <a:p>
            <a:r>
              <a:rPr lang="tr-TR" sz="2800" dirty="0"/>
              <a:t>Bir amaca ulaşmak istiyorsa </a:t>
            </a:r>
            <a:r>
              <a:rPr lang="tr-TR" sz="2800" dirty="0" err="1"/>
              <a:t>valans</a:t>
            </a:r>
            <a:r>
              <a:rPr lang="tr-TR" sz="2800" dirty="0"/>
              <a:t> (+)</a:t>
            </a:r>
          </a:p>
          <a:p>
            <a:r>
              <a:rPr lang="tr-TR" sz="2800" dirty="0"/>
              <a:t>Bu amaca ulaşmak istemiyorsa </a:t>
            </a:r>
            <a:r>
              <a:rPr lang="tr-TR" sz="2800" dirty="0" err="1"/>
              <a:t>valans</a:t>
            </a:r>
            <a:r>
              <a:rPr lang="tr-TR" sz="2800" dirty="0"/>
              <a:t> (-)</a:t>
            </a:r>
          </a:p>
          <a:p>
            <a:r>
              <a:rPr lang="tr-TR" sz="2800" dirty="0"/>
              <a:t>Bu amaca karşı kayıtsızsa </a:t>
            </a:r>
            <a:r>
              <a:rPr lang="tr-TR" sz="2800" dirty="0" err="1"/>
              <a:t>valans</a:t>
            </a:r>
            <a:r>
              <a:rPr lang="tr-TR" sz="2800" dirty="0"/>
              <a:t> nötrdür (0)</a:t>
            </a:r>
          </a:p>
          <a:p>
            <a:r>
              <a:rPr lang="tr-TR" sz="2800" dirty="0" err="1"/>
              <a:t>Valansı</a:t>
            </a:r>
            <a:r>
              <a:rPr lang="tr-TR" sz="2800" dirty="0"/>
              <a:t> +1 ile –1 arasında bir değişken olarak göstermek mümkündür. Yüksek </a:t>
            </a:r>
            <a:r>
              <a:rPr lang="tr-TR" sz="2800" dirty="0" err="1"/>
              <a:t>valans</a:t>
            </a:r>
            <a:r>
              <a:rPr lang="tr-TR" sz="2800" dirty="0"/>
              <a:t> kişinin daha fazla gayret göstermesine sebep olur.</a:t>
            </a:r>
          </a:p>
        </p:txBody>
      </p:sp>
      <p:sp>
        <p:nvSpPr>
          <p:cNvPr id="5" name="Dikdörtgen 4"/>
          <p:cNvSpPr/>
          <p:nvPr/>
        </p:nvSpPr>
        <p:spPr>
          <a:xfrm>
            <a:off x="323528" y="267900"/>
            <a:ext cx="2826864" cy="523220"/>
          </a:xfrm>
          <a:prstGeom prst="rect">
            <a:avLst/>
          </a:prstGeom>
        </p:spPr>
        <p:txBody>
          <a:bodyPr wrap="none">
            <a:spAutoFit/>
          </a:bodyPr>
          <a:lstStyle/>
          <a:p>
            <a:pPr lvl="0"/>
            <a:r>
              <a:rPr lang="tr-TR" sz="2800" b="1" dirty="0">
                <a:solidFill>
                  <a:schemeClr val="tx2">
                    <a:lumMod val="75000"/>
                  </a:schemeClr>
                </a:solidFill>
              </a:rPr>
              <a:t>2-Beklenti kuramı</a:t>
            </a:r>
          </a:p>
        </p:txBody>
      </p:sp>
    </p:spTree>
    <p:extLst>
      <p:ext uri="{BB962C8B-B14F-4D97-AF65-F5344CB8AC3E}">
        <p14:creationId xmlns:p14="http://schemas.microsoft.com/office/powerpoint/2010/main" val="4134984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340768"/>
            <a:ext cx="7560840" cy="3970318"/>
          </a:xfrm>
          <a:prstGeom prst="rect">
            <a:avLst/>
          </a:prstGeom>
        </p:spPr>
        <p:txBody>
          <a:bodyPr wrap="square">
            <a:spAutoFit/>
          </a:bodyPr>
          <a:lstStyle/>
          <a:p>
            <a:r>
              <a:rPr lang="tr-TR" sz="2800" dirty="0" smtClean="0"/>
              <a:t>   Beklenti</a:t>
            </a:r>
            <a:r>
              <a:rPr lang="tr-TR" sz="2800" dirty="0"/>
              <a:t>: Bireyin belli bir davranışının onu belli bir sonuca ulaştıracağı yolundaki inancının şiddetidir. Beklenti 0 ile 1 arasında yer alır. Eğer birey:</a:t>
            </a:r>
          </a:p>
          <a:p>
            <a:r>
              <a:rPr lang="tr-TR" sz="2800" dirty="0"/>
              <a:t>Belli bir davranış gösterdiği takdirde istediği sonuca ulaşacağına inanıyorsa beklenti (1)</a:t>
            </a:r>
          </a:p>
          <a:p>
            <a:r>
              <a:rPr lang="tr-TR" sz="2800" dirty="0"/>
              <a:t>Ne şekilde davranırsa davransın, istediği sonuca ulaşamayacağına inanıyorsa beklenti (0) </a:t>
            </a:r>
            <a:r>
              <a:rPr lang="tr-TR" sz="2800" dirty="0" err="1"/>
              <a:t>dır</a:t>
            </a:r>
            <a:r>
              <a:rPr lang="tr-TR" sz="2800" dirty="0"/>
              <a:t>.</a:t>
            </a:r>
          </a:p>
          <a:p>
            <a:r>
              <a:rPr lang="tr-TR" sz="2800" dirty="0"/>
              <a:t>Dolayısıyla bekleyişi 0 ile +1 arasında değişen bir değer ile ifade etmek mümkündür.</a:t>
            </a:r>
          </a:p>
        </p:txBody>
      </p:sp>
      <p:sp>
        <p:nvSpPr>
          <p:cNvPr id="5" name="Dikdörtgen 4"/>
          <p:cNvSpPr/>
          <p:nvPr/>
        </p:nvSpPr>
        <p:spPr>
          <a:xfrm>
            <a:off x="498723" y="434155"/>
            <a:ext cx="2826864" cy="523220"/>
          </a:xfrm>
          <a:prstGeom prst="rect">
            <a:avLst/>
          </a:prstGeom>
        </p:spPr>
        <p:txBody>
          <a:bodyPr wrap="none">
            <a:spAutoFit/>
          </a:bodyPr>
          <a:lstStyle/>
          <a:p>
            <a:pPr lvl="0"/>
            <a:r>
              <a:rPr lang="tr-TR" sz="2800" b="1" dirty="0">
                <a:solidFill>
                  <a:schemeClr val="tx2">
                    <a:lumMod val="75000"/>
                  </a:schemeClr>
                </a:solidFill>
              </a:rPr>
              <a:t>2-Beklenti kuramı</a:t>
            </a:r>
          </a:p>
        </p:txBody>
      </p:sp>
    </p:spTree>
    <p:extLst>
      <p:ext uri="{BB962C8B-B14F-4D97-AF65-F5344CB8AC3E}">
        <p14:creationId xmlns:p14="http://schemas.microsoft.com/office/powerpoint/2010/main" val="413806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540595"/>
            <a:ext cx="7632848" cy="3816429"/>
          </a:xfrm>
          <a:prstGeom prst="rect">
            <a:avLst/>
          </a:prstGeom>
        </p:spPr>
        <p:txBody>
          <a:bodyPr wrap="square">
            <a:spAutoFit/>
          </a:bodyPr>
          <a:lstStyle/>
          <a:p>
            <a:r>
              <a:rPr lang="tr-TR" dirty="0"/>
              <a:t> </a:t>
            </a:r>
          </a:p>
          <a:p>
            <a:r>
              <a:rPr lang="tr-TR" sz="2800" dirty="0" smtClean="0"/>
              <a:t>   </a:t>
            </a:r>
            <a:r>
              <a:rPr lang="tr-TR" sz="2800" dirty="0" err="1" smtClean="0"/>
              <a:t>Araçsallık</a:t>
            </a:r>
            <a:r>
              <a:rPr lang="tr-TR" sz="2800" dirty="0"/>
              <a:t>: Birinci kademe sonuçların ikinci kademe sonuçlara ulaştıracağı konusunda kişinin sahip olduğu </a:t>
            </a:r>
            <a:r>
              <a:rPr lang="tr-TR" sz="2800" dirty="0" err="1"/>
              <a:t>subjektif</a:t>
            </a:r>
            <a:r>
              <a:rPr lang="tr-TR" sz="2800" dirty="0"/>
              <a:t> olasılığı ifade etmektedir. </a:t>
            </a:r>
            <a:r>
              <a:rPr lang="tr-TR" sz="2800" dirty="0" smtClean="0"/>
              <a:t>Örneğin maaş; </a:t>
            </a:r>
            <a:r>
              <a:rPr lang="tr-TR" sz="2800" dirty="0"/>
              <a:t>esasında daha yüksek statü elde etmek, etrafta tanınmak, kişinin ailesini daha iyi geçindirebilmesini sağlamak için bir araçtan ibarettir. Yoksa tek başına yüksek maaşın bir anlamı </a:t>
            </a:r>
            <a:r>
              <a:rPr lang="tr-TR" sz="2800" dirty="0" smtClean="0"/>
              <a:t>yoktur.</a:t>
            </a:r>
            <a:endParaRPr lang="tr-TR" sz="2800" dirty="0"/>
          </a:p>
        </p:txBody>
      </p:sp>
      <p:sp>
        <p:nvSpPr>
          <p:cNvPr id="5" name="Dikdörtgen 4"/>
          <p:cNvSpPr/>
          <p:nvPr/>
        </p:nvSpPr>
        <p:spPr>
          <a:xfrm>
            <a:off x="483359" y="460422"/>
            <a:ext cx="2910220" cy="523220"/>
          </a:xfrm>
          <a:prstGeom prst="rect">
            <a:avLst/>
          </a:prstGeom>
        </p:spPr>
        <p:txBody>
          <a:bodyPr wrap="none">
            <a:spAutoFit/>
          </a:bodyPr>
          <a:lstStyle/>
          <a:p>
            <a:r>
              <a:rPr lang="tr-TR" sz="2800" b="1" dirty="0">
                <a:solidFill>
                  <a:schemeClr val="tx2">
                    <a:lumMod val="75000"/>
                  </a:schemeClr>
                </a:solidFill>
              </a:rPr>
              <a:t>2) Beklenti kuramı</a:t>
            </a:r>
          </a:p>
        </p:txBody>
      </p:sp>
    </p:spTree>
    <p:extLst>
      <p:ext uri="{BB962C8B-B14F-4D97-AF65-F5344CB8AC3E}">
        <p14:creationId xmlns:p14="http://schemas.microsoft.com/office/powerpoint/2010/main" val="303579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Bu teoriye göre bireyin çabası sonucunda bir ödül alacağı beklentisi içerisinde olması ve bu ödüle verdiği bağlılık derecesi şöyle formüle edilebilir;</a:t>
            </a:r>
          </a:p>
          <a:p>
            <a:r>
              <a:rPr lang="tr-TR" dirty="0" smtClean="0"/>
              <a:t>MOTİVASYON: Daha fazla gayretin ödüllendirileceği beklentisi  X   Bireyin ödüle verdiği değer </a:t>
            </a:r>
            <a:endParaRPr lang="tr-TR" dirty="0"/>
          </a:p>
        </p:txBody>
      </p:sp>
    </p:spTree>
    <p:extLst>
      <p:ext uri="{BB962C8B-B14F-4D97-AF65-F5344CB8AC3E}">
        <p14:creationId xmlns:p14="http://schemas.microsoft.com/office/powerpoint/2010/main" val="363454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7"/>
            <a:ext cx="741682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19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dirty="0" smtClean="0"/>
              <a:t>İnsanlar alternatiflerin çekiciliğini değerlendirirken üç temel noktayı göz önünde bulundururlar;</a:t>
            </a:r>
          </a:p>
          <a:p>
            <a:r>
              <a:rPr lang="tr-TR" dirty="0" smtClean="0"/>
              <a:t>Eğer bu seçeneği seçersem performansım ne olacak ? ( beklenti algısı )</a:t>
            </a:r>
          </a:p>
          <a:p>
            <a:r>
              <a:rPr lang="tr-TR" dirty="0" smtClean="0"/>
              <a:t>Eğer belirli bir düzeyde performans gösterirsem ne elde edeceğim ? ( </a:t>
            </a:r>
            <a:r>
              <a:rPr lang="tr-TR" dirty="0" err="1" smtClean="0"/>
              <a:t>araçsallık</a:t>
            </a:r>
            <a:r>
              <a:rPr lang="tr-TR" dirty="0" smtClean="0"/>
              <a:t> algısı )</a:t>
            </a:r>
          </a:p>
          <a:p>
            <a:r>
              <a:rPr lang="tr-TR" dirty="0" smtClean="0"/>
              <a:t>Bu sonuçların her birine ne kadar değer veriyorum ? ( değer algısı=</a:t>
            </a:r>
            <a:r>
              <a:rPr lang="tr-TR" dirty="0" err="1"/>
              <a:t>v</a:t>
            </a:r>
            <a:r>
              <a:rPr lang="tr-TR" dirty="0" err="1" smtClean="0"/>
              <a:t>alans</a:t>
            </a:r>
            <a:r>
              <a:rPr lang="tr-TR" dirty="0" smtClean="0"/>
              <a:t> )</a:t>
            </a:r>
            <a:endParaRPr lang="tr-TR" dirty="0"/>
          </a:p>
          <a:p>
            <a:pPr marL="0" indent="0">
              <a:buNone/>
            </a:pPr>
            <a:r>
              <a:rPr lang="tr-TR" dirty="0" smtClean="0"/>
              <a:t>-- Bu kuram karar vermede kullanılır.</a:t>
            </a:r>
          </a:p>
        </p:txBody>
      </p:sp>
    </p:spTree>
    <p:extLst>
      <p:ext uri="{BB962C8B-B14F-4D97-AF65-F5344CB8AC3E}">
        <p14:creationId xmlns:p14="http://schemas.microsoft.com/office/powerpoint/2010/main" val="363579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İş görenlerin tümü aynı amaçlara sahip olmadıkları gibi belirli şeylere de aynı derecede değer vermemektedirler</a:t>
            </a:r>
          </a:p>
          <a:p>
            <a:pPr marL="0" indent="0">
              <a:buNone/>
            </a:pPr>
            <a:endParaRPr lang="tr-TR" dirty="0"/>
          </a:p>
          <a:p>
            <a:pPr marL="0" indent="0">
              <a:buNone/>
            </a:pPr>
            <a:r>
              <a:rPr lang="tr-TR" dirty="0" smtClean="0"/>
              <a:t>Bu nedenle yönetici emri altındaki iş görenlerin geçmişlerini, amaçlarını ,tecrübelerini ve diğer özelliklerini ayrıntılı bir biçimde öğrenmeye çalışmalıdır</a:t>
            </a:r>
            <a:endParaRPr lang="tr-TR" dirty="0"/>
          </a:p>
        </p:txBody>
      </p:sp>
    </p:spTree>
    <p:extLst>
      <p:ext uri="{BB962C8B-B14F-4D97-AF65-F5344CB8AC3E}">
        <p14:creationId xmlns:p14="http://schemas.microsoft.com/office/powerpoint/2010/main" val="22396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Bu modeli kullanmak isteyen yönetici şunlara ağırlık vermelidir;</a:t>
            </a:r>
          </a:p>
          <a:p>
            <a:r>
              <a:rPr lang="tr-TR" dirty="0" smtClean="0"/>
              <a:t>Görevi başarmaları için çalışanlara yeterli eğitim olanaklarını sağlamak </a:t>
            </a:r>
          </a:p>
          <a:p>
            <a:r>
              <a:rPr lang="tr-TR" dirty="0" smtClean="0"/>
              <a:t>Belirli yönde başarı sağlamaları için örgütsel engelleri kaldırmak </a:t>
            </a:r>
          </a:p>
          <a:p>
            <a:r>
              <a:rPr lang="tr-TR" dirty="0" smtClean="0"/>
              <a:t>Başarılı olacakları konusunda çalışanlara güven duygusu aşılamak</a:t>
            </a:r>
          </a:p>
          <a:p>
            <a:r>
              <a:rPr lang="tr-TR" dirty="0" smtClean="0"/>
              <a:t>Performans ile ödül arasında ilişki kurmak </a:t>
            </a:r>
            <a:endParaRPr lang="tr-TR" dirty="0"/>
          </a:p>
        </p:txBody>
      </p:sp>
    </p:spTree>
    <p:extLst>
      <p:ext uri="{BB962C8B-B14F-4D97-AF65-F5344CB8AC3E}">
        <p14:creationId xmlns:p14="http://schemas.microsoft.com/office/powerpoint/2010/main" val="710289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4315527"/>
            <a:ext cx="4572000" cy="523220"/>
          </a:xfrm>
          <a:prstGeom prst="rect">
            <a:avLst/>
          </a:prstGeom>
        </p:spPr>
        <p:txBody>
          <a:bodyPr>
            <a:spAutoFit/>
          </a:bodyPr>
          <a:lstStyle/>
          <a:p>
            <a:r>
              <a:rPr lang="tr-TR" b="1" dirty="0" smtClean="0">
                <a:solidFill>
                  <a:schemeClr val="tx2">
                    <a:lumMod val="75000"/>
                  </a:schemeClr>
                </a:solidFill>
              </a:rPr>
              <a:t>  </a:t>
            </a:r>
            <a:r>
              <a:rPr lang="tr-TR" sz="2800" b="1" dirty="0" smtClean="0">
                <a:solidFill>
                  <a:schemeClr val="tx2">
                    <a:lumMod val="75000"/>
                  </a:schemeClr>
                </a:solidFill>
              </a:rPr>
              <a:t>4)Amaç Kuramı</a:t>
            </a:r>
            <a:endParaRPr lang="tr-TR" sz="2800" b="1" dirty="0">
              <a:solidFill>
                <a:schemeClr val="tx2">
                  <a:lumMod val="75000"/>
                </a:schemeClr>
              </a:solidFill>
            </a:endParaRPr>
          </a:p>
        </p:txBody>
      </p:sp>
      <p:sp>
        <p:nvSpPr>
          <p:cNvPr id="5" name="Dikdörtgen 4"/>
          <p:cNvSpPr/>
          <p:nvPr/>
        </p:nvSpPr>
        <p:spPr>
          <a:xfrm>
            <a:off x="323528" y="495598"/>
            <a:ext cx="8928992" cy="646331"/>
          </a:xfrm>
          <a:prstGeom prst="rect">
            <a:avLst/>
          </a:prstGeom>
        </p:spPr>
        <p:txBody>
          <a:bodyPr wrap="square">
            <a:spAutoFit/>
          </a:bodyPr>
          <a:lstStyle/>
          <a:p>
            <a:r>
              <a:rPr lang="tr-TR" sz="3600" b="1" dirty="0">
                <a:solidFill>
                  <a:prstClr val="black"/>
                </a:solidFill>
              </a:rPr>
              <a:t>Güdülemeye ilişkin dört önemli süreç </a:t>
            </a:r>
            <a:r>
              <a:rPr lang="tr-TR" sz="3600" b="1" dirty="0" smtClean="0">
                <a:solidFill>
                  <a:prstClr val="black"/>
                </a:solidFill>
              </a:rPr>
              <a:t>kuramı</a:t>
            </a:r>
            <a:r>
              <a:rPr lang="tr-TR" sz="3600" dirty="0" smtClean="0">
                <a:solidFill>
                  <a:prstClr val="black"/>
                </a:solidFill>
              </a:rPr>
              <a:t>;</a:t>
            </a:r>
            <a:endParaRPr lang="tr-TR" sz="3600" dirty="0"/>
          </a:p>
        </p:txBody>
      </p:sp>
      <p:sp>
        <p:nvSpPr>
          <p:cNvPr id="6" name="Dikdörtgen 5"/>
          <p:cNvSpPr/>
          <p:nvPr/>
        </p:nvSpPr>
        <p:spPr>
          <a:xfrm>
            <a:off x="657551" y="1825793"/>
            <a:ext cx="3611758" cy="523220"/>
          </a:xfrm>
          <a:prstGeom prst="rect">
            <a:avLst/>
          </a:prstGeom>
        </p:spPr>
        <p:txBody>
          <a:bodyPr wrap="none">
            <a:spAutoFit/>
          </a:bodyPr>
          <a:lstStyle/>
          <a:p>
            <a:r>
              <a:rPr lang="tr-TR" sz="2800" b="1" dirty="0" smtClean="0">
                <a:solidFill>
                  <a:schemeClr val="tx2">
                    <a:lumMod val="75000"/>
                  </a:schemeClr>
                </a:solidFill>
              </a:rPr>
              <a:t>1)Davranış Şartlanması</a:t>
            </a:r>
            <a:endParaRPr lang="tr-TR" sz="2800" b="1" dirty="0">
              <a:solidFill>
                <a:schemeClr val="tx2">
                  <a:lumMod val="75000"/>
                </a:schemeClr>
              </a:solidFill>
            </a:endParaRPr>
          </a:p>
        </p:txBody>
      </p:sp>
      <p:sp>
        <p:nvSpPr>
          <p:cNvPr id="7" name="Dikdörtgen 6"/>
          <p:cNvSpPr/>
          <p:nvPr/>
        </p:nvSpPr>
        <p:spPr>
          <a:xfrm>
            <a:off x="661240" y="2616079"/>
            <a:ext cx="2853025" cy="523220"/>
          </a:xfrm>
          <a:prstGeom prst="rect">
            <a:avLst/>
          </a:prstGeom>
        </p:spPr>
        <p:txBody>
          <a:bodyPr wrap="none">
            <a:spAutoFit/>
          </a:bodyPr>
          <a:lstStyle/>
          <a:p>
            <a:r>
              <a:rPr lang="tr-TR" sz="2800" b="1" dirty="0">
                <a:solidFill>
                  <a:schemeClr val="tx2">
                    <a:lumMod val="75000"/>
                  </a:schemeClr>
                </a:solidFill>
              </a:rPr>
              <a:t>2)Beklenti Kuramı</a:t>
            </a:r>
          </a:p>
        </p:txBody>
      </p:sp>
      <p:sp>
        <p:nvSpPr>
          <p:cNvPr id="8" name="Dikdörtgen 7"/>
          <p:cNvSpPr/>
          <p:nvPr/>
        </p:nvSpPr>
        <p:spPr>
          <a:xfrm>
            <a:off x="661240" y="3510300"/>
            <a:ext cx="2587055" cy="523220"/>
          </a:xfrm>
          <a:prstGeom prst="rect">
            <a:avLst/>
          </a:prstGeom>
        </p:spPr>
        <p:txBody>
          <a:bodyPr wrap="none">
            <a:spAutoFit/>
          </a:bodyPr>
          <a:lstStyle/>
          <a:p>
            <a:r>
              <a:rPr lang="tr-TR" sz="2800" b="1" dirty="0">
                <a:solidFill>
                  <a:schemeClr val="tx2">
                    <a:lumMod val="75000"/>
                  </a:schemeClr>
                </a:solidFill>
              </a:rPr>
              <a:t>3)Eşitlik Kuramı </a:t>
            </a:r>
          </a:p>
        </p:txBody>
      </p:sp>
    </p:spTree>
    <p:extLst>
      <p:ext uri="{BB962C8B-B14F-4D97-AF65-F5344CB8AC3E}">
        <p14:creationId xmlns:p14="http://schemas.microsoft.com/office/powerpoint/2010/main" val="315191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1721" y="1813274"/>
            <a:ext cx="8352928" cy="3539430"/>
          </a:xfrm>
          <a:prstGeom prst="rect">
            <a:avLst/>
          </a:prstGeom>
        </p:spPr>
        <p:txBody>
          <a:bodyPr wrap="square">
            <a:spAutoFit/>
          </a:bodyPr>
          <a:lstStyle/>
          <a:p>
            <a:r>
              <a:rPr lang="tr-TR" sz="2800" dirty="0" smtClean="0"/>
              <a:t>   </a:t>
            </a:r>
            <a:r>
              <a:rPr lang="tr-TR" sz="2800" dirty="0" err="1" smtClean="0"/>
              <a:t>Porter</a:t>
            </a:r>
            <a:r>
              <a:rPr lang="tr-TR" sz="2800" dirty="0" smtClean="0"/>
              <a:t> </a:t>
            </a:r>
            <a:r>
              <a:rPr lang="tr-TR" sz="2800" dirty="0"/>
              <a:t>&amp; </a:t>
            </a:r>
            <a:r>
              <a:rPr lang="tr-TR" sz="2800" dirty="0" err="1"/>
              <a:t>Lawler’in</a:t>
            </a:r>
            <a:r>
              <a:rPr lang="tr-TR" sz="2800" dirty="0"/>
              <a:t> Beklenti Kuramı. Bu modelde ödülün değerine ve olasılığına göre motivasyonun ve gayretin derecesi dikkate alınmıştır. Bu değerler incelenecek olursa, bir işi başarmak için bireyin sarf edeceği enerjinin yanı sıra, becerisi ve bilgisi, o ödevi algılamış olmasını da içermektedir. Ödül ise parasal bir kazanç ve terfi olabileceği gibi tatmin olma ve başarma hissi gibi tamamen içe dönük bir durumda olabilecektir.</a:t>
            </a:r>
          </a:p>
        </p:txBody>
      </p:sp>
      <p:sp>
        <p:nvSpPr>
          <p:cNvPr id="5" name="Dikdörtgen 4"/>
          <p:cNvSpPr/>
          <p:nvPr/>
        </p:nvSpPr>
        <p:spPr>
          <a:xfrm>
            <a:off x="341721" y="514685"/>
            <a:ext cx="2826864" cy="523220"/>
          </a:xfrm>
          <a:prstGeom prst="rect">
            <a:avLst/>
          </a:prstGeom>
        </p:spPr>
        <p:txBody>
          <a:bodyPr wrap="none">
            <a:spAutoFit/>
          </a:bodyPr>
          <a:lstStyle/>
          <a:p>
            <a:pPr lvl="0"/>
            <a:r>
              <a:rPr lang="tr-TR" sz="2800" b="1" dirty="0">
                <a:solidFill>
                  <a:schemeClr val="tx2">
                    <a:lumMod val="75000"/>
                  </a:schemeClr>
                </a:solidFill>
              </a:rPr>
              <a:t>2-Beklenti kuramı</a:t>
            </a:r>
          </a:p>
        </p:txBody>
      </p:sp>
    </p:spTree>
    <p:extLst>
      <p:ext uri="{BB962C8B-B14F-4D97-AF65-F5344CB8AC3E}">
        <p14:creationId xmlns:p14="http://schemas.microsoft.com/office/powerpoint/2010/main" val="2788081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dirty="0" smtClean="0"/>
              <a:t>Herkes kendi performansı ile başkalarının performansını karşılaştırır ve kendi performansının nasıl bir ödülle ödüllendirilmesi gerektiği konusunda bir anlayışa ulaşır.</a:t>
            </a:r>
          </a:p>
          <a:p>
            <a:pPr marL="0" indent="0">
              <a:buNone/>
            </a:pPr>
            <a:endParaRPr lang="tr-TR" dirty="0"/>
          </a:p>
          <a:p>
            <a:pPr marL="0" indent="0">
              <a:buNone/>
            </a:pPr>
            <a:r>
              <a:rPr lang="tr-TR" dirty="0" smtClean="0"/>
              <a:t>Eğer kişinin fiilen aldığı ödül bu algılanan ödülden az ise kişi tatmin olmayacaktır. Dolayısıyla kişinin bekleyişi etkilenecektir. Tatmin olma derecesine göre </a:t>
            </a:r>
            <a:r>
              <a:rPr lang="tr-TR" dirty="0" err="1" smtClean="0"/>
              <a:t>valans</a:t>
            </a:r>
            <a:r>
              <a:rPr lang="tr-TR" dirty="0" smtClean="0"/>
              <a:t> ve bekleyiş etkilenecek ve buna göre süreç yeniden işleyecektir.</a:t>
            </a:r>
            <a:endParaRPr lang="tr-TR" dirty="0"/>
          </a:p>
        </p:txBody>
      </p:sp>
    </p:spTree>
    <p:extLst>
      <p:ext uri="{BB962C8B-B14F-4D97-AF65-F5344CB8AC3E}">
        <p14:creationId xmlns:p14="http://schemas.microsoft.com/office/powerpoint/2010/main" val="582668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395536" y="1268760"/>
            <a:ext cx="8229600" cy="4525963"/>
          </a:xfrm>
        </p:spPr>
        <p:txBody>
          <a:bodyPr/>
          <a:lstStyle/>
          <a:p>
            <a:pPr marL="0" indent="0">
              <a:buNone/>
            </a:pPr>
            <a:r>
              <a:rPr lang="tr-TR" dirty="0" smtClean="0"/>
              <a:t>Bu modeli kullanmak isteyen yönetici şunlara dikkat etmek zorundadır;</a:t>
            </a:r>
          </a:p>
          <a:p>
            <a:r>
              <a:rPr lang="tr-TR" dirty="0" smtClean="0"/>
              <a:t>İş gören kendilerinden beklenen performansa göre eğitime tabi tutulmalıdır. </a:t>
            </a:r>
          </a:p>
          <a:p>
            <a:r>
              <a:rPr lang="tr-TR" dirty="0" smtClean="0"/>
              <a:t>Rol çatışmaları mümkün olduğu kadar azaltılmalıdır.</a:t>
            </a:r>
          </a:p>
          <a:p>
            <a:r>
              <a:rPr lang="tr-TR" dirty="0" smtClean="0"/>
              <a:t>İş görenlerin içsel ve dışsal ödül türlerine farklı önem verdikleri bilinmelidir</a:t>
            </a:r>
            <a:endParaRPr lang="tr-TR" dirty="0"/>
          </a:p>
        </p:txBody>
      </p:sp>
    </p:spTree>
    <p:extLst>
      <p:ext uri="{BB962C8B-B14F-4D97-AF65-F5344CB8AC3E}">
        <p14:creationId xmlns:p14="http://schemas.microsoft.com/office/powerpoint/2010/main" val="1609170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19268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57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720840"/>
            <a:ext cx="7992888" cy="3970318"/>
          </a:xfrm>
          <a:prstGeom prst="rect">
            <a:avLst/>
          </a:prstGeom>
        </p:spPr>
        <p:txBody>
          <a:bodyPr wrap="square">
            <a:spAutoFit/>
          </a:bodyPr>
          <a:lstStyle/>
          <a:p>
            <a:r>
              <a:rPr lang="tr-TR" sz="2800" dirty="0" smtClean="0"/>
              <a:t>    J</a:t>
            </a:r>
            <a:r>
              <a:rPr lang="tr-TR" sz="2800" dirty="0"/>
              <a:t>. </a:t>
            </a:r>
            <a:r>
              <a:rPr lang="tr-TR" sz="2800" dirty="0" err="1"/>
              <a:t>Stacy</a:t>
            </a:r>
            <a:r>
              <a:rPr lang="tr-TR" sz="2800" dirty="0"/>
              <a:t> Adams tarafından geliştirilen bu teoriye göre kişi kendisinin sarf ettiği </a:t>
            </a:r>
            <a:r>
              <a:rPr lang="tr-TR" sz="2800" dirty="0" smtClean="0"/>
              <a:t>gayret  </a:t>
            </a:r>
            <a:r>
              <a:rPr lang="tr-TR" sz="2800" dirty="0"/>
              <a:t>karşılığında elde ettiği sonucu aynı iş ortamında başkalarının sarf ettiği gayret ve elde ettikleri sonuç ile karşılaştırır.</a:t>
            </a:r>
          </a:p>
          <a:p>
            <a:r>
              <a:rPr lang="tr-TR" sz="2800" dirty="0"/>
              <a:t>Bu karşılaştırma genellikle kişinin gayret ile sonucunu içeren bir çeşit oran oluşturmasıyla olur.</a:t>
            </a:r>
          </a:p>
          <a:p>
            <a:r>
              <a:rPr lang="tr-TR" sz="2800" dirty="0"/>
              <a:t>Kişinin bu karşılaştırma sonucu algılayacağı her eşitsiz durum, kişinin bu eşitsizliği giderici davranış göstermesiyle sonuçlanacaktır.</a:t>
            </a:r>
          </a:p>
        </p:txBody>
      </p:sp>
      <p:sp>
        <p:nvSpPr>
          <p:cNvPr id="5" name="Dikdörtgen 4"/>
          <p:cNvSpPr/>
          <p:nvPr/>
        </p:nvSpPr>
        <p:spPr>
          <a:xfrm>
            <a:off x="467544" y="508744"/>
            <a:ext cx="2479140" cy="523220"/>
          </a:xfrm>
          <a:prstGeom prst="rect">
            <a:avLst/>
          </a:prstGeom>
        </p:spPr>
        <p:txBody>
          <a:bodyPr wrap="none">
            <a:spAutoFit/>
          </a:bodyPr>
          <a:lstStyle/>
          <a:p>
            <a:pPr lvl="0"/>
            <a:r>
              <a:rPr lang="tr-TR" sz="2800" b="1" dirty="0">
                <a:solidFill>
                  <a:schemeClr val="tx2">
                    <a:lumMod val="75000"/>
                  </a:schemeClr>
                </a:solidFill>
              </a:rPr>
              <a:t>3-Eşitlik kuramı</a:t>
            </a:r>
          </a:p>
        </p:txBody>
      </p:sp>
    </p:spTree>
    <p:extLst>
      <p:ext uri="{BB962C8B-B14F-4D97-AF65-F5344CB8AC3E}">
        <p14:creationId xmlns:p14="http://schemas.microsoft.com/office/powerpoint/2010/main" val="176210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4" y="1196752"/>
            <a:ext cx="6563072" cy="4857403"/>
          </a:xfrm>
        </p:spPr>
        <p:txBody>
          <a:bodyPr>
            <a:normAutofit fontScale="85000" lnSpcReduction="20000"/>
          </a:bodyPr>
          <a:lstStyle/>
          <a:p>
            <a:pPr marL="0" indent="0">
              <a:buNone/>
            </a:pPr>
            <a:r>
              <a:rPr lang="tr-TR" dirty="0" smtClean="0"/>
              <a:t> Kişinin bu eşitsizliği gidermek için gösterebileceği davranışlar şunlardır;</a:t>
            </a:r>
          </a:p>
          <a:p>
            <a:r>
              <a:rPr lang="tr-TR" dirty="0" smtClean="0"/>
              <a:t>Sarf edilen gayretin değiştirilmesi (daha az etkin çalışma)</a:t>
            </a:r>
          </a:p>
          <a:p>
            <a:r>
              <a:rPr lang="tr-TR" dirty="0" smtClean="0"/>
              <a:t>Sonucun değiştirilmesi (daha yüksek ücret ve ödül talebi)</a:t>
            </a:r>
          </a:p>
          <a:p>
            <a:r>
              <a:rPr lang="tr-TR" dirty="0" smtClean="0"/>
              <a:t>Başkalarının sarf ettikleri gayreti azaltmaya zorlama </a:t>
            </a:r>
          </a:p>
          <a:p>
            <a:r>
              <a:rPr lang="tr-TR" dirty="0" smtClean="0"/>
              <a:t>Karşılaştırmanın dayandığı temel faktörleri değiştirme</a:t>
            </a:r>
          </a:p>
          <a:p>
            <a:r>
              <a:rPr lang="tr-TR" dirty="0" smtClean="0"/>
              <a:t>İşi terk etme (iş yeri içinde değişiklik talebi, </a:t>
            </a:r>
            <a:r>
              <a:rPr lang="tr-TR" dirty="0" err="1" smtClean="0"/>
              <a:t>devamsızlık,istifa</a:t>
            </a:r>
            <a:r>
              <a:rPr lang="tr-TR" dirty="0" smtClean="0"/>
              <a:t>)</a:t>
            </a:r>
          </a:p>
        </p:txBody>
      </p:sp>
      <p:pic>
        <p:nvPicPr>
          <p:cNvPr id="4" name="Picture 4" descr="Ã§alÄ±Åanlara eÅit davranm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736" y="1412776"/>
            <a:ext cx="237626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58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67544" y="1916832"/>
            <a:ext cx="8229600" cy="3412976"/>
          </a:xfrm>
        </p:spPr>
        <p:txBody>
          <a:bodyPr/>
          <a:lstStyle/>
          <a:p>
            <a:pPr marL="0" indent="0">
              <a:buNone/>
            </a:pPr>
            <a:r>
              <a:rPr lang="tr-TR" dirty="0" smtClean="0"/>
              <a:t>Bu modeli kullanmak isteyen yönetici şunlara dikkat etmelidir</a:t>
            </a:r>
          </a:p>
          <a:p>
            <a:r>
              <a:rPr lang="tr-TR" dirty="0" smtClean="0"/>
              <a:t>Eşit gayreti eşit şekilde ödüllendirilmelidir</a:t>
            </a:r>
          </a:p>
          <a:p>
            <a:r>
              <a:rPr lang="tr-TR" dirty="0" smtClean="0"/>
              <a:t>Eşitsizliğe karşı gösterilecek tepkiye ani ve sert yanıtlar vermemelidir.</a:t>
            </a:r>
          </a:p>
          <a:p>
            <a:pPr marL="0" indent="0">
              <a:buNone/>
            </a:pPr>
            <a:endParaRPr lang="tr-TR" dirty="0"/>
          </a:p>
        </p:txBody>
      </p:sp>
    </p:spTree>
    <p:extLst>
      <p:ext uri="{BB962C8B-B14F-4D97-AF65-F5344CB8AC3E}">
        <p14:creationId xmlns:p14="http://schemas.microsoft.com/office/powerpoint/2010/main" val="1486217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443841"/>
            <a:ext cx="7704856" cy="4247317"/>
          </a:xfrm>
          <a:prstGeom prst="rect">
            <a:avLst/>
          </a:prstGeom>
        </p:spPr>
        <p:txBody>
          <a:bodyPr wrap="square">
            <a:spAutoFit/>
          </a:bodyPr>
          <a:lstStyle/>
          <a:p>
            <a:r>
              <a:rPr lang="tr-TR" dirty="0"/>
              <a:t> </a:t>
            </a:r>
          </a:p>
          <a:p>
            <a:r>
              <a:rPr lang="tr-TR" sz="2800" dirty="0" smtClean="0"/>
              <a:t>    </a:t>
            </a:r>
            <a:r>
              <a:rPr lang="tr-TR" sz="2800" dirty="0" err="1" smtClean="0"/>
              <a:t>Edwin</a:t>
            </a:r>
            <a:r>
              <a:rPr lang="tr-TR" sz="2800" dirty="0" smtClean="0"/>
              <a:t> </a:t>
            </a:r>
            <a:r>
              <a:rPr lang="tr-TR" sz="2800" dirty="0"/>
              <a:t>Locke tarafından geliştirilen bu kurama göre kişilerin belirlediği amaçlar onların motivasyon derecelerini de belirleyecektir. Amacın kabul edilebilir olması için bireyin gerekli olan davranışları yapabilecek potansiyele sahip olması gerekir</a:t>
            </a:r>
          </a:p>
          <a:p>
            <a:r>
              <a:rPr lang="tr-TR" sz="2800" dirty="0"/>
              <a:t>Erişilmesi zor ve yüksek amaçlar belirleyen bir kişi elde edilmesi gayet kolay olan amaçlar belirleyen bir kişiye oranla daha yüksek performans gösterecek ve daha fazla motive </a:t>
            </a:r>
            <a:r>
              <a:rPr lang="tr-TR" sz="2800" dirty="0" smtClean="0"/>
              <a:t>olacaktır.</a:t>
            </a:r>
            <a:endParaRPr lang="tr-TR" sz="2800" dirty="0"/>
          </a:p>
        </p:txBody>
      </p:sp>
      <p:sp>
        <p:nvSpPr>
          <p:cNvPr id="5" name="Dikdörtgen 4"/>
          <p:cNvSpPr/>
          <p:nvPr/>
        </p:nvSpPr>
        <p:spPr>
          <a:xfrm>
            <a:off x="395536" y="541338"/>
            <a:ext cx="2437462" cy="523220"/>
          </a:xfrm>
          <a:prstGeom prst="rect">
            <a:avLst/>
          </a:prstGeom>
        </p:spPr>
        <p:txBody>
          <a:bodyPr wrap="none">
            <a:spAutoFit/>
          </a:bodyPr>
          <a:lstStyle/>
          <a:p>
            <a:r>
              <a:rPr lang="tr-TR" sz="2800" b="1" dirty="0">
                <a:solidFill>
                  <a:schemeClr val="tx2">
                    <a:lumMod val="75000"/>
                  </a:schemeClr>
                </a:solidFill>
              </a:rPr>
              <a:t>4-Amaç kuramı</a:t>
            </a:r>
          </a:p>
        </p:txBody>
      </p:sp>
    </p:spTree>
    <p:extLst>
      <p:ext uri="{BB962C8B-B14F-4D97-AF65-F5344CB8AC3E}">
        <p14:creationId xmlns:p14="http://schemas.microsoft.com/office/powerpoint/2010/main" val="1152038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Zor ve spesifik amaçlarda performans daha yüksektir. Bu nedenle zor ve spesifik amaçlara sahip olan insanlar kolay ve genel amaçlara sahip olan insanlara göre daha yüksek performans gösterecektir. </a:t>
            </a:r>
          </a:p>
          <a:p>
            <a:pPr marL="0" indent="0">
              <a:buNone/>
            </a:pPr>
            <a:endParaRPr lang="tr-TR" dirty="0"/>
          </a:p>
          <a:p>
            <a:pPr marL="0" indent="0">
              <a:buNone/>
            </a:pPr>
            <a:r>
              <a:rPr lang="tr-TR" b="1" dirty="0" smtClean="0"/>
              <a:t>Amaçların kabulü ve amaca adanmak </a:t>
            </a:r>
            <a:r>
              <a:rPr lang="tr-TR" dirty="0" smtClean="0"/>
              <a:t>amacın zorluğu ve özelliği gibi amaca yönelik çabayı etkiler.</a:t>
            </a:r>
          </a:p>
          <a:p>
            <a:pPr marL="0" indent="0">
              <a:buNone/>
            </a:pPr>
            <a:endParaRPr lang="tr-TR" dirty="0"/>
          </a:p>
        </p:txBody>
      </p:sp>
    </p:spTree>
    <p:extLst>
      <p:ext uri="{BB962C8B-B14F-4D97-AF65-F5344CB8AC3E}">
        <p14:creationId xmlns:p14="http://schemas.microsoft.com/office/powerpoint/2010/main" val="3744084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907704" y="188640"/>
            <a:ext cx="3096344" cy="1143000"/>
          </a:xfrm>
        </p:spPr>
        <p:txBody>
          <a:bodyPr>
            <a:normAutofit/>
          </a:bodyPr>
          <a:lstStyle/>
          <a:p>
            <a:r>
              <a:rPr lang="tr-TR" sz="2400" dirty="0" smtClean="0"/>
              <a:t>Amacın kabulü</a:t>
            </a:r>
            <a:endParaRPr lang="tr-TR" sz="2400" dirty="0"/>
          </a:p>
        </p:txBody>
      </p:sp>
      <p:sp>
        <p:nvSpPr>
          <p:cNvPr id="3" name="İçerik Yer Tutucusu 2"/>
          <p:cNvSpPr>
            <a:spLocks noGrp="1"/>
          </p:cNvSpPr>
          <p:nvPr>
            <p:ph idx="1"/>
          </p:nvPr>
        </p:nvSpPr>
        <p:spPr>
          <a:xfrm>
            <a:off x="395536" y="836712"/>
            <a:ext cx="8229600" cy="5544615"/>
          </a:xfrm>
        </p:spPr>
        <p:txBody>
          <a:bodyPr>
            <a:normAutofit fontScale="85000" lnSpcReduction="20000"/>
          </a:bodyPr>
          <a:lstStyle/>
          <a:p>
            <a:pPr marL="0" indent="0">
              <a:buNone/>
            </a:pPr>
            <a:r>
              <a:rPr lang="tr-TR" dirty="0" smtClean="0"/>
              <a:t>Amacın zorluğu------------</a:t>
            </a:r>
            <a:r>
              <a:rPr lang="tr-TR" dirty="0" smtClean="0">
                <a:sym typeface="Wingdings" pitchFamily="2" charset="2"/>
              </a:rPr>
              <a:t>-Amaca yönelik çaba</a:t>
            </a:r>
          </a:p>
          <a:p>
            <a:pPr marL="0" indent="0">
              <a:buNone/>
            </a:pPr>
            <a:r>
              <a:rPr lang="tr-TR" dirty="0" smtClean="0">
                <a:sym typeface="Wingdings" pitchFamily="2" charset="2"/>
              </a:rPr>
              <a:t>Amacın özelliği--------------</a:t>
            </a:r>
            <a:r>
              <a:rPr lang="tr-TR" b="1" dirty="0" smtClean="0">
                <a:sym typeface="Wingdings" pitchFamily="2" charset="2"/>
              </a:rPr>
              <a:t>^</a:t>
            </a:r>
            <a:r>
              <a:rPr lang="tr-TR" dirty="0" smtClean="0">
                <a:sym typeface="Wingdings" pitchFamily="2" charset="2"/>
              </a:rPr>
              <a:t>Motivasyon düzeyi</a:t>
            </a:r>
          </a:p>
          <a:p>
            <a:pPr marL="0" indent="0">
              <a:buNone/>
            </a:pPr>
            <a:r>
              <a:rPr lang="tr-TR" dirty="0">
                <a:sym typeface="Wingdings" pitchFamily="2" charset="2"/>
              </a:rPr>
              <a:t> </a:t>
            </a:r>
            <a:r>
              <a:rPr lang="tr-TR" dirty="0" smtClean="0">
                <a:sym typeface="Wingdings" pitchFamily="2" charset="2"/>
              </a:rPr>
              <a:t>                        </a:t>
            </a:r>
            <a:r>
              <a:rPr lang="tr-TR" sz="2800" dirty="0" smtClean="0">
                <a:sym typeface="Wingdings" pitchFamily="2" charset="2"/>
              </a:rPr>
              <a:t>Amaca adanma</a:t>
            </a: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endParaRPr lang="tr-TR" sz="2800" dirty="0" smtClean="0">
              <a:sym typeface="Wingdings" pitchFamily="2" charset="2"/>
            </a:endParaRPr>
          </a:p>
          <a:p>
            <a:pPr marL="0" indent="0">
              <a:buNone/>
            </a:pPr>
            <a:endParaRPr lang="tr-TR" sz="2800" dirty="0">
              <a:sym typeface="Wingdings" pitchFamily="2" charset="2"/>
            </a:endParaRPr>
          </a:p>
          <a:p>
            <a:pPr marL="0" indent="0">
              <a:buNone/>
            </a:pPr>
            <a:endParaRPr lang="tr-TR" sz="2800" dirty="0" smtClean="0">
              <a:sym typeface="Wingdings" pitchFamily="2" charset="2"/>
            </a:endParaRPr>
          </a:p>
          <a:p>
            <a:pPr marL="0" indent="0">
              <a:buNone/>
            </a:pPr>
            <a:r>
              <a:rPr lang="tr-TR" sz="2800" dirty="0" smtClean="0">
                <a:sym typeface="Wingdings" pitchFamily="2" charset="2"/>
              </a:rPr>
              <a:t>Seyit Onbaşı Çanakkale Savaşında yaklaşık 215 kg ağırlığındaki top mermisini vatanını kurtarma aşkıyla kaldırdı ve topa yerleştirdi</a:t>
            </a:r>
          </a:p>
          <a:p>
            <a:pPr marL="0" indent="0">
              <a:buNone/>
            </a:pPr>
            <a:endParaRPr lang="tr-TR" dirty="0">
              <a:sym typeface="Wingdings" pitchFamily="2" charset="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219" y="2060848"/>
            <a:ext cx="4826272" cy="311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73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836712"/>
            <a:ext cx="7213706" cy="523220"/>
          </a:xfrm>
          <a:prstGeom prst="rect">
            <a:avLst/>
          </a:prstGeom>
        </p:spPr>
        <p:txBody>
          <a:bodyPr wrap="none">
            <a:spAutoFit/>
          </a:bodyPr>
          <a:lstStyle/>
          <a:p>
            <a:r>
              <a:rPr lang="tr-TR" sz="2800" b="1" dirty="0" smtClean="0">
                <a:solidFill>
                  <a:schemeClr val="tx2">
                    <a:lumMod val="75000"/>
                  </a:schemeClr>
                </a:solidFill>
              </a:rPr>
              <a:t>1)Davranış </a:t>
            </a:r>
            <a:r>
              <a:rPr lang="tr-TR" sz="2800" b="1" dirty="0">
                <a:solidFill>
                  <a:schemeClr val="tx2">
                    <a:lumMod val="75000"/>
                  </a:schemeClr>
                </a:solidFill>
              </a:rPr>
              <a:t>şartlanması </a:t>
            </a:r>
            <a:r>
              <a:rPr lang="tr-TR" sz="2800" b="1" dirty="0" smtClean="0">
                <a:solidFill>
                  <a:schemeClr val="tx2">
                    <a:lumMod val="75000"/>
                  </a:schemeClr>
                </a:solidFill>
              </a:rPr>
              <a:t>(</a:t>
            </a:r>
            <a:r>
              <a:rPr lang="tr-TR" sz="2800" b="1" dirty="0" err="1" smtClean="0">
                <a:solidFill>
                  <a:schemeClr val="tx2">
                    <a:lumMod val="75000"/>
                  </a:schemeClr>
                </a:solidFill>
              </a:rPr>
              <a:t>Sonuçsal</a:t>
            </a:r>
            <a:r>
              <a:rPr lang="tr-TR" sz="2800" b="1" dirty="0" smtClean="0">
                <a:solidFill>
                  <a:schemeClr val="tx2">
                    <a:lumMod val="75000"/>
                  </a:schemeClr>
                </a:solidFill>
              </a:rPr>
              <a:t> Şartlandırma)</a:t>
            </a:r>
            <a:endParaRPr lang="tr-TR" sz="2800" b="1" dirty="0">
              <a:solidFill>
                <a:schemeClr val="tx2">
                  <a:lumMod val="75000"/>
                </a:schemeClr>
              </a:solidFill>
            </a:endParaRPr>
          </a:p>
        </p:txBody>
      </p:sp>
      <p:sp>
        <p:nvSpPr>
          <p:cNvPr id="5" name="Dikdörtgen 4"/>
          <p:cNvSpPr/>
          <p:nvPr/>
        </p:nvSpPr>
        <p:spPr>
          <a:xfrm>
            <a:off x="683568" y="2132856"/>
            <a:ext cx="7344816" cy="2677656"/>
          </a:xfrm>
          <a:prstGeom prst="rect">
            <a:avLst/>
          </a:prstGeom>
        </p:spPr>
        <p:txBody>
          <a:bodyPr wrap="square">
            <a:spAutoFit/>
          </a:bodyPr>
          <a:lstStyle/>
          <a:p>
            <a:r>
              <a:rPr lang="tr-TR" dirty="0"/>
              <a:t> </a:t>
            </a:r>
            <a:r>
              <a:rPr lang="tr-TR" dirty="0" smtClean="0"/>
              <a:t>       </a:t>
            </a:r>
            <a:r>
              <a:rPr lang="tr-TR" sz="2800" dirty="0" smtClean="0"/>
              <a:t>Davranış </a:t>
            </a:r>
            <a:r>
              <a:rPr lang="tr-TR" sz="2800" dirty="0"/>
              <a:t>şartlanması, davranışların</a:t>
            </a:r>
          </a:p>
          <a:p>
            <a:r>
              <a:rPr lang="tr-TR" sz="2800" dirty="0"/>
              <a:t>karşılaştığı sonuçlar tarafından şartlandırıldığı varsayımına dayanır. Yani kişi yaptığı davranışın</a:t>
            </a:r>
          </a:p>
          <a:p>
            <a:r>
              <a:rPr lang="tr-TR" sz="2800" dirty="0"/>
              <a:t>sonucunda ödüllendirme </a:t>
            </a:r>
            <a:r>
              <a:rPr lang="tr-TR" sz="2800" dirty="0" err="1"/>
              <a:t>vb</a:t>
            </a:r>
            <a:r>
              <a:rPr lang="tr-TR" sz="2800" dirty="0"/>
              <a:t> olumlu davranışlarla pekiştiriliyorsa davranışını yenileyecek aksi</a:t>
            </a:r>
          </a:p>
          <a:p>
            <a:r>
              <a:rPr lang="tr-TR" sz="2800" dirty="0"/>
              <a:t>halde ise bu davranışı </a:t>
            </a:r>
            <a:r>
              <a:rPr lang="tr-TR" sz="2800" dirty="0" smtClean="0"/>
              <a:t>tekrarlamayacaktır.</a:t>
            </a:r>
            <a:endParaRPr lang="tr-TR" sz="2800" dirty="0"/>
          </a:p>
        </p:txBody>
      </p:sp>
    </p:spTree>
    <p:extLst>
      <p:ext uri="{BB962C8B-B14F-4D97-AF65-F5344CB8AC3E}">
        <p14:creationId xmlns:p14="http://schemas.microsoft.com/office/powerpoint/2010/main" val="1682767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Bu modeli kullanmak isteyen yönetici şunlara dikkat etmelidir;</a:t>
            </a:r>
          </a:p>
          <a:p>
            <a:r>
              <a:rPr lang="tr-TR" dirty="0" smtClean="0"/>
              <a:t>Yönetimin öngördüğü amaçlar ile kişinin belirlediği amaçlar arasında uygunluk sağlanmalı </a:t>
            </a:r>
          </a:p>
          <a:p>
            <a:r>
              <a:rPr lang="tr-TR" dirty="0" smtClean="0"/>
              <a:t>Amaçlar belirlenirken iş görenlerin katılımı sağlanmalıdır</a:t>
            </a:r>
            <a:endParaRPr lang="tr-TR" dirty="0"/>
          </a:p>
        </p:txBody>
      </p:sp>
    </p:spTree>
    <p:extLst>
      <p:ext uri="{BB962C8B-B14F-4D97-AF65-F5344CB8AC3E}">
        <p14:creationId xmlns:p14="http://schemas.microsoft.com/office/powerpoint/2010/main" val="3999338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95536" y="1700808"/>
            <a:ext cx="8229600" cy="1143000"/>
          </a:xfrm>
        </p:spPr>
        <p:txBody>
          <a:bodyPr/>
          <a:lstStyle/>
          <a:p>
            <a:r>
              <a:rPr lang="tr-TR" b="1" dirty="0" smtClean="0"/>
              <a:t>TEŞEKKÜRLER..</a:t>
            </a:r>
            <a:endParaRPr lang="tr-T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64904"/>
            <a:ext cx="3528391" cy="343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66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484784"/>
            <a:ext cx="8352928" cy="3539430"/>
          </a:xfrm>
          <a:prstGeom prst="rect">
            <a:avLst/>
          </a:prstGeom>
        </p:spPr>
        <p:txBody>
          <a:bodyPr wrap="square">
            <a:spAutoFit/>
          </a:bodyPr>
          <a:lstStyle/>
          <a:p>
            <a:r>
              <a:rPr lang="tr-TR" sz="2800" dirty="0" err="1"/>
              <a:t>Sonuçsal</a:t>
            </a:r>
            <a:r>
              <a:rPr lang="tr-TR" sz="2800" dirty="0"/>
              <a:t>  şartlandırma aşağıdaki gibi bir şekille ifade edilebilir.    </a:t>
            </a:r>
            <a:endParaRPr lang="tr-TR" sz="2800" dirty="0" smtClean="0"/>
          </a:p>
          <a:p>
            <a:endParaRPr lang="tr-TR" sz="2800" dirty="0"/>
          </a:p>
          <a:p>
            <a:r>
              <a:rPr lang="tr-TR" sz="2800" dirty="0" err="1" smtClean="0"/>
              <a:t>Organizma</a:t>
            </a:r>
            <a:r>
              <a:rPr lang="tr-TR" sz="2800" dirty="0" err="1" smtClean="0">
                <a:sym typeface="Wingdings" pitchFamily="2" charset="2"/>
              </a:rPr>
              <a:t></a:t>
            </a:r>
            <a:r>
              <a:rPr lang="tr-TR" sz="2800" dirty="0" err="1" smtClean="0"/>
              <a:t>davranış</a:t>
            </a:r>
            <a:r>
              <a:rPr lang="tr-TR" sz="2800" dirty="0" err="1" smtClean="0">
                <a:sym typeface="Wingdings" pitchFamily="2" charset="2"/>
              </a:rPr>
              <a:t></a:t>
            </a:r>
            <a:r>
              <a:rPr lang="tr-TR" sz="2800" dirty="0" err="1" smtClean="0"/>
              <a:t>karşılaşılan</a:t>
            </a:r>
            <a:r>
              <a:rPr lang="tr-TR" sz="2800" dirty="0" smtClean="0"/>
              <a:t> </a:t>
            </a:r>
            <a:r>
              <a:rPr lang="tr-TR" sz="2800" dirty="0"/>
              <a:t>sonuç </a:t>
            </a:r>
            <a:r>
              <a:rPr lang="tr-TR" sz="2800" dirty="0" smtClean="0">
                <a:sym typeface="Wingdings" pitchFamily="2" charset="2"/>
              </a:rPr>
              <a:t></a:t>
            </a:r>
            <a:r>
              <a:rPr lang="tr-TR" sz="2800" dirty="0" smtClean="0"/>
              <a:t>Ödül     </a:t>
            </a:r>
            <a:r>
              <a:rPr lang="tr-TR" sz="2800" dirty="0"/>
              <a:t>(veya ceza</a:t>
            </a:r>
            <a:r>
              <a:rPr lang="tr-TR" sz="2800" dirty="0" smtClean="0"/>
              <a:t>)</a:t>
            </a:r>
          </a:p>
          <a:p>
            <a:endParaRPr lang="tr-TR" sz="2800" dirty="0"/>
          </a:p>
          <a:p>
            <a:r>
              <a:rPr lang="tr-TR" sz="2800" dirty="0"/>
              <a:t>Sonucun çeşidine göre kişi ya aynı davranışı tekrar gösterecek veya göstermeyecektir.</a:t>
            </a:r>
          </a:p>
        </p:txBody>
      </p:sp>
    </p:spTree>
    <p:extLst>
      <p:ext uri="{BB962C8B-B14F-4D97-AF65-F5344CB8AC3E}">
        <p14:creationId xmlns:p14="http://schemas.microsoft.com/office/powerpoint/2010/main" val="169540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10"/>
          <a:stretch/>
        </p:blipFill>
        <p:spPr bwMode="auto">
          <a:xfrm>
            <a:off x="323528" y="224197"/>
            <a:ext cx="3816424" cy="65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4"/>
          <p:cNvSpPr>
            <a:spLocks noGrp="1"/>
          </p:cNvSpPr>
          <p:nvPr>
            <p:ph idx="1"/>
          </p:nvPr>
        </p:nvSpPr>
        <p:spPr>
          <a:xfrm>
            <a:off x="4644008" y="1340768"/>
            <a:ext cx="4499992" cy="3924882"/>
          </a:xfrm>
        </p:spPr>
        <p:txBody>
          <a:bodyPr>
            <a:normAutofit/>
          </a:bodyPr>
          <a:lstStyle/>
          <a:p>
            <a:pPr marL="0" indent="0">
              <a:buNone/>
            </a:pPr>
            <a:r>
              <a:rPr lang="tr-TR" sz="2800" dirty="0" smtClean="0">
                <a:solidFill>
                  <a:schemeClr val="accent5">
                    <a:lumMod val="75000"/>
                  </a:schemeClr>
                </a:solidFill>
              </a:rPr>
              <a:t>Örneğin işe geç gelen bir personelin davranışı</a:t>
            </a:r>
          </a:p>
          <a:p>
            <a:pPr marL="0" indent="0">
              <a:buNone/>
            </a:pPr>
            <a:r>
              <a:rPr lang="tr-TR" sz="2800" dirty="0" smtClean="0">
                <a:solidFill>
                  <a:schemeClr val="accent5">
                    <a:lumMod val="75000"/>
                  </a:schemeClr>
                </a:solidFill>
              </a:rPr>
              <a:t>Davranış: Geç Gelme</a:t>
            </a:r>
          </a:p>
          <a:p>
            <a:pPr marL="0" indent="0">
              <a:buNone/>
            </a:pPr>
            <a:r>
              <a:rPr lang="tr-TR" sz="2800" dirty="0" smtClean="0">
                <a:solidFill>
                  <a:schemeClr val="accent5">
                    <a:lumMod val="75000"/>
                  </a:schemeClr>
                </a:solidFill>
              </a:rPr>
              <a:t>Geç gelme davranışını tekrarlaması veya tekrarlamaması büyük ölçüde karşılaşacağı sonuca (amirin göstereceği tepkiye) bağlıdır.</a:t>
            </a:r>
            <a:endParaRPr lang="tr-TR" sz="2800" dirty="0">
              <a:solidFill>
                <a:schemeClr val="accent5">
                  <a:lumMod val="75000"/>
                </a:schemeClr>
              </a:solidFill>
            </a:endParaRPr>
          </a:p>
        </p:txBody>
      </p:sp>
    </p:spTree>
    <p:extLst>
      <p:ext uri="{BB962C8B-B14F-4D97-AF65-F5344CB8AC3E}">
        <p14:creationId xmlns:p14="http://schemas.microsoft.com/office/powerpoint/2010/main" val="65174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525963"/>
          </a:xfrm>
        </p:spPr>
        <p:txBody>
          <a:bodyPr>
            <a:normAutofit/>
          </a:bodyPr>
          <a:lstStyle/>
          <a:p>
            <a:r>
              <a:rPr lang="tr-TR" sz="2800" b="1" dirty="0" smtClean="0"/>
              <a:t>Ödüllendirme ve cezalandırma </a:t>
            </a:r>
            <a:r>
              <a:rPr lang="tr-TR" sz="2800" dirty="0" smtClean="0"/>
              <a:t>şartlandırmanın iki önemli elamanıdır.</a:t>
            </a:r>
          </a:p>
          <a:p>
            <a:r>
              <a:rPr lang="tr-TR" sz="2800" b="1" dirty="0" smtClean="0"/>
              <a:t>Ödüllendirme </a:t>
            </a:r>
            <a:r>
              <a:rPr lang="tr-TR" sz="2800" dirty="0" smtClean="0"/>
              <a:t>çeşitli şekillerde olabilir. Ödüllerin bir kısmı iş görene dışarıdan verilen maddi unsurlar niteliğindedir. Örneğin ücret ve maaş artışı. Bu tür ödülleri dışsal ödül diye nitelendirmek mümkündür. Diğer bir kısmı ise iş görenin içindeki unsurlara hitap eder. Örneğin: Üstler tarafından övülme, dostça tavır gösterme vb. Bu tür ödüller de içsel ödül olarak adlandırılabilir.</a:t>
            </a:r>
            <a:endParaRPr lang="tr-TR" sz="2800" b="1" dirty="0"/>
          </a:p>
        </p:txBody>
      </p:sp>
    </p:spTree>
    <p:extLst>
      <p:ext uri="{BB962C8B-B14F-4D97-AF65-F5344CB8AC3E}">
        <p14:creationId xmlns:p14="http://schemas.microsoft.com/office/powerpoint/2010/main" val="397296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48680"/>
            <a:ext cx="7200800" cy="554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78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88840"/>
            <a:ext cx="8229600" cy="4525963"/>
          </a:xfrm>
        </p:spPr>
        <p:txBody>
          <a:bodyPr/>
          <a:lstStyle/>
          <a:p>
            <a:r>
              <a:rPr lang="tr-TR" b="1" dirty="0" smtClean="0"/>
              <a:t>Cezalandırma </a:t>
            </a:r>
            <a:r>
              <a:rPr lang="tr-TR" dirty="0" smtClean="0"/>
              <a:t> iş görene ceza veren (fiziksel değil manevi olarak),hoşlanılmayan, üzücü uygulamalar olabilir. Örneğin eleştirmek, ödül vermemek, öncelikleri kısıtlamak, çeşitli uyarı ve cezaları uygulamak gibi </a:t>
            </a:r>
            <a:endParaRPr lang="tr-TR" b="1" dirty="0"/>
          </a:p>
        </p:txBody>
      </p:sp>
    </p:spTree>
    <p:extLst>
      <p:ext uri="{BB962C8B-B14F-4D97-AF65-F5344CB8AC3E}">
        <p14:creationId xmlns:p14="http://schemas.microsoft.com/office/powerpoint/2010/main" val="365659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92455"/>
            <a:ext cx="67687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22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1219</Words>
  <Application>Microsoft Office PowerPoint</Application>
  <PresentationFormat>Ekran Gösterisi (4:3)</PresentationFormat>
  <Paragraphs>111</Paragraphs>
  <Slides>31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Amacın kabulü</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Hüner</cp:lastModifiedBy>
  <cp:revision>29</cp:revision>
  <dcterms:created xsi:type="dcterms:W3CDTF">2019-02-16T14:06:59Z</dcterms:created>
  <dcterms:modified xsi:type="dcterms:W3CDTF">2020-02-27T12:43:46Z</dcterms:modified>
</cp:coreProperties>
</file>