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2" r:id="rId16"/>
    <p:sldId id="271" r:id="rId17"/>
    <p:sldId id="269" r:id="rId18"/>
    <p:sldId id="273" r:id="rId19"/>
    <p:sldId id="275"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440"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DF050-A8BE-47BD-8E3C-16CC9CA06F0A}" type="datetimeFigureOut">
              <a:rPr lang="tr-TR" smtClean="0"/>
              <a:t>27.2.2020</a:t>
            </a:fld>
            <a:endParaRPr lang="tr-T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tr-T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C12DA77-ABB0-42C5-978F-BBC4359865E1}" type="slidenum">
              <a:rPr lang="tr-TR" smtClean="0"/>
              <a:t>‹#›</a:t>
            </a:fld>
            <a:endParaRPr lang="tr-T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0A9DF050-A8BE-47BD-8E3C-16CC9CA06F0A}" type="datetimeFigureOut">
              <a:rPr lang="tr-TR" smtClean="0"/>
              <a:t>27.2.2020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12DA77-ABB0-42C5-978F-BBC4359865E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0A9DF050-A8BE-47BD-8E3C-16CC9CA06F0A}" type="datetimeFigureOut">
              <a:rPr lang="tr-TR" smtClean="0"/>
              <a:t>27.2.2020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12DA77-ABB0-42C5-978F-BBC4359865E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A9DF050-A8BE-47BD-8E3C-16CC9CA06F0A}" type="datetimeFigureOut">
              <a:rPr lang="tr-TR" smtClean="0"/>
              <a:t>27.2.2020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12DA77-ABB0-42C5-978F-BBC4359865E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A9DF050-A8BE-47BD-8E3C-16CC9CA06F0A}" type="datetimeFigureOut">
              <a:rPr lang="tr-TR" smtClean="0"/>
              <a:t>27.2.2020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12DA77-ABB0-42C5-978F-BBC4359865E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0A9DF050-A8BE-47BD-8E3C-16CC9CA06F0A}" type="datetimeFigureOut">
              <a:rPr lang="tr-TR" smtClean="0"/>
              <a:t>27.2.2020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C12DA77-ABB0-42C5-978F-BBC4359865E1}" type="slidenum">
              <a:rPr lang="tr-TR" smtClean="0"/>
              <a:t>‹#›</a:t>
            </a:fld>
            <a:endParaRPr lang="tr-TR"/>
          </a:p>
        </p:txBody>
      </p:sp>
      <p:sp>
        <p:nvSpPr>
          <p:cNvPr id="9" name="Content Placeholder 8"/>
          <p:cNvSpPr>
            <a:spLocks noGrp="1"/>
          </p:cNvSpPr>
          <p:nvPr>
            <p:ph sz="quarter" idx="13"/>
          </p:nvPr>
        </p:nvSpPr>
        <p:spPr>
          <a:xfrm>
            <a:off x="1042416" y="2313432"/>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A9DF050-A8BE-47BD-8E3C-16CC9CA06F0A}" type="datetimeFigureOut">
              <a:rPr lang="tr-TR" smtClean="0"/>
              <a:t>27.2.2020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C12DA77-ABB0-42C5-978F-BBC4359865E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0A9DF050-A8BE-47BD-8E3C-16CC9CA06F0A}" type="datetimeFigureOut">
              <a:rPr lang="tr-TR" smtClean="0"/>
              <a:t>27.2.2020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C12DA77-ABB0-42C5-978F-BBC4359865E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9DF050-A8BE-47BD-8E3C-16CC9CA06F0A}" type="datetimeFigureOut">
              <a:rPr lang="tr-TR" smtClean="0"/>
              <a:t>27.2.2020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C12DA77-ABB0-42C5-978F-BBC4359865E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A9DF050-A8BE-47BD-8E3C-16CC9CA06F0A}" type="datetimeFigureOut">
              <a:rPr lang="tr-TR" smtClean="0"/>
              <a:t>27.2.2020</a:t>
            </a:fld>
            <a:endParaRPr lang="tr-TR"/>
          </a:p>
        </p:txBody>
      </p:sp>
      <p:sp>
        <p:nvSpPr>
          <p:cNvPr id="7" name="Slide Number Placeholder 6"/>
          <p:cNvSpPr>
            <a:spLocks noGrp="1"/>
          </p:cNvSpPr>
          <p:nvPr>
            <p:ph type="sldNum" sz="quarter" idx="12"/>
          </p:nvPr>
        </p:nvSpPr>
        <p:spPr/>
        <p:txBody>
          <a:bodyPr/>
          <a:lstStyle/>
          <a:p>
            <a:fld id="{0C12DA77-ABB0-42C5-978F-BBC4359865E1}" type="slidenum">
              <a:rPr lang="tr-TR" smtClean="0"/>
              <a:t>‹#›</a:t>
            </a:fld>
            <a:endParaRPr lang="tr-T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tr-TR" smtClean="0"/>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A9DF050-A8BE-47BD-8E3C-16CC9CA06F0A}" type="datetimeFigureOut">
              <a:rPr lang="tr-TR" smtClean="0"/>
              <a:t>27.2.2020</a:t>
            </a:fld>
            <a:endParaRPr lang="tr-T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7" name="Slide Number Placeholder 6"/>
          <p:cNvSpPr>
            <a:spLocks noGrp="1"/>
          </p:cNvSpPr>
          <p:nvPr>
            <p:ph type="sldNum" sz="quarter" idx="12"/>
          </p:nvPr>
        </p:nvSpPr>
        <p:spPr/>
        <p:txBody>
          <a:bodyPr/>
          <a:lstStyle/>
          <a:p>
            <a:fld id="{0C12DA77-ABB0-42C5-978F-BBC4359865E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A9DF050-A8BE-47BD-8E3C-16CC9CA06F0A}" type="datetimeFigureOut">
              <a:rPr lang="tr-TR" smtClean="0"/>
              <a:t>27.2.2020</a:t>
            </a:fld>
            <a:endParaRPr lang="tr-T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C12DA77-ABB0-42C5-978F-BBC4359865E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332656"/>
            <a:ext cx="8062664" cy="2232248"/>
          </a:xfrm>
        </p:spPr>
        <p:txBody>
          <a:bodyPr>
            <a:normAutofit/>
          </a:bodyPr>
          <a:lstStyle/>
          <a:p>
            <a:r>
              <a:rPr lang="tr-TR" sz="5400" dirty="0" smtClean="0">
                <a:solidFill>
                  <a:srgbClr val="FFFF00"/>
                </a:solidFill>
                <a:latin typeface="Times New Roman" pitchFamily="18" charset="0"/>
                <a:cs typeface="Times New Roman" pitchFamily="18" charset="0"/>
              </a:rPr>
              <a:t>Örgütselde</a:t>
            </a:r>
            <a:br>
              <a:rPr lang="tr-TR" sz="5400" dirty="0" smtClean="0">
                <a:solidFill>
                  <a:srgbClr val="FFFF00"/>
                </a:solidFill>
                <a:latin typeface="Times New Roman" pitchFamily="18" charset="0"/>
                <a:cs typeface="Times New Roman" pitchFamily="18" charset="0"/>
              </a:rPr>
            </a:br>
            <a:r>
              <a:rPr lang="tr-TR" sz="5400" dirty="0" smtClean="0">
                <a:solidFill>
                  <a:srgbClr val="FFFF00"/>
                </a:solidFill>
                <a:latin typeface="Times New Roman" pitchFamily="18" charset="0"/>
                <a:cs typeface="Times New Roman" pitchFamily="18" charset="0"/>
              </a:rPr>
              <a:t> stres yönetimi</a:t>
            </a:r>
            <a:endParaRPr lang="tr-TR" sz="5400" dirty="0">
              <a:solidFill>
                <a:srgbClr val="FFFF00"/>
              </a:solidFill>
              <a:latin typeface="Times New Roman" pitchFamily="18" charset="0"/>
              <a:cs typeface="Times New Roman" pitchFamily="18" charset="0"/>
            </a:endParaRPr>
          </a:p>
        </p:txBody>
      </p:sp>
      <p:sp>
        <p:nvSpPr>
          <p:cNvPr id="3" name="Alt Başlık 2"/>
          <p:cNvSpPr>
            <a:spLocks noGrp="1"/>
          </p:cNvSpPr>
          <p:nvPr>
            <p:ph type="subTitle" idx="1"/>
          </p:nvPr>
        </p:nvSpPr>
        <p:spPr>
          <a:xfrm>
            <a:off x="4733365" y="4293096"/>
            <a:ext cx="3309803" cy="1388613"/>
          </a:xfrm>
        </p:spPr>
        <p:txBody>
          <a:bodyPr>
            <a:normAutofit/>
          </a:bodyPr>
          <a:lstStyle/>
          <a:p>
            <a:pPr algn="r"/>
            <a:r>
              <a:rPr lang="tr-TR" sz="2400" dirty="0" smtClean="0">
                <a:solidFill>
                  <a:schemeClr val="tx1"/>
                </a:solidFill>
              </a:rPr>
              <a:t>Naja Mukovic</a:t>
            </a:r>
          </a:p>
          <a:p>
            <a:pPr algn="r"/>
            <a:r>
              <a:rPr lang="tr-TR" sz="2400" dirty="0" smtClean="0">
                <a:solidFill>
                  <a:schemeClr val="tx1"/>
                </a:solidFill>
              </a:rPr>
              <a:t>100044053 </a:t>
            </a:r>
            <a:endParaRPr lang="tr-TR" sz="2400" dirty="0">
              <a:solidFill>
                <a:schemeClr val="tx1"/>
              </a:solidFill>
            </a:endParaRPr>
          </a:p>
        </p:txBody>
      </p:sp>
    </p:spTree>
    <p:extLst>
      <p:ext uri="{BB962C8B-B14F-4D97-AF65-F5344CB8AC3E}">
        <p14:creationId xmlns:p14="http://schemas.microsoft.com/office/powerpoint/2010/main" val="30766006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a:latin typeface="Times New Roman" pitchFamily="18" charset="0"/>
                <a:cs typeface="Times New Roman" pitchFamily="18" charset="0"/>
              </a:rPr>
              <a:t>Katılımlı Yönetim</a:t>
            </a:r>
          </a:p>
        </p:txBody>
      </p:sp>
      <p:sp>
        <p:nvSpPr>
          <p:cNvPr id="3" name="İçerik Yer Tutucusu 2"/>
          <p:cNvSpPr>
            <a:spLocks noGrp="1"/>
          </p:cNvSpPr>
          <p:nvPr>
            <p:ph idx="1"/>
          </p:nvPr>
        </p:nvSpPr>
        <p:spPr/>
        <p:txBody>
          <a:bodyPr>
            <a:normAutofit fontScale="92500" lnSpcReduction="20000"/>
          </a:bodyPr>
          <a:lstStyle/>
          <a:p>
            <a:pPr algn="just"/>
            <a:r>
              <a:rPr lang="tr-TR" dirty="0" smtClean="0">
                <a:latin typeface="Times New Roman" pitchFamily="18" charset="0"/>
                <a:cs typeface="Times New Roman" pitchFamily="18" charset="0"/>
              </a:rPr>
              <a:t>Katılımlı </a:t>
            </a:r>
            <a:r>
              <a:rPr lang="tr-TR" dirty="0">
                <a:latin typeface="Times New Roman" pitchFamily="18" charset="0"/>
                <a:cs typeface="Times New Roman" pitchFamily="18" charset="0"/>
              </a:rPr>
              <a:t>yönetim, bir işletmede çalışan işgörenlerin doğrudan doğruya ya da temsilciler aracılığı ile özellikle kendilerini ilgilendiren konularda kararlara söz ya da oy hakkı ile katılmalarıdır (Özkalp ve Kırel, 1995; 350</a:t>
            </a:r>
            <a:r>
              <a:rPr lang="tr-TR" dirty="0" smtClean="0">
                <a:latin typeface="Times New Roman" pitchFamily="18" charset="0"/>
                <a:cs typeface="Times New Roman" pitchFamily="18" charset="0"/>
              </a:rPr>
              <a:t>).</a:t>
            </a:r>
          </a:p>
          <a:p>
            <a:pPr algn="just"/>
            <a:r>
              <a:rPr lang="tr-TR" dirty="0">
                <a:latin typeface="Times New Roman" pitchFamily="18" charset="0"/>
                <a:cs typeface="Times New Roman" pitchFamily="18" charset="0"/>
              </a:rPr>
              <a:t>Katılımlı yönetimin temel amacı, işgörenlere sorumluluk ve otorite vererek onların işin bir parçası olduklarını hissettirmektir. Katılımlı yönetimin desteklenmesi aynı zamanda işgörenlerin örgüt amaçları doğrultusunda yönlendirilebilecek yeterli bir özgürlüğü de vermek demektir (Özkalp ve Kırel, 1995; 350).</a:t>
            </a:r>
          </a:p>
          <a:p>
            <a:endParaRPr lang="tr-TR" dirty="0"/>
          </a:p>
          <a:p>
            <a:endParaRPr lang="tr-TR" dirty="0"/>
          </a:p>
          <a:p>
            <a:endParaRPr lang="tr-TR" dirty="0"/>
          </a:p>
        </p:txBody>
      </p:sp>
    </p:spTree>
    <p:extLst>
      <p:ext uri="{BB962C8B-B14F-4D97-AF65-F5344CB8AC3E}">
        <p14:creationId xmlns:p14="http://schemas.microsoft.com/office/powerpoint/2010/main" val="907874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sz="2000" dirty="0">
                <a:latin typeface="Times New Roman" pitchFamily="18" charset="0"/>
                <a:cs typeface="Times New Roman" pitchFamily="18" charset="0"/>
              </a:rPr>
              <a:t>İyi	bir organizasyon, yeterli iş başı eğitimi ve işgöremlerin ne yapacaklarını gösteren görev tarifleri ile rol belirsizliği ve kişiler arası çatışmayı öneli ölçüde azaltmaktadır. </a:t>
            </a:r>
            <a:endParaRPr lang="tr-TR" sz="2000" dirty="0" smtClean="0">
              <a:latin typeface="Times New Roman" pitchFamily="18" charset="0"/>
              <a:cs typeface="Times New Roman" pitchFamily="18" charset="0"/>
            </a:endParaRPr>
          </a:p>
          <a:p>
            <a:pPr algn="just"/>
            <a:r>
              <a:rPr lang="tr-TR" sz="2000" dirty="0">
                <a:latin typeface="Times New Roman" pitchFamily="18" charset="0"/>
                <a:cs typeface="Times New Roman" pitchFamily="18" charset="0"/>
              </a:rPr>
              <a:t>Rol çatışması, üstlerden gelen değişik talepler, insanlarla iyi geçinmek zorunda olmanın yarattığı baskıların ve üstler ile farklı görüşlerde olmanın bir sonucu olarak ortaya çıktığı görülmektedir</a:t>
            </a:r>
            <a:r>
              <a:rPr lang="tr-TR" sz="2000" dirty="0" smtClean="0">
                <a:latin typeface="Times New Roman" pitchFamily="18" charset="0"/>
                <a:cs typeface="Times New Roman" pitchFamily="18" charset="0"/>
              </a:rPr>
              <a:t>.</a:t>
            </a:r>
          </a:p>
          <a:p>
            <a:pPr algn="just"/>
            <a:r>
              <a:rPr lang="tr-TR" sz="2000" dirty="0">
                <a:latin typeface="Times New Roman" pitchFamily="18" charset="0"/>
                <a:cs typeface="Times New Roman" pitchFamily="18" charset="0"/>
              </a:rPr>
              <a:t>Gerilimin diğer nedeni olan rol yükünün azaltılması da örgütsel başa çıkma yöntemi olarak sayılabilmektedir. Aşırı iş yükü ile yüklenen işgörenlere üstlerin ilgi göstermesi ve onlara makul oranda iş yüklemesi ve iş yükü dağıtımında adaletli olunması stresin yok edilmesinde faydalı önlemler olacaktır (Kırel, 1993; 167).</a:t>
            </a:r>
          </a:p>
        </p:txBody>
      </p:sp>
    </p:spTree>
    <p:extLst>
      <p:ext uri="{BB962C8B-B14F-4D97-AF65-F5344CB8AC3E}">
        <p14:creationId xmlns:p14="http://schemas.microsoft.com/office/powerpoint/2010/main" val="18368257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764704"/>
            <a:ext cx="7024744" cy="864096"/>
          </a:xfrm>
        </p:spPr>
        <p:txBody>
          <a:bodyPr>
            <a:normAutofit/>
          </a:bodyPr>
          <a:lstStyle/>
          <a:p>
            <a:r>
              <a:rPr lang="tr-TR" sz="2800" dirty="0">
                <a:latin typeface="Times New Roman" pitchFamily="18" charset="0"/>
                <a:cs typeface="Times New Roman" pitchFamily="18" charset="0"/>
              </a:rPr>
              <a:t>Kariyer Planlaması ve Yönetimi</a:t>
            </a:r>
          </a:p>
        </p:txBody>
      </p:sp>
      <p:sp>
        <p:nvSpPr>
          <p:cNvPr id="3" name="İçerik Yer Tutucusu 2"/>
          <p:cNvSpPr>
            <a:spLocks noGrp="1"/>
          </p:cNvSpPr>
          <p:nvPr>
            <p:ph idx="1"/>
          </p:nvPr>
        </p:nvSpPr>
        <p:spPr>
          <a:xfrm>
            <a:off x="1043492" y="1916832"/>
            <a:ext cx="6777317" cy="3915797"/>
          </a:xfrm>
        </p:spPr>
        <p:txBody>
          <a:bodyPr>
            <a:normAutofit fontScale="85000" lnSpcReduction="10000"/>
          </a:bodyPr>
          <a:lstStyle/>
          <a:p>
            <a:pPr algn="just"/>
            <a:r>
              <a:rPr lang="tr-TR" sz="2000" dirty="0">
                <a:latin typeface="Times New Roman" pitchFamily="18" charset="0"/>
                <a:cs typeface="Times New Roman" pitchFamily="18" charset="0"/>
              </a:rPr>
              <a:t>Bireylerin yükselme ve ilerlemeleri genellikle bir yönetici tarafından babacıl bir yaklaşımla yapılmakta ve kendilerinin kararı olmaksızın sağlanmaktadır. Bu durum büyük örgütlerde, bireylerin sonraki pozisyonlarının ne olacağı ve ne </a:t>
            </a:r>
            <a:r>
              <a:rPr lang="tr-TR" sz="2000" dirty="0" smtClean="0">
                <a:latin typeface="Times New Roman" pitchFamily="18" charset="0"/>
                <a:cs typeface="Times New Roman" pitchFamily="18" charset="0"/>
              </a:rPr>
              <a:t>yapacaklarına </a:t>
            </a:r>
            <a:r>
              <a:rPr lang="tr-TR" sz="2000" dirty="0">
                <a:latin typeface="Times New Roman" pitchFamily="18" charset="0"/>
                <a:cs typeface="Times New Roman" pitchFamily="18" charset="0"/>
              </a:rPr>
              <a:t>bilinmemenin verdiği bir ortamla büyük bir stres kaynağına neden olabilmektedir (Pehlivan, 1995; 76</a:t>
            </a:r>
            <a:r>
              <a:rPr lang="tr-TR" sz="2000" dirty="0" smtClean="0">
                <a:latin typeface="Times New Roman" pitchFamily="18" charset="0"/>
                <a:cs typeface="Times New Roman" pitchFamily="18" charset="0"/>
              </a:rPr>
              <a:t>).</a:t>
            </a:r>
          </a:p>
          <a:p>
            <a:pPr algn="just"/>
            <a:r>
              <a:rPr lang="tr-TR" sz="2000" dirty="0">
                <a:latin typeface="Times New Roman" pitchFamily="18" charset="0"/>
                <a:cs typeface="Times New Roman" pitchFamily="18" charset="0"/>
              </a:rPr>
              <a:t>Buna ek olarak, özellikle orta yaşta ve kariyerlerinin orta döneminde bulunan iş görenler hem kendileriyle aynı durumda olan hem de üstleri durumundaki işgörenlerle mücadele etmeye zorlanmaktadır. Aşırı rekabetin bulunduğu ortamlarda yeterli başarı gösteremediğin de bu işgörenlerin ün ve konumlarını kaybetme riski, işgörenleri sürekli stres ve yenilgi korkusu içinde olmalarına neden olmaktadır. Üstelik orta yaş ve kariyerde olanların, kendilerinin aynı dönemlerinde iken aldıkları ücret ve olanaklarda fazlasını elde eden, yaşları esnek olan, sınırlayıcı iş koşullarında çalışmayan genç iş görenlere karşı öfke duymakta ve bu öfke gerilim kaynağına dönüşmektedir (Can, 1999; 337).</a:t>
            </a:r>
          </a:p>
          <a:p>
            <a:pPr algn="just"/>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1208498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latin typeface="Times New Roman" pitchFamily="18" charset="0"/>
                <a:cs typeface="Times New Roman" pitchFamily="18" charset="0"/>
              </a:rPr>
              <a:t>Kariyer geliştirme programlarının amaçları </a:t>
            </a:r>
          </a:p>
        </p:txBody>
      </p:sp>
      <p:sp>
        <p:nvSpPr>
          <p:cNvPr id="3" name="İçerik Yer Tutucusu 2"/>
          <p:cNvSpPr>
            <a:spLocks noGrp="1"/>
          </p:cNvSpPr>
          <p:nvPr>
            <p:ph idx="1"/>
          </p:nvPr>
        </p:nvSpPr>
        <p:spPr/>
        <p:txBody>
          <a:bodyPr>
            <a:normAutofit fontScale="85000" lnSpcReduction="10000"/>
          </a:bodyPr>
          <a:lstStyle/>
          <a:p>
            <a:pPr algn="just"/>
            <a:r>
              <a:rPr lang="tr-TR" dirty="0">
                <a:latin typeface="Times New Roman" pitchFamily="18" charset="0"/>
                <a:cs typeface="Times New Roman" pitchFamily="18" charset="0"/>
              </a:rPr>
              <a:t>Mevcut işleri kadar gelecekte yüklenebilecekleri işleri daha etkili biçimde başarmaları için işgörenlerin ihtiyaç duyacakları beceri ve deneyimi kazanmalarını sağlamak</a:t>
            </a:r>
          </a:p>
          <a:p>
            <a:pPr algn="just"/>
            <a:r>
              <a:rPr lang="tr-TR" dirty="0" smtClean="0">
                <a:latin typeface="Times New Roman" pitchFamily="18" charset="0"/>
                <a:cs typeface="Times New Roman" pitchFamily="18" charset="0"/>
              </a:rPr>
              <a:t>Verim </a:t>
            </a:r>
            <a:r>
              <a:rPr lang="tr-TR" dirty="0">
                <a:latin typeface="Times New Roman" pitchFamily="18" charset="0"/>
                <a:cs typeface="Times New Roman" pitchFamily="18" charset="0"/>
              </a:rPr>
              <a:t>kayıplarını azaltmak ve yükselme önündeki engellerin kaldırılmasını sağlamak</a:t>
            </a:r>
          </a:p>
          <a:p>
            <a:pPr algn="just"/>
            <a:r>
              <a:rPr lang="tr-TR" dirty="0" smtClean="0">
                <a:latin typeface="Times New Roman" pitchFamily="18" charset="0"/>
                <a:cs typeface="Times New Roman" pitchFamily="18" charset="0"/>
              </a:rPr>
              <a:t>Gelecekteki </a:t>
            </a:r>
            <a:r>
              <a:rPr lang="tr-TR" dirty="0">
                <a:latin typeface="Times New Roman" pitchFamily="18" charset="0"/>
                <a:cs typeface="Times New Roman" pitchFamily="18" charset="0"/>
              </a:rPr>
              <a:t>örgütsel ihtiyaçları karşılamak için bilgili yönetici ve yönetici potansiyeli yaratmak</a:t>
            </a:r>
          </a:p>
          <a:p>
            <a:pPr algn="just"/>
            <a:r>
              <a:rPr lang="tr-TR" dirty="0" smtClean="0">
                <a:latin typeface="Times New Roman" pitchFamily="18" charset="0"/>
                <a:cs typeface="Times New Roman" pitchFamily="18" charset="0"/>
              </a:rPr>
              <a:t>Örgüt </a:t>
            </a:r>
            <a:r>
              <a:rPr lang="tr-TR" dirty="0">
                <a:latin typeface="Times New Roman" pitchFamily="18" charset="0"/>
                <a:cs typeface="Times New Roman" pitchFamily="18" charset="0"/>
              </a:rPr>
              <a:t>içinde iş görenlerin bireysel gelişme, yeterlilik ve esneklik arzularına seslenen bir örgüt iklimi yaratmak</a:t>
            </a:r>
          </a:p>
          <a:p>
            <a:pPr algn="just"/>
            <a:r>
              <a:rPr lang="tr-TR" dirty="0" smtClean="0">
                <a:latin typeface="Times New Roman" pitchFamily="18" charset="0"/>
                <a:cs typeface="Times New Roman" pitchFamily="18" charset="0"/>
              </a:rPr>
              <a:t>Onaylanmış </a:t>
            </a:r>
            <a:r>
              <a:rPr lang="tr-TR" dirty="0">
                <a:latin typeface="Times New Roman" pitchFamily="18" charset="0"/>
                <a:cs typeface="Times New Roman" pitchFamily="18" charset="0"/>
              </a:rPr>
              <a:t>eylem, hedef ve ilkelerinin benimsenmesi ve kabullenmesini sağlamaktır.</a:t>
            </a:r>
          </a:p>
          <a:p>
            <a:endParaRPr lang="tr-TR" dirty="0"/>
          </a:p>
        </p:txBody>
      </p:sp>
    </p:spTree>
    <p:extLst>
      <p:ext uri="{BB962C8B-B14F-4D97-AF65-F5344CB8AC3E}">
        <p14:creationId xmlns:p14="http://schemas.microsoft.com/office/powerpoint/2010/main" val="6879519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764704"/>
            <a:ext cx="7024744" cy="1152128"/>
          </a:xfrm>
        </p:spPr>
        <p:txBody>
          <a:bodyPr>
            <a:noAutofit/>
          </a:bodyPr>
          <a:lstStyle/>
          <a:p>
            <a:pPr algn="just"/>
            <a:r>
              <a:rPr lang="tr-TR" sz="2800" dirty="0">
                <a:latin typeface="Times New Roman" pitchFamily="18" charset="0"/>
                <a:cs typeface="Times New Roman" pitchFamily="18" charset="0"/>
              </a:rPr>
              <a:t>Mesleki kariyer gelişimi planlama </a:t>
            </a:r>
            <a:r>
              <a:rPr lang="tr-TR" sz="2800" dirty="0" smtClean="0">
                <a:latin typeface="Times New Roman" pitchFamily="18" charset="0"/>
                <a:cs typeface="Times New Roman" pitchFamily="18" charset="0"/>
              </a:rPr>
              <a:t>teknikleri</a:t>
            </a:r>
            <a:endParaRPr lang="tr-TR" sz="2800"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fontScale="92500" lnSpcReduction="10000"/>
          </a:bodyPr>
          <a:lstStyle/>
          <a:p>
            <a:pPr algn="just"/>
            <a:r>
              <a:rPr lang="tr-TR" dirty="0">
                <a:latin typeface="Times New Roman" pitchFamily="18" charset="0"/>
                <a:cs typeface="Times New Roman" pitchFamily="18" charset="0"/>
              </a:rPr>
              <a:t> Kişiye kendi kendini değerlendirmede ve anlamda yardımcı olacak araçları </a:t>
            </a:r>
            <a:r>
              <a:rPr lang="tr-TR" dirty="0" smtClean="0">
                <a:latin typeface="Times New Roman" pitchFamily="18" charset="0"/>
                <a:cs typeface="Times New Roman" pitchFamily="18" charset="0"/>
              </a:rPr>
              <a:t>düzenlemek;</a:t>
            </a:r>
          </a:p>
          <a:p>
            <a:pPr algn="just"/>
            <a:r>
              <a:rPr lang="tr-TR" dirty="0" smtClean="0">
                <a:latin typeface="Times New Roman" pitchFamily="18" charset="0"/>
                <a:cs typeface="Times New Roman" pitchFamily="18" charset="0"/>
              </a:rPr>
              <a:t>Kariyer </a:t>
            </a:r>
            <a:r>
              <a:rPr lang="tr-TR" dirty="0">
                <a:latin typeface="Times New Roman" pitchFamily="18" charset="0"/>
                <a:cs typeface="Times New Roman" pitchFamily="18" charset="0"/>
              </a:rPr>
              <a:t>gelişimi fırsatlarını bildiren araçları </a:t>
            </a:r>
            <a:r>
              <a:rPr lang="tr-TR" dirty="0" smtClean="0">
                <a:latin typeface="Times New Roman" pitchFamily="18" charset="0"/>
                <a:cs typeface="Times New Roman" pitchFamily="18" charset="0"/>
              </a:rPr>
              <a:t>düzenlemek;</a:t>
            </a:r>
          </a:p>
          <a:p>
            <a:pPr algn="just"/>
            <a:r>
              <a:rPr lang="tr-TR" dirty="0">
                <a:latin typeface="Times New Roman" pitchFamily="18" charset="0"/>
                <a:cs typeface="Times New Roman" pitchFamily="18" charset="0"/>
              </a:rPr>
              <a:t> Mülakatlar	</a:t>
            </a:r>
            <a:r>
              <a:rPr lang="tr-TR" dirty="0" smtClean="0">
                <a:latin typeface="Times New Roman" pitchFamily="18" charset="0"/>
                <a:cs typeface="Times New Roman" pitchFamily="18" charset="0"/>
              </a:rPr>
              <a:t>aracılığıyla kariyer önerisinde bulunmak;</a:t>
            </a:r>
          </a:p>
          <a:p>
            <a:pPr algn="just"/>
            <a:r>
              <a:rPr lang="tr-TR" dirty="0">
                <a:latin typeface="Times New Roman" pitchFamily="18" charset="0"/>
                <a:cs typeface="Times New Roman" pitchFamily="18" charset="0"/>
              </a:rPr>
              <a:t>Çalışma grupları ve eğitim faaliyetleri </a:t>
            </a:r>
            <a:r>
              <a:rPr lang="tr-TR" dirty="0" smtClean="0">
                <a:latin typeface="Times New Roman" pitchFamily="18" charset="0"/>
                <a:cs typeface="Times New Roman" pitchFamily="18" charset="0"/>
              </a:rPr>
              <a:t>düzenlemek;</a:t>
            </a:r>
          </a:p>
          <a:p>
            <a:pPr algn="just"/>
            <a:r>
              <a:rPr lang="tr-TR" dirty="0">
                <a:latin typeface="Times New Roman" pitchFamily="18" charset="0"/>
                <a:cs typeface="Times New Roman" pitchFamily="18" charset="0"/>
              </a:rPr>
              <a:t>Yeni işler ve yeni kariyerler için gerekli olan bilgi ve beceriyi personele	kazandırmak	</a:t>
            </a:r>
            <a:r>
              <a:rPr lang="tr-TR" dirty="0" smtClean="0">
                <a:latin typeface="Times New Roman" pitchFamily="18" charset="0"/>
                <a:cs typeface="Times New Roman" pitchFamily="18" charset="0"/>
              </a:rPr>
              <a:t>veya halihazırdaki</a:t>
            </a:r>
            <a:r>
              <a:rPr lang="tr-TR" dirty="0">
                <a:latin typeface="Times New Roman" pitchFamily="18" charset="0"/>
                <a:cs typeface="Times New Roman" pitchFamily="18" charset="0"/>
              </a:rPr>
              <a:t>	için	kapasitesini arttırmak amacıyla eğitim ve araştırma programları hazırlamak.</a:t>
            </a:r>
          </a:p>
        </p:txBody>
      </p:sp>
    </p:spTree>
    <p:extLst>
      <p:ext uri="{BB962C8B-B14F-4D97-AF65-F5344CB8AC3E}">
        <p14:creationId xmlns:p14="http://schemas.microsoft.com/office/powerpoint/2010/main" val="2405227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a:latin typeface="Times New Roman" pitchFamily="18" charset="0"/>
                <a:cs typeface="Times New Roman" pitchFamily="18" charset="0"/>
              </a:rPr>
              <a:t>Personel gelişimini sağlamak ve iş doyumunu arttırmak için işin yapısını yeniden belirlemeye yönelik organizasyon gelişimi, iş dizaynı ve gelişme programları hazırlamak.</a:t>
            </a:r>
          </a:p>
          <a:p>
            <a:pPr algn="just"/>
            <a:r>
              <a:rPr lang="tr-TR" dirty="0" smtClean="0">
                <a:latin typeface="Times New Roman" pitchFamily="18" charset="0"/>
                <a:cs typeface="Times New Roman" pitchFamily="18" charset="0"/>
              </a:rPr>
              <a:t>İş </a:t>
            </a:r>
            <a:r>
              <a:rPr lang="tr-TR" dirty="0">
                <a:latin typeface="Times New Roman" pitchFamily="18" charset="0"/>
                <a:cs typeface="Times New Roman" pitchFamily="18" charset="0"/>
              </a:rPr>
              <a:t>ve kariyer değişikliği yapmada kişilerin imkanlarını arttıran programlar düzenlemek: bunlar rotasyon programları, isteğe bağlı-personel transfer sistemi, organizasyon dışındaki fırsatları araştıran sistemler, iş ve kariyer değişikliğinin nasıl yapılacağını bildiren genel hitaplardır.</a:t>
            </a:r>
          </a:p>
          <a:p>
            <a:endParaRPr lang="tr-TR" dirty="0"/>
          </a:p>
        </p:txBody>
      </p:sp>
    </p:spTree>
    <p:extLst>
      <p:ext uri="{BB962C8B-B14F-4D97-AF65-F5344CB8AC3E}">
        <p14:creationId xmlns:p14="http://schemas.microsoft.com/office/powerpoint/2010/main" val="3161152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620688"/>
            <a:ext cx="7024744" cy="1008112"/>
          </a:xfrm>
        </p:spPr>
        <p:txBody>
          <a:bodyPr>
            <a:normAutofit/>
          </a:bodyPr>
          <a:lstStyle/>
          <a:p>
            <a:r>
              <a:rPr lang="tr-TR" sz="2800" dirty="0">
                <a:latin typeface="Times New Roman" pitchFamily="18" charset="0"/>
                <a:cs typeface="Times New Roman" pitchFamily="18" charset="0"/>
              </a:rPr>
              <a:t>Stres Yönetim Eğitimi</a:t>
            </a:r>
          </a:p>
        </p:txBody>
      </p:sp>
      <p:sp>
        <p:nvSpPr>
          <p:cNvPr id="3" name="İçerik Yer Tutucusu 2"/>
          <p:cNvSpPr>
            <a:spLocks noGrp="1"/>
          </p:cNvSpPr>
          <p:nvPr>
            <p:ph idx="1"/>
          </p:nvPr>
        </p:nvSpPr>
        <p:spPr>
          <a:xfrm>
            <a:off x="1043492" y="1700808"/>
            <a:ext cx="6777317" cy="4392488"/>
          </a:xfrm>
        </p:spPr>
        <p:txBody>
          <a:bodyPr>
            <a:normAutofit fontScale="85000" lnSpcReduction="10000"/>
          </a:bodyPr>
          <a:lstStyle/>
          <a:p>
            <a:pPr algn="just"/>
            <a:r>
              <a:rPr lang="tr-TR" sz="2000" dirty="0" smtClean="0">
                <a:latin typeface="Times New Roman" pitchFamily="18" charset="0"/>
                <a:cs typeface="Times New Roman" pitchFamily="18" charset="0"/>
              </a:rPr>
              <a:t>Stresle </a:t>
            </a:r>
            <a:r>
              <a:rPr lang="tr-TR" sz="2000" dirty="0">
                <a:latin typeface="Times New Roman" pitchFamily="18" charset="0"/>
                <a:cs typeface="Times New Roman" pitchFamily="18" charset="0"/>
              </a:rPr>
              <a:t>başa çıkmanın iki yolunun olduğunu göstermektedir. Birincisi, örgütte çevresel stres faktörlerini ortadan kaldırmak veya azaltmaktır. İkincisi ise işgörenlere stresle başa çıkma yollarını öğretmektir (Özkalp ve Kırel, 1995; 357</a:t>
            </a:r>
            <a:r>
              <a:rPr lang="tr-TR" sz="2000" dirty="0" smtClean="0">
                <a:latin typeface="Times New Roman" pitchFamily="18" charset="0"/>
                <a:cs typeface="Times New Roman" pitchFamily="18" charset="0"/>
              </a:rPr>
              <a:t>).</a:t>
            </a:r>
          </a:p>
          <a:p>
            <a:pPr algn="just"/>
            <a:r>
              <a:rPr lang="tr-TR" sz="2000" dirty="0">
                <a:latin typeface="Times New Roman" pitchFamily="18" charset="0"/>
                <a:cs typeface="Times New Roman" pitchFamily="18" charset="0"/>
              </a:rPr>
              <a:t>Bu nedenle stresi önleme yöntemlerinden biri de stresli işgörenlere yardımcı olmak ve onları bu konuda çeşitli seminer ve eğitim programlarıyla bilgili kılarak stresle mücadelelerini güçlendirmektedir. </a:t>
            </a:r>
            <a:endParaRPr lang="tr-TR" sz="2000" dirty="0" smtClean="0">
              <a:latin typeface="Times New Roman" pitchFamily="18" charset="0"/>
              <a:cs typeface="Times New Roman" pitchFamily="18" charset="0"/>
            </a:endParaRPr>
          </a:p>
          <a:p>
            <a:pPr algn="just"/>
            <a:r>
              <a:rPr lang="tr-TR" sz="2000" dirty="0">
                <a:latin typeface="Times New Roman" pitchFamily="18" charset="0"/>
                <a:cs typeface="Times New Roman" pitchFamily="18" charset="0"/>
              </a:rPr>
              <a:t>Stres azaltmaya yönelik bu tür eğitimleri şu şekilde sıralamak mümkündür (Johns, 1992; 521):</a:t>
            </a:r>
          </a:p>
          <a:p>
            <a:pPr marL="68580" indent="0" algn="just">
              <a:buNone/>
            </a:pPr>
            <a:endParaRPr lang="tr-TR" sz="2000" dirty="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Meditasyon;</a:t>
            </a:r>
            <a:endParaRPr lang="tr-TR" sz="2000" dirty="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Kas </a:t>
            </a:r>
            <a:r>
              <a:rPr lang="tr-TR" sz="2000" dirty="0">
                <a:latin typeface="Times New Roman" pitchFamily="18" charset="0"/>
                <a:cs typeface="Times New Roman" pitchFamily="18" charset="0"/>
              </a:rPr>
              <a:t>gevşetici egzersiz </a:t>
            </a:r>
            <a:r>
              <a:rPr lang="tr-TR" sz="2000" dirty="0" smtClean="0">
                <a:latin typeface="Times New Roman" pitchFamily="18" charset="0"/>
                <a:cs typeface="Times New Roman" pitchFamily="18" charset="0"/>
              </a:rPr>
              <a:t>eğitimi;</a:t>
            </a:r>
            <a:endParaRPr lang="tr-TR" sz="2000" dirty="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Psikolojik </a:t>
            </a:r>
            <a:r>
              <a:rPr lang="tr-TR" sz="2000" dirty="0">
                <a:latin typeface="Times New Roman" pitchFamily="18" charset="0"/>
                <a:cs typeface="Times New Roman" pitchFamily="18" charset="0"/>
              </a:rPr>
              <a:t>süreçleri kontrol amaçlı biyolojik geri beslenme </a:t>
            </a:r>
            <a:r>
              <a:rPr lang="tr-TR" sz="2000" dirty="0" smtClean="0">
                <a:latin typeface="Times New Roman" pitchFamily="18" charset="0"/>
                <a:cs typeface="Times New Roman" pitchFamily="18" charset="0"/>
              </a:rPr>
              <a:t>eğitimi;</a:t>
            </a:r>
          </a:p>
          <a:p>
            <a:pPr algn="just"/>
            <a:r>
              <a:rPr lang="tr-TR" sz="2000" dirty="0" smtClean="0">
                <a:latin typeface="Times New Roman" pitchFamily="18" charset="0"/>
                <a:cs typeface="Times New Roman" pitchFamily="18" charset="0"/>
              </a:rPr>
              <a:t>Zaman </a:t>
            </a:r>
            <a:r>
              <a:rPr lang="tr-TR" sz="2000" dirty="0">
                <a:latin typeface="Times New Roman" pitchFamily="18" charset="0"/>
                <a:cs typeface="Times New Roman" pitchFamily="18" charset="0"/>
              </a:rPr>
              <a:t>yönetiminde yeteneklilik </a:t>
            </a:r>
            <a:r>
              <a:rPr lang="tr-TR" sz="2000" dirty="0" smtClean="0">
                <a:latin typeface="Times New Roman" pitchFamily="18" charset="0"/>
                <a:cs typeface="Times New Roman" pitchFamily="18" charset="0"/>
              </a:rPr>
              <a:t>eğitimi;</a:t>
            </a:r>
            <a:endParaRPr lang="tr-TR" sz="2000" dirty="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Daha </a:t>
            </a:r>
            <a:r>
              <a:rPr lang="tr-TR" sz="2000" dirty="0">
                <a:latin typeface="Times New Roman" pitchFamily="18" charset="0"/>
                <a:cs typeface="Times New Roman" pitchFamily="18" charset="0"/>
              </a:rPr>
              <a:t>pozitif düşünme ve stres kaynaklarının gerçekçiliği hakkında </a:t>
            </a:r>
            <a:r>
              <a:rPr lang="tr-TR" sz="2000" dirty="0" smtClean="0">
                <a:latin typeface="Times New Roman" pitchFamily="18" charset="0"/>
                <a:cs typeface="Times New Roman" pitchFamily="18" charset="0"/>
              </a:rPr>
              <a:t>eğitim.</a:t>
            </a:r>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2350828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764704"/>
            <a:ext cx="7024744" cy="1008112"/>
          </a:xfrm>
        </p:spPr>
        <p:txBody>
          <a:bodyPr>
            <a:normAutofit/>
          </a:bodyPr>
          <a:lstStyle/>
          <a:p>
            <a:r>
              <a:rPr lang="tr-TR" sz="2800" dirty="0">
                <a:latin typeface="Times New Roman" pitchFamily="18" charset="0"/>
                <a:cs typeface="Times New Roman" pitchFamily="18" charset="0"/>
              </a:rPr>
              <a:t>Fiziksel Çalışma Koşullarının İyileştirilmesi</a:t>
            </a:r>
          </a:p>
        </p:txBody>
      </p:sp>
      <p:sp>
        <p:nvSpPr>
          <p:cNvPr id="3" name="İçerik Yer Tutucusu 2"/>
          <p:cNvSpPr>
            <a:spLocks noGrp="1"/>
          </p:cNvSpPr>
          <p:nvPr>
            <p:ph idx="1"/>
          </p:nvPr>
        </p:nvSpPr>
        <p:spPr>
          <a:xfrm>
            <a:off x="1043492" y="1916832"/>
            <a:ext cx="6777317" cy="4104456"/>
          </a:xfrm>
        </p:spPr>
        <p:txBody>
          <a:bodyPr>
            <a:normAutofit/>
          </a:bodyPr>
          <a:lstStyle/>
          <a:p>
            <a:pPr algn="just"/>
            <a:r>
              <a:rPr lang="tr-TR" sz="2000" dirty="0">
                <a:latin typeface="Times New Roman" pitchFamily="18" charset="0"/>
                <a:cs typeface="Times New Roman" pitchFamily="18" charset="0"/>
              </a:rPr>
              <a:t>Gürültü, aydınlatma ve hava şartlarının bir iş yerinde </a:t>
            </a:r>
            <a:r>
              <a:rPr lang="tr-TR" sz="2000" dirty="0" smtClean="0">
                <a:latin typeface="Times New Roman" pitchFamily="18" charset="0"/>
                <a:cs typeface="Times New Roman" pitchFamily="18" charset="0"/>
              </a:rPr>
              <a:t>yaratacağı olumsuz </a:t>
            </a:r>
            <a:r>
              <a:rPr lang="tr-TR" sz="2000" dirty="0">
                <a:latin typeface="Times New Roman" pitchFamily="18" charset="0"/>
                <a:cs typeface="Times New Roman" pitchFamily="18" charset="0"/>
              </a:rPr>
              <a:t>koşulların işgörenlerin moral ve gerilim durumlarını </a:t>
            </a:r>
            <a:r>
              <a:rPr lang="tr-TR" sz="2000" dirty="0" smtClean="0">
                <a:latin typeface="Times New Roman" pitchFamily="18" charset="0"/>
                <a:cs typeface="Times New Roman" pitchFamily="18" charset="0"/>
              </a:rPr>
              <a:t>etkilemesi kaçınılmazdır. </a:t>
            </a:r>
            <a:endParaRPr lang="tr-TR" sz="2000" dirty="0">
              <a:latin typeface="Times New Roman" pitchFamily="18" charset="0"/>
              <a:cs typeface="Times New Roman" pitchFamily="18" charset="0"/>
            </a:endParaRPr>
          </a:p>
          <a:p>
            <a:r>
              <a:rPr lang="tr-TR" sz="2000" dirty="0">
                <a:latin typeface="Times New Roman" pitchFamily="18" charset="0"/>
                <a:cs typeface="Times New Roman" pitchFamily="18" charset="0"/>
              </a:rPr>
              <a:t> Aydınlatma ve renk düzeni açısından doğal güneş ışığı en sağlıklı olduğundan mümkün olduğunca güneş ışığından faydalanmak </a:t>
            </a:r>
            <a:r>
              <a:rPr lang="tr-TR" sz="2000" dirty="0" smtClean="0">
                <a:latin typeface="Times New Roman" pitchFamily="18" charset="0"/>
                <a:cs typeface="Times New Roman" pitchFamily="18" charset="0"/>
              </a:rPr>
              <a:t>gerekmektedir.</a:t>
            </a:r>
          </a:p>
          <a:p>
            <a:r>
              <a:rPr lang="tr-TR" sz="2000" dirty="0">
                <a:latin typeface="Times New Roman" pitchFamily="18" charset="0"/>
                <a:cs typeface="Times New Roman" pitchFamily="18" charset="0"/>
              </a:rPr>
              <a:t>Gürültü ise hem sağlık üzerinde olumsuz etkiler yapmakta hem de frekans ve şiddet bakımından aşırı olan </a:t>
            </a:r>
            <a:r>
              <a:rPr lang="tr-TR" sz="2000" dirty="0" smtClean="0">
                <a:latin typeface="Times New Roman" pitchFamily="18" charset="0"/>
                <a:cs typeface="Times New Roman" pitchFamily="18" charset="0"/>
              </a:rPr>
              <a:t>gürültüler. </a:t>
            </a:r>
            <a:r>
              <a:rPr lang="tr-TR" sz="2000" dirty="0">
                <a:latin typeface="Times New Roman" pitchFamily="18" charset="0"/>
                <a:cs typeface="Times New Roman" pitchFamily="18" charset="0"/>
              </a:rPr>
              <a:t>bedensel direnci düşürerek kronik rahatsızlık </a:t>
            </a:r>
            <a:r>
              <a:rPr lang="tr-TR" sz="2000" dirty="0" smtClean="0">
                <a:latin typeface="Times New Roman" pitchFamily="18" charset="0"/>
                <a:cs typeface="Times New Roman" pitchFamily="18" charset="0"/>
              </a:rPr>
              <a:t>yaratmaktadır.</a:t>
            </a:r>
            <a:endParaRPr lang="tr-TR" sz="2200" dirty="0">
              <a:latin typeface="Times New Roman" pitchFamily="18" charset="0"/>
              <a:cs typeface="Times New Roman" pitchFamily="18" charset="0"/>
            </a:endParaRPr>
          </a:p>
          <a:p>
            <a:r>
              <a:rPr lang="tr-TR" sz="2000" dirty="0">
                <a:latin typeface="Times New Roman" pitchFamily="18" charset="0"/>
                <a:cs typeface="Times New Roman" pitchFamily="18" charset="0"/>
              </a:rPr>
              <a:t>Hava ısısı, nem oranı ve basınç işgörenler üzerinde önemli etkilere sahiptir.</a:t>
            </a:r>
          </a:p>
          <a:p>
            <a:endParaRPr lang="tr-TR" dirty="0"/>
          </a:p>
        </p:txBody>
      </p:sp>
    </p:spTree>
    <p:extLst>
      <p:ext uri="{BB962C8B-B14F-4D97-AF65-F5344CB8AC3E}">
        <p14:creationId xmlns:p14="http://schemas.microsoft.com/office/powerpoint/2010/main" val="10634087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latin typeface="Times New Roman" pitchFamily="18" charset="0"/>
                <a:cs typeface="Times New Roman" pitchFamily="18" charset="0"/>
              </a:rPr>
              <a:t>Ücret Yönetimi</a:t>
            </a:r>
          </a:p>
        </p:txBody>
      </p:sp>
      <p:sp>
        <p:nvSpPr>
          <p:cNvPr id="3" name="İçerik Yer Tutucusu 2"/>
          <p:cNvSpPr>
            <a:spLocks noGrp="1"/>
          </p:cNvSpPr>
          <p:nvPr>
            <p:ph idx="1"/>
          </p:nvPr>
        </p:nvSpPr>
        <p:spPr/>
        <p:txBody>
          <a:bodyPr>
            <a:normAutofit fontScale="92500"/>
          </a:bodyPr>
          <a:lstStyle/>
          <a:p>
            <a:pPr algn="just"/>
            <a:r>
              <a:rPr lang="tr-TR" dirty="0">
                <a:latin typeface="Times New Roman" pitchFamily="18" charset="0"/>
                <a:cs typeface="Times New Roman" pitchFamily="18" charset="0"/>
              </a:rPr>
              <a:t>İşgörenlerin ücret konumlarından dolayı stres yaşamamaları için eksiksiz bir ücretleme politikası, her işgörenin verimliliği ve gereksinimlerini hesaba katarak hazırlanabilir. Bu konuda iki kuram geliştirilmiştir (Akat vd., 1997; 353:</a:t>
            </a:r>
          </a:p>
          <a:p>
            <a:pPr algn="just"/>
            <a:r>
              <a:rPr lang="tr-TR" dirty="0" smtClean="0">
                <a:latin typeface="Times New Roman" pitchFamily="18" charset="0"/>
                <a:cs typeface="Times New Roman" pitchFamily="18" charset="0"/>
              </a:rPr>
              <a:t>Beklentiler </a:t>
            </a:r>
            <a:r>
              <a:rPr lang="tr-TR" dirty="0">
                <a:latin typeface="Times New Roman" pitchFamily="18" charset="0"/>
                <a:cs typeface="Times New Roman" pitchFamily="18" charset="0"/>
              </a:rPr>
              <a:t>kuramı (işgörenin verimlilik ve çabasına dayanır</a:t>
            </a:r>
            <a:r>
              <a:rPr lang="tr-TR" dirty="0" smtClean="0">
                <a:latin typeface="Times New Roman" pitchFamily="18" charset="0"/>
                <a:cs typeface="Times New Roman" pitchFamily="18" charset="0"/>
              </a:rPr>
              <a:t>). </a:t>
            </a:r>
          </a:p>
          <a:p>
            <a:pPr algn="just"/>
            <a:r>
              <a:rPr lang="tr-TR" dirty="0" smtClean="0">
                <a:latin typeface="Times New Roman" pitchFamily="18" charset="0"/>
                <a:cs typeface="Times New Roman" pitchFamily="18" charset="0"/>
              </a:rPr>
              <a:t>Hakkaniyet </a:t>
            </a:r>
            <a:r>
              <a:rPr lang="tr-TR" dirty="0">
                <a:latin typeface="Times New Roman" pitchFamily="18" charset="0"/>
                <a:cs typeface="Times New Roman" pitchFamily="18" charset="0"/>
              </a:rPr>
              <a:t>kuramı (eşit ise eşit ücretin ödenmesine dayanır</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924061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024744" cy="745152"/>
          </a:xfrm>
        </p:spPr>
        <p:txBody>
          <a:bodyPr>
            <a:normAutofit/>
          </a:bodyPr>
          <a:lstStyle/>
          <a:p>
            <a:r>
              <a:rPr lang="tr-TR" sz="2800" dirty="0">
                <a:latin typeface="Times New Roman" pitchFamily="18" charset="0"/>
                <a:cs typeface="Times New Roman" pitchFamily="18" charset="0"/>
              </a:rPr>
              <a:t>S</a:t>
            </a:r>
            <a:r>
              <a:rPr lang="tr-TR" sz="2800" dirty="0" smtClean="0">
                <a:latin typeface="Times New Roman" pitchFamily="18" charset="0"/>
                <a:cs typeface="Times New Roman" pitchFamily="18" charset="0"/>
              </a:rPr>
              <a:t>onuç</a:t>
            </a:r>
            <a:endParaRPr lang="tr-TR" sz="2800" dirty="0">
              <a:latin typeface="Times New Roman" pitchFamily="18" charset="0"/>
              <a:cs typeface="Times New Roman" pitchFamily="18" charset="0"/>
            </a:endParaRPr>
          </a:p>
        </p:txBody>
      </p:sp>
      <p:sp>
        <p:nvSpPr>
          <p:cNvPr id="3" name="İçerik Yer Tutucusu 2"/>
          <p:cNvSpPr>
            <a:spLocks noGrp="1"/>
          </p:cNvSpPr>
          <p:nvPr>
            <p:ph idx="1"/>
          </p:nvPr>
        </p:nvSpPr>
        <p:spPr>
          <a:xfrm>
            <a:off x="1043492" y="1772816"/>
            <a:ext cx="6777317" cy="4059813"/>
          </a:xfrm>
        </p:spPr>
        <p:txBody>
          <a:bodyPr>
            <a:normAutofit fontScale="92500"/>
          </a:bodyPr>
          <a:lstStyle/>
          <a:p>
            <a:pPr algn="just"/>
            <a:r>
              <a:rPr lang="tr-TR" dirty="0" smtClean="0">
                <a:latin typeface="Times New Roman" pitchFamily="18" charset="0"/>
                <a:cs typeface="Times New Roman" pitchFamily="18" charset="0"/>
              </a:rPr>
              <a:t>İşletmeler </a:t>
            </a:r>
            <a:r>
              <a:rPr lang="tr-TR" dirty="0">
                <a:latin typeface="Times New Roman" pitchFamily="18" charset="0"/>
                <a:cs typeface="Times New Roman" pitchFamily="18" charset="0"/>
              </a:rPr>
              <a:t>örgütsel stres yönetimi için gerekli mücadele metotlarını geliştirmek ve kullanmak zorundadırlar. Bu metotlar ise; zaman yönetimi, sosyal destek, amaçları belirleme faaliyetleri, iş zenginleştirilmesi, katılımcı yönetim, rollerin berraklaştırılması ve çatışmayı önleme, kariyer planlaması ve yönetimi, stres yönetim eğitimi, fiziksel çalışma koşullarının iyileştirilmesi, ücret yönetimi şeklinde olabilmektedir.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Ancak</a:t>
            </a:r>
            <a:r>
              <a:rPr lang="tr-TR" dirty="0">
                <a:latin typeface="Times New Roman" pitchFamily="18" charset="0"/>
                <a:cs typeface="Times New Roman" pitchFamily="18" charset="0"/>
              </a:rPr>
              <a:t>, ne bireysel stres önleme yöntemleri ne de örgütsel stres yöntemleri, stresi önlemede tek başına yeterli değildir.</a:t>
            </a:r>
          </a:p>
        </p:txBody>
      </p:sp>
    </p:spTree>
    <p:extLst>
      <p:ext uri="{BB962C8B-B14F-4D97-AF65-F5344CB8AC3E}">
        <p14:creationId xmlns:p14="http://schemas.microsoft.com/office/powerpoint/2010/main" val="175716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1043492" y="2132856"/>
            <a:ext cx="6777317" cy="3699773"/>
          </a:xfrm>
        </p:spPr>
        <p:txBody>
          <a:bodyPr>
            <a:normAutofit fontScale="92500"/>
          </a:bodyPr>
          <a:lstStyle/>
          <a:p>
            <a:pPr algn="just"/>
            <a:r>
              <a:rPr lang="tr-TR" sz="2100" dirty="0">
                <a:solidFill>
                  <a:schemeClr val="tx1"/>
                </a:solidFill>
                <a:latin typeface="Times New Roman" pitchFamily="18" charset="0"/>
                <a:cs typeface="Times New Roman" pitchFamily="18" charset="0"/>
              </a:rPr>
              <a:t>Stres, bireyler çevresi arasındaki ilişki sonucu ortaya çıktığından, stresin olumsuz etkilerini önlemek, bir anlamda çevreyi kontrol etmek demektir. Kısaca stresin yönetilmesi anlamına gelen bu olgu, çevredeki değişimlerin sürekli izlenerek bilinçli olarak denetlenmesini içermektedir. Bunu yaparken üç amaç hedeflenmektedir (Özkalp, 1989; 161-2):</a:t>
            </a:r>
          </a:p>
          <a:p>
            <a:pPr algn="just"/>
            <a:endParaRPr lang="tr-TR" sz="2100" dirty="0">
              <a:solidFill>
                <a:schemeClr val="tx1"/>
              </a:solidFill>
              <a:latin typeface="Times New Roman" pitchFamily="18" charset="0"/>
              <a:cs typeface="Times New Roman" pitchFamily="18" charset="0"/>
            </a:endParaRPr>
          </a:p>
          <a:p>
            <a:pPr algn="just"/>
            <a:r>
              <a:rPr lang="tr-TR" sz="2100" dirty="0">
                <a:solidFill>
                  <a:schemeClr val="tx1"/>
                </a:solidFill>
                <a:latin typeface="Times New Roman" pitchFamily="18" charset="0"/>
                <a:cs typeface="Times New Roman" pitchFamily="18" charset="0"/>
              </a:rPr>
              <a:t>S</a:t>
            </a:r>
            <a:r>
              <a:rPr lang="tr-TR" sz="2100" dirty="0" smtClean="0">
                <a:solidFill>
                  <a:schemeClr val="tx1"/>
                </a:solidFill>
                <a:latin typeface="Times New Roman" pitchFamily="18" charset="0"/>
                <a:cs typeface="Times New Roman" pitchFamily="18" charset="0"/>
              </a:rPr>
              <a:t>tres </a:t>
            </a:r>
            <a:r>
              <a:rPr lang="tr-TR" sz="2100" dirty="0">
                <a:solidFill>
                  <a:schemeClr val="tx1"/>
                </a:solidFill>
                <a:latin typeface="Times New Roman" pitchFamily="18" charset="0"/>
                <a:cs typeface="Times New Roman" pitchFamily="18" charset="0"/>
              </a:rPr>
              <a:t>nedenlerini ortadan kaldırmak veya kontrol altına almak </a:t>
            </a:r>
            <a:r>
              <a:rPr lang="tr-TR" sz="2100" dirty="0" smtClean="0">
                <a:solidFill>
                  <a:schemeClr val="tx1"/>
                </a:solidFill>
                <a:latin typeface="Times New Roman" pitchFamily="18" charset="0"/>
                <a:cs typeface="Times New Roman" pitchFamily="18" charset="0"/>
              </a:rPr>
              <a:t>stresin </a:t>
            </a:r>
            <a:r>
              <a:rPr lang="tr-TR" sz="2100" dirty="0">
                <a:solidFill>
                  <a:schemeClr val="tx1"/>
                </a:solidFill>
                <a:latin typeface="Times New Roman" pitchFamily="18" charset="0"/>
                <a:cs typeface="Times New Roman" pitchFamily="18" charset="0"/>
              </a:rPr>
              <a:t>etkilerini yok </a:t>
            </a:r>
            <a:r>
              <a:rPr lang="tr-TR" sz="2100" dirty="0" smtClean="0">
                <a:solidFill>
                  <a:schemeClr val="tx1"/>
                </a:solidFill>
                <a:latin typeface="Times New Roman" pitchFamily="18" charset="0"/>
                <a:cs typeface="Times New Roman" pitchFamily="18" charset="0"/>
              </a:rPr>
              <a:t>etmek;</a:t>
            </a:r>
            <a:endParaRPr lang="tr-TR" sz="2100" dirty="0">
              <a:solidFill>
                <a:schemeClr val="tx1"/>
              </a:solidFill>
              <a:latin typeface="Times New Roman" pitchFamily="18" charset="0"/>
              <a:cs typeface="Times New Roman" pitchFamily="18" charset="0"/>
            </a:endParaRPr>
          </a:p>
          <a:p>
            <a:pPr algn="just"/>
            <a:r>
              <a:rPr lang="tr-TR" sz="2100" dirty="0">
                <a:solidFill>
                  <a:schemeClr val="tx1"/>
                </a:solidFill>
                <a:latin typeface="Times New Roman" pitchFamily="18" charset="0"/>
                <a:cs typeface="Times New Roman" pitchFamily="18" charset="0"/>
              </a:rPr>
              <a:t>B</a:t>
            </a:r>
            <a:r>
              <a:rPr lang="tr-TR" sz="2100" dirty="0" smtClean="0">
                <a:solidFill>
                  <a:schemeClr val="tx1"/>
                </a:solidFill>
                <a:latin typeface="Times New Roman" pitchFamily="18" charset="0"/>
                <a:cs typeface="Times New Roman" pitchFamily="18" charset="0"/>
              </a:rPr>
              <a:t>ireyleri </a:t>
            </a:r>
            <a:r>
              <a:rPr lang="tr-TR" sz="2100" dirty="0">
                <a:solidFill>
                  <a:schemeClr val="tx1"/>
                </a:solidFill>
                <a:latin typeface="Times New Roman" pitchFamily="18" charset="0"/>
                <a:cs typeface="Times New Roman" pitchFamily="18" charset="0"/>
              </a:rPr>
              <a:t>streslere karşı daha güçlü kılarak, dirençlerini </a:t>
            </a:r>
            <a:r>
              <a:rPr lang="tr-TR" sz="2100" dirty="0" smtClean="0">
                <a:solidFill>
                  <a:schemeClr val="tx1"/>
                </a:solidFill>
                <a:latin typeface="Times New Roman" pitchFamily="18" charset="0"/>
                <a:cs typeface="Times New Roman" pitchFamily="18" charset="0"/>
              </a:rPr>
              <a:t>arttırmak;</a:t>
            </a:r>
            <a:endParaRPr lang="tr-TR" sz="2100" dirty="0">
              <a:solidFill>
                <a:schemeClr val="tx1"/>
              </a:solidFill>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834511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692696"/>
            <a:ext cx="7024744" cy="648072"/>
          </a:xfrm>
        </p:spPr>
        <p:txBody>
          <a:bodyPr>
            <a:normAutofit fontScale="90000"/>
          </a:bodyPr>
          <a:lstStyle/>
          <a:p>
            <a:endParaRPr lang="tr-TR" dirty="0"/>
          </a:p>
        </p:txBody>
      </p:sp>
      <p:sp>
        <p:nvSpPr>
          <p:cNvPr id="3" name="İçerik Yer Tutucusu 2"/>
          <p:cNvSpPr>
            <a:spLocks noGrp="1"/>
          </p:cNvSpPr>
          <p:nvPr>
            <p:ph idx="1"/>
          </p:nvPr>
        </p:nvSpPr>
        <p:spPr>
          <a:xfrm>
            <a:off x="1043492" y="1988840"/>
            <a:ext cx="6777317" cy="4176464"/>
          </a:xfrm>
        </p:spPr>
        <p:txBody>
          <a:bodyPr>
            <a:normAutofit fontScale="47500" lnSpcReduction="20000"/>
          </a:bodyPr>
          <a:lstStyle/>
          <a:p>
            <a:pPr marL="68580" indent="0" algn="just">
              <a:buNone/>
            </a:pPr>
            <a:r>
              <a:rPr lang="tr-TR" sz="4200" dirty="0" smtClean="0">
                <a:latin typeface="Times New Roman" pitchFamily="18" charset="0"/>
                <a:cs typeface="Times New Roman" pitchFamily="18" charset="0"/>
              </a:rPr>
              <a:t>Stresin </a:t>
            </a:r>
            <a:r>
              <a:rPr lang="tr-TR" sz="4200" dirty="0">
                <a:latin typeface="Times New Roman" pitchFamily="18" charset="0"/>
                <a:cs typeface="Times New Roman" pitchFamily="18" charset="0"/>
              </a:rPr>
              <a:t>bireyler üzerindeki olumsuz etkilerini azaltma da kullanılacak yöntemler bireysel ve örgütsel olmak üzere iki grupta incelenmektedir. Ancak çalışmamızın temelini örgütsel stres yönetimi oluşturduğundan stresi önlemede uygulanan bireysel yöntemleri burada sıralanılmasıyla yetinilecektir.</a:t>
            </a:r>
          </a:p>
          <a:p>
            <a:pPr algn="just"/>
            <a:endParaRPr lang="tr-TR" sz="4200" dirty="0">
              <a:latin typeface="Times New Roman" pitchFamily="18" charset="0"/>
              <a:cs typeface="Times New Roman" pitchFamily="18" charset="0"/>
            </a:endParaRPr>
          </a:p>
          <a:p>
            <a:pPr algn="just"/>
            <a:r>
              <a:rPr lang="tr-TR" sz="4200" dirty="0" smtClean="0">
                <a:latin typeface="Times New Roman" pitchFamily="18" charset="0"/>
                <a:cs typeface="Times New Roman" pitchFamily="18" charset="0"/>
              </a:rPr>
              <a:t>Dinleme </a:t>
            </a:r>
            <a:r>
              <a:rPr lang="tr-TR" sz="4200" dirty="0">
                <a:latin typeface="Times New Roman" pitchFamily="18" charset="0"/>
                <a:cs typeface="Times New Roman" pitchFamily="18" charset="0"/>
              </a:rPr>
              <a:t>ve </a:t>
            </a:r>
            <a:r>
              <a:rPr lang="tr-TR" sz="4200" dirty="0" smtClean="0">
                <a:latin typeface="Times New Roman" pitchFamily="18" charset="0"/>
                <a:cs typeface="Times New Roman" pitchFamily="18" charset="0"/>
              </a:rPr>
              <a:t>motivasyon;</a:t>
            </a:r>
            <a:endParaRPr lang="tr-TR" sz="4200" dirty="0">
              <a:latin typeface="Times New Roman" pitchFamily="18" charset="0"/>
              <a:cs typeface="Times New Roman" pitchFamily="18" charset="0"/>
            </a:endParaRPr>
          </a:p>
          <a:p>
            <a:pPr algn="just"/>
            <a:r>
              <a:rPr lang="tr-TR" sz="4200" dirty="0" smtClean="0">
                <a:latin typeface="Times New Roman" pitchFamily="18" charset="0"/>
                <a:cs typeface="Times New Roman" pitchFamily="18" charset="0"/>
              </a:rPr>
              <a:t>Düzenli </a:t>
            </a:r>
            <a:r>
              <a:rPr lang="tr-TR" sz="4200" dirty="0">
                <a:latin typeface="Times New Roman" pitchFamily="18" charset="0"/>
                <a:cs typeface="Times New Roman" pitchFamily="18" charset="0"/>
              </a:rPr>
              <a:t>tatil ve sağlık </a:t>
            </a:r>
            <a:r>
              <a:rPr lang="tr-TR" sz="4200" dirty="0" smtClean="0">
                <a:latin typeface="Times New Roman" pitchFamily="18" charset="0"/>
                <a:cs typeface="Times New Roman" pitchFamily="18" charset="0"/>
              </a:rPr>
              <a:t>kontrolü; </a:t>
            </a:r>
          </a:p>
          <a:p>
            <a:pPr algn="just"/>
            <a:r>
              <a:rPr lang="tr-TR" sz="4200" dirty="0" smtClean="0">
                <a:latin typeface="Times New Roman" pitchFamily="18" charset="0"/>
                <a:cs typeface="Times New Roman" pitchFamily="18" charset="0"/>
              </a:rPr>
              <a:t>Düzenli </a:t>
            </a:r>
            <a:r>
              <a:rPr lang="tr-TR" sz="4200" dirty="0">
                <a:latin typeface="Times New Roman" pitchFamily="18" charset="0"/>
                <a:cs typeface="Times New Roman" pitchFamily="18" charset="0"/>
              </a:rPr>
              <a:t>aerobik </a:t>
            </a:r>
            <a:r>
              <a:rPr lang="tr-TR" sz="4200" dirty="0" smtClean="0">
                <a:latin typeface="Times New Roman" pitchFamily="18" charset="0"/>
                <a:cs typeface="Times New Roman" pitchFamily="18" charset="0"/>
              </a:rPr>
              <a:t>egzersizleri;</a:t>
            </a:r>
            <a:endParaRPr lang="tr-TR" sz="4200" dirty="0">
              <a:latin typeface="Times New Roman" pitchFamily="18" charset="0"/>
              <a:cs typeface="Times New Roman" pitchFamily="18" charset="0"/>
            </a:endParaRPr>
          </a:p>
          <a:p>
            <a:pPr algn="just"/>
            <a:r>
              <a:rPr lang="tr-TR" sz="4200" dirty="0" smtClean="0">
                <a:latin typeface="Times New Roman" pitchFamily="18" charset="0"/>
                <a:cs typeface="Times New Roman" pitchFamily="18" charset="0"/>
              </a:rPr>
              <a:t>Dengeli beslenme;</a:t>
            </a:r>
            <a:r>
              <a:rPr lang="tr-TR" sz="4200" dirty="0">
                <a:latin typeface="Times New Roman" pitchFamily="18" charset="0"/>
                <a:cs typeface="Times New Roman" pitchFamily="18" charset="0"/>
              </a:rPr>
              <a:t>	</a:t>
            </a:r>
            <a:endParaRPr lang="tr-TR" sz="4200" dirty="0" smtClean="0">
              <a:latin typeface="Times New Roman" pitchFamily="18" charset="0"/>
              <a:cs typeface="Times New Roman" pitchFamily="18" charset="0"/>
            </a:endParaRPr>
          </a:p>
          <a:p>
            <a:pPr algn="just"/>
            <a:r>
              <a:rPr lang="tr-TR" sz="4200" dirty="0" smtClean="0">
                <a:latin typeface="Times New Roman" pitchFamily="18" charset="0"/>
                <a:cs typeface="Times New Roman" pitchFamily="18" charset="0"/>
              </a:rPr>
              <a:t>Hobiler bulma;</a:t>
            </a:r>
            <a:endParaRPr lang="tr-TR" sz="4200" dirty="0">
              <a:latin typeface="Times New Roman" pitchFamily="18" charset="0"/>
              <a:cs typeface="Times New Roman" pitchFamily="18" charset="0"/>
            </a:endParaRPr>
          </a:p>
          <a:p>
            <a:pPr algn="just"/>
            <a:r>
              <a:rPr lang="tr-TR" sz="4200" dirty="0" smtClean="0">
                <a:latin typeface="Times New Roman" pitchFamily="18" charset="0"/>
                <a:cs typeface="Times New Roman" pitchFamily="18" charset="0"/>
              </a:rPr>
              <a:t>Kendini </a:t>
            </a:r>
            <a:r>
              <a:rPr lang="tr-TR" sz="4200" dirty="0">
                <a:latin typeface="Times New Roman" pitchFamily="18" charset="0"/>
                <a:cs typeface="Times New Roman" pitchFamily="18" charset="0"/>
              </a:rPr>
              <a:t>eğitme ve </a:t>
            </a:r>
            <a:r>
              <a:rPr lang="tr-TR" sz="4200" dirty="0" smtClean="0">
                <a:latin typeface="Times New Roman" pitchFamily="18" charset="0"/>
                <a:cs typeface="Times New Roman" pitchFamily="18" charset="0"/>
              </a:rPr>
              <a:t>geliştirme; </a:t>
            </a:r>
            <a:r>
              <a:rPr lang="tr-TR" sz="4200" dirty="0">
                <a:latin typeface="Times New Roman" pitchFamily="18" charset="0"/>
                <a:cs typeface="Times New Roman" pitchFamily="18" charset="0"/>
              </a:rPr>
              <a:t>	</a:t>
            </a:r>
            <a:endParaRPr lang="tr-TR" sz="4200" dirty="0" smtClean="0">
              <a:latin typeface="Times New Roman" pitchFamily="18" charset="0"/>
              <a:cs typeface="Times New Roman" pitchFamily="18" charset="0"/>
            </a:endParaRPr>
          </a:p>
          <a:p>
            <a:pPr algn="just"/>
            <a:r>
              <a:rPr lang="tr-TR" sz="4200" dirty="0" smtClean="0">
                <a:latin typeface="Times New Roman" pitchFamily="18" charset="0"/>
                <a:cs typeface="Times New Roman" pitchFamily="18" charset="0"/>
              </a:rPr>
              <a:t>Kendini </a:t>
            </a:r>
            <a:r>
              <a:rPr lang="tr-TR" sz="4200" dirty="0">
                <a:latin typeface="Times New Roman" pitchFamily="18" charset="0"/>
                <a:cs typeface="Times New Roman" pitchFamily="18" charset="0"/>
              </a:rPr>
              <a:t>tanıma ve </a:t>
            </a:r>
            <a:r>
              <a:rPr lang="tr-TR" sz="4200" dirty="0" smtClean="0">
                <a:latin typeface="Times New Roman" pitchFamily="18" charset="0"/>
                <a:cs typeface="Times New Roman" pitchFamily="18" charset="0"/>
              </a:rPr>
              <a:t>anlama.</a:t>
            </a:r>
            <a:endParaRPr lang="tr-TR" sz="4200"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59831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024744" cy="1465232"/>
          </a:xfrm>
        </p:spPr>
        <p:txBody>
          <a:bodyPr>
            <a:normAutofit fontScale="90000"/>
          </a:bodyPr>
          <a:lstStyle/>
          <a:p>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a:latin typeface="Times New Roman" pitchFamily="18" charset="0"/>
                <a:cs typeface="Times New Roman" pitchFamily="18" charset="0"/>
              </a:rPr>
              <a:t/>
            </a:r>
            <a:br>
              <a:rPr lang="tr-TR" sz="3100" dirty="0">
                <a:latin typeface="Times New Roman" pitchFamily="18" charset="0"/>
                <a:cs typeface="Times New Roman" pitchFamily="18" charset="0"/>
              </a:rPr>
            </a:b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a:latin typeface="Times New Roman" pitchFamily="18" charset="0"/>
                <a:cs typeface="Times New Roman" pitchFamily="18" charset="0"/>
              </a:rPr>
              <a:t/>
            </a:r>
            <a:br>
              <a:rPr lang="tr-TR" sz="3100" dirty="0">
                <a:latin typeface="Times New Roman" pitchFamily="18" charset="0"/>
                <a:cs typeface="Times New Roman" pitchFamily="18" charset="0"/>
              </a:rPr>
            </a:b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smtClean="0">
                <a:latin typeface="Times New Roman" pitchFamily="18" charset="0"/>
                <a:cs typeface="Times New Roman" pitchFamily="18" charset="0"/>
              </a:rPr>
              <a:t>Çalışmamızda </a:t>
            </a:r>
            <a:r>
              <a:rPr lang="tr-TR" sz="3100" dirty="0">
                <a:latin typeface="Times New Roman" pitchFamily="18" charset="0"/>
                <a:cs typeface="Times New Roman" pitchFamily="18" charset="0"/>
              </a:rPr>
              <a:t>örgütsel stres </a:t>
            </a:r>
            <a:r>
              <a:rPr lang="tr-TR" sz="3100" dirty="0" smtClean="0">
                <a:latin typeface="Times New Roman" pitchFamily="18" charset="0"/>
                <a:cs typeface="Times New Roman" pitchFamily="18" charset="0"/>
              </a:rPr>
              <a:t>önleme</a:t>
            </a:r>
            <a:br>
              <a:rPr lang="tr-TR" sz="3100" dirty="0" smtClean="0">
                <a:latin typeface="Times New Roman" pitchFamily="18" charset="0"/>
                <a:cs typeface="Times New Roman" pitchFamily="18" charset="0"/>
              </a:rPr>
            </a:br>
            <a:r>
              <a:rPr lang="tr-TR" sz="3100" dirty="0" smtClean="0">
                <a:latin typeface="Times New Roman" pitchFamily="18" charset="0"/>
                <a:cs typeface="Times New Roman" pitchFamily="18" charset="0"/>
              </a:rPr>
              <a:t> yöntemleri</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sz="2000" dirty="0">
                <a:latin typeface="Times New Roman" pitchFamily="18" charset="0"/>
                <a:cs typeface="Times New Roman" pitchFamily="18" charset="0"/>
              </a:rPr>
              <a:t>Z</a:t>
            </a:r>
            <a:r>
              <a:rPr lang="tr-TR" sz="2000" dirty="0" smtClean="0">
                <a:latin typeface="Times New Roman" pitchFamily="18" charset="0"/>
                <a:cs typeface="Times New Roman" pitchFamily="18" charset="0"/>
              </a:rPr>
              <a:t>aman </a:t>
            </a:r>
            <a:r>
              <a:rPr lang="tr-TR" sz="2000" dirty="0">
                <a:latin typeface="Times New Roman" pitchFamily="18" charset="0"/>
                <a:cs typeface="Times New Roman" pitchFamily="18" charset="0"/>
              </a:rPr>
              <a:t>yönetimi, sosyal destek, </a:t>
            </a:r>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Amaçları </a:t>
            </a:r>
            <a:r>
              <a:rPr lang="tr-TR" sz="2000" dirty="0">
                <a:latin typeface="Times New Roman" pitchFamily="18" charset="0"/>
                <a:cs typeface="Times New Roman" pitchFamily="18" charset="0"/>
              </a:rPr>
              <a:t>belirleme faaliyetleri, </a:t>
            </a:r>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İş </a:t>
            </a:r>
            <a:r>
              <a:rPr lang="tr-TR" sz="2000" dirty="0">
                <a:latin typeface="Times New Roman" pitchFamily="18" charset="0"/>
                <a:cs typeface="Times New Roman" pitchFamily="18" charset="0"/>
              </a:rPr>
              <a:t>zenginleştirilmesi, </a:t>
            </a:r>
            <a:endParaRPr lang="tr-TR" sz="2000" dirty="0" smtClean="0">
              <a:latin typeface="Times New Roman" pitchFamily="18" charset="0"/>
              <a:cs typeface="Times New Roman" pitchFamily="18" charset="0"/>
            </a:endParaRPr>
          </a:p>
          <a:p>
            <a:r>
              <a:rPr lang="tr-TR" sz="2000" dirty="0">
                <a:latin typeface="Times New Roman" pitchFamily="18" charset="0"/>
                <a:cs typeface="Times New Roman" pitchFamily="18" charset="0"/>
              </a:rPr>
              <a:t>K</a:t>
            </a:r>
            <a:r>
              <a:rPr lang="tr-TR" sz="2000" dirty="0" smtClean="0">
                <a:latin typeface="Times New Roman" pitchFamily="18" charset="0"/>
                <a:cs typeface="Times New Roman" pitchFamily="18" charset="0"/>
              </a:rPr>
              <a:t>atılımcı </a:t>
            </a:r>
            <a:r>
              <a:rPr lang="tr-TR" sz="2000" dirty="0">
                <a:latin typeface="Times New Roman" pitchFamily="18" charset="0"/>
                <a:cs typeface="Times New Roman" pitchFamily="18" charset="0"/>
              </a:rPr>
              <a:t>yönetim, </a:t>
            </a:r>
            <a:endParaRPr lang="tr-TR" sz="2000" dirty="0" smtClean="0">
              <a:latin typeface="Times New Roman" pitchFamily="18" charset="0"/>
              <a:cs typeface="Times New Roman" pitchFamily="18" charset="0"/>
            </a:endParaRPr>
          </a:p>
          <a:p>
            <a:r>
              <a:rPr lang="tr-TR" sz="2000" dirty="0">
                <a:latin typeface="Times New Roman" pitchFamily="18" charset="0"/>
                <a:cs typeface="Times New Roman" pitchFamily="18" charset="0"/>
              </a:rPr>
              <a:t>R</a:t>
            </a:r>
            <a:r>
              <a:rPr lang="tr-TR" sz="2000" dirty="0" smtClean="0">
                <a:latin typeface="Times New Roman" pitchFamily="18" charset="0"/>
                <a:cs typeface="Times New Roman" pitchFamily="18" charset="0"/>
              </a:rPr>
              <a:t>ollerin </a:t>
            </a:r>
            <a:r>
              <a:rPr lang="tr-TR" sz="2000" dirty="0">
                <a:latin typeface="Times New Roman" pitchFamily="18" charset="0"/>
                <a:cs typeface="Times New Roman" pitchFamily="18" charset="0"/>
              </a:rPr>
              <a:t>berraklaştırılması ve çatışmayı önleme</a:t>
            </a:r>
            <a:r>
              <a:rPr lang="tr-TR" sz="2000" dirty="0" smtClean="0">
                <a:latin typeface="Times New Roman" pitchFamily="18" charset="0"/>
                <a:cs typeface="Times New Roman" pitchFamily="18" charset="0"/>
              </a:rPr>
              <a:t>,</a:t>
            </a:r>
          </a:p>
          <a:p>
            <a:r>
              <a:rPr lang="tr-TR" sz="2000" dirty="0" smtClean="0">
                <a:latin typeface="Times New Roman" pitchFamily="18" charset="0"/>
                <a:cs typeface="Times New Roman" pitchFamily="18" charset="0"/>
              </a:rPr>
              <a:t> Kariyer </a:t>
            </a:r>
            <a:r>
              <a:rPr lang="tr-TR" sz="2000" dirty="0">
                <a:latin typeface="Times New Roman" pitchFamily="18" charset="0"/>
                <a:cs typeface="Times New Roman" pitchFamily="18" charset="0"/>
              </a:rPr>
              <a:t>planlaması ve yönetimi, </a:t>
            </a:r>
            <a:endParaRPr lang="tr-TR" sz="2000" dirty="0" smtClean="0">
              <a:latin typeface="Times New Roman" pitchFamily="18" charset="0"/>
              <a:cs typeface="Times New Roman" pitchFamily="18" charset="0"/>
            </a:endParaRPr>
          </a:p>
          <a:p>
            <a:r>
              <a:rPr lang="tr-TR" sz="2000" dirty="0">
                <a:latin typeface="Times New Roman" pitchFamily="18" charset="0"/>
                <a:cs typeface="Times New Roman" pitchFamily="18" charset="0"/>
              </a:rPr>
              <a:t>S</a:t>
            </a:r>
            <a:r>
              <a:rPr lang="tr-TR" sz="2000" dirty="0" smtClean="0">
                <a:latin typeface="Times New Roman" pitchFamily="18" charset="0"/>
                <a:cs typeface="Times New Roman" pitchFamily="18" charset="0"/>
              </a:rPr>
              <a:t>tres </a:t>
            </a:r>
            <a:r>
              <a:rPr lang="tr-TR" sz="2000" dirty="0">
                <a:latin typeface="Times New Roman" pitchFamily="18" charset="0"/>
                <a:cs typeface="Times New Roman" pitchFamily="18" charset="0"/>
              </a:rPr>
              <a:t>yönetim eğitimi, </a:t>
            </a:r>
            <a:endParaRPr lang="tr-TR" sz="2000" dirty="0" smtClean="0">
              <a:latin typeface="Times New Roman" pitchFamily="18" charset="0"/>
              <a:cs typeface="Times New Roman" pitchFamily="18" charset="0"/>
            </a:endParaRPr>
          </a:p>
          <a:p>
            <a:r>
              <a:rPr lang="tr-TR" sz="2000" dirty="0">
                <a:latin typeface="Times New Roman" pitchFamily="18" charset="0"/>
                <a:cs typeface="Times New Roman" pitchFamily="18" charset="0"/>
              </a:rPr>
              <a:t>F</a:t>
            </a:r>
            <a:r>
              <a:rPr lang="tr-TR" sz="2000" dirty="0" smtClean="0">
                <a:latin typeface="Times New Roman" pitchFamily="18" charset="0"/>
                <a:cs typeface="Times New Roman" pitchFamily="18" charset="0"/>
              </a:rPr>
              <a:t>iziksel </a:t>
            </a:r>
            <a:r>
              <a:rPr lang="tr-TR" sz="2000" dirty="0">
                <a:latin typeface="Times New Roman" pitchFamily="18" charset="0"/>
                <a:cs typeface="Times New Roman" pitchFamily="18" charset="0"/>
              </a:rPr>
              <a:t>çalışma koşullarının iyileştirilmesi</a:t>
            </a:r>
            <a:r>
              <a:rPr lang="tr-TR" sz="2000" dirty="0" smtClean="0">
                <a:latin typeface="Times New Roman" pitchFamily="18" charset="0"/>
                <a:cs typeface="Times New Roman" pitchFamily="18" charset="0"/>
              </a:rPr>
              <a:t>,</a:t>
            </a:r>
          </a:p>
          <a:p>
            <a:r>
              <a:rPr lang="tr-TR" sz="2000" dirty="0" smtClean="0">
                <a:latin typeface="Times New Roman" pitchFamily="18" charset="0"/>
                <a:cs typeface="Times New Roman" pitchFamily="18" charset="0"/>
              </a:rPr>
              <a:t> Ücret </a:t>
            </a:r>
            <a:r>
              <a:rPr lang="tr-TR" sz="2000" dirty="0">
                <a:latin typeface="Times New Roman" pitchFamily="18" charset="0"/>
                <a:cs typeface="Times New Roman" pitchFamily="18" charset="0"/>
              </a:rPr>
              <a:t>yönetimi </a:t>
            </a:r>
            <a:r>
              <a:rPr lang="tr-TR" sz="2000" dirty="0" smtClean="0">
                <a:latin typeface="Times New Roman" pitchFamily="18" charset="0"/>
                <a:cs typeface="Times New Roman" pitchFamily="18" charset="0"/>
              </a:rPr>
              <a:t>başlıkları.</a:t>
            </a: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293838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628800"/>
            <a:ext cx="7024744" cy="1080120"/>
          </a:xfrm>
        </p:spPr>
        <p:txBody>
          <a:bodyPr>
            <a:normAutofit fontScale="90000"/>
          </a:bodyPr>
          <a:lstStyle/>
          <a:p>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a:latin typeface="Times New Roman" pitchFamily="18" charset="0"/>
                <a:cs typeface="Times New Roman" pitchFamily="18" charset="0"/>
              </a:rPr>
              <a:t/>
            </a:r>
            <a:br>
              <a:rPr lang="tr-TR" sz="3100" dirty="0">
                <a:latin typeface="Times New Roman" pitchFamily="18" charset="0"/>
                <a:cs typeface="Times New Roman" pitchFamily="18" charset="0"/>
              </a:rPr>
            </a:b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a:latin typeface="Times New Roman" pitchFamily="18" charset="0"/>
                <a:cs typeface="Times New Roman" pitchFamily="18" charset="0"/>
              </a:rPr>
              <a:t/>
            </a:r>
            <a:br>
              <a:rPr lang="tr-TR" sz="3100" dirty="0">
                <a:latin typeface="Times New Roman" pitchFamily="18" charset="0"/>
                <a:cs typeface="Times New Roman" pitchFamily="18" charset="0"/>
              </a:rPr>
            </a:b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a:latin typeface="Times New Roman" pitchFamily="18" charset="0"/>
                <a:cs typeface="Times New Roman" pitchFamily="18" charset="0"/>
              </a:rPr>
              <a:t/>
            </a:r>
            <a:br>
              <a:rPr lang="tr-TR" sz="3100" dirty="0">
                <a:latin typeface="Times New Roman" pitchFamily="18" charset="0"/>
                <a:cs typeface="Times New Roman" pitchFamily="18" charset="0"/>
              </a:rPr>
            </a:br>
            <a:r>
              <a:rPr lang="tr-TR" sz="3100" dirty="0">
                <a:latin typeface="Times New Roman" pitchFamily="18" charset="0"/>
                <a:cs typeface="Times New Roman" pitchFamily="18" charset="0"/>
              </a:rPr>
              <a:t/>
            </a:r>
            <a:br>
              <a:rPr lang="tr-TR" sz="3100" dirty="0">
                <a:latin typeface="Times New Roman" pitchFamily="18" charset="0"/>
                <a:cs typeface="Times New Roman" pitchFamily="18" charset="0"/>
              </a:rPr>
            </a:b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a:latin typeface="Times New Roman" pitchFamily="18" charset="0"/>
                <a:cs typeface="Times New Roman" pitchFamily="18" charset="0"/>
              </a:rPr>
              <a:t/>
            </a:r>
            <a:br>
              <a:rPr lang="tr-TR" sz="3100" dirty="0">
                <a:latin typeface="Times New Roman" pitchFamily="18" charset="0"/>
                <a:cs typeface="Times New Roman" pitchFamily="18" charset="0"/>
              </a:rPr>
            </a:b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a:latin typeface="Times New Roman" pitchFamily="18" charset="0"/>
                <a:cs typeface="Times New Roman" pitchFamily="18" charset="0"/>
              </a:rPr>
              <a:t/>
            </a:r>
            <a:br>
              <a:rPr lang="tr-TR" sz="3100" dirty="0">
                <a:latin typeface="Times New Roman" pitchFamily="18" charset="0"/>
                <a:cs typeface="Times New Roman" pitchFamily="18" charset="0"/>
              </a:rPr>
            </a:b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a:latin typeface="Times New Roman" pitchFamily="18" charset="0"/>
                <a:cs typeface="Times New Roman" pitchFamily="18" charset="0"/>
              </a:rPr>
              <a:t/>
            </a:r>
            <a:br>
              <a:rPr lang="tr-TR" sz="3100" dirty="0">
                <a:latin typeface="Times New Roman" pitchFamily="18" charset="0"/>
                <a:cs typeface="Times New Roman" pitchFamily="18" charset="0"/>
              </a:rPr>
            </a:b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a:latin typeface="Times New Roman" pitchFamily="18" charset="0"/>
                <a:cs typeface="Times New Roman" pitchFamily="18" charset="0"/>
              </a:rPr>
              <a:t/>
            </a:r>
            <a:br>
              <a:rPr lang="tr-TR" sz="3100" dirty="0">
                <a:latin typeface="Times New Roman" pitchFamily="18" charset="0"/>
                <a:cs typeface="Times New Roman" pitchFamily="18" charset="0"/>
              </a:rPr>
            </a:b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a:latin typeface="Times New Roman" pitchFamily="18" charset="0"/>
                <a:cs typeface="Times New Roman" pitchFamily="18" charset="0"/>
              </a:rPr>
              <a:t/>
            </a:r>
            <a:br>
              <a:rPr lang="tr-TR" sz="3100" dirty="0">
                <a:latin typeface="Times New Roman" pitchFamily="18" charset="0"/>
                <a:cs typeface="Times New Roman" pitchFamily="18" charset="0"/>
              </a:rPr>
            </a:br>
            <a:r>
              <a:rPr lang="tr-TR" sz="3100" dirty="0" smtClean="0">
                <a:latin typeface="Times New Roman" pitchFamily="18" charset="0"/>
                <a:cs typeface="Times New Roman" pitchFamily="18" charset="0"/>
              </a:rPr>
              <a:t>Zamanın </a:t>
            </a:r>
            <a:r>
              <a:rPr lang="tr-TR" sz="3100" dirty="0">
                <a:latin typeface="Times New Roman" pitchFamily="18" charset="0"/>
                <a:cs typeface="Times New Roman" pitchFamily="18" charset="0"/>
              </a:rPr>
              <a:t>iyi kullanılmasının bazı temel prensipleri bulunmaktadır </a:t>
            </a:r>
            <a:r>
              <a:rPr lang="tr-TR" dirty="0"/>
              <a:t/>
            </a:r>
            <a:br>
              <a:rPr lang="tr-TR" dirty="0"/>
            </a:br>
            <a:endParaRPr lang="tr-TR" dirty="0"/>
          </a:p>
        </p:txBody>
      </p:sp>
      <p:sp>
        <p:nvSpPr>
          <p:cNvPr id="3" name="İçerik Yer Tutucusu 2"/>
          <p:cNvSpPr>
            <a:spLocks noGrp="1"/>
          </p:cNvSpPr>
          <p:nvPr>
            <p:ph idx="1"/>
          </p:nvPr>
        </p:nvSpPr>
        <p:spPr>
          <a:xfrm>
            <a:off x="1043492" y="2708920"/>
            <a:ext cx="6777317" cy="3123709"/>
          </a:xfrm>
        </p:spPr>
        <p:txBody>
          <a:bodyPr/>
          <a:lstStyle/>
          <a:p>
            <a:pPr algn="just"/>
            <a:r>
              <a:rPr lang="tr-TR" dirty="0" smtClean="0">
                <a:latin typeface="Times New Roman" pitchFamily="18" charset="0"/>
                <a:cs typeface="Times New Roman" pitchFamily="18" charset="0"/>
              </a:rPr>
              <a:t>Günlük </a:t>
            </a:r>
            <a:r>
              <a:rPr lang="tr-TR" dirty="0">
                <a:latin typeface="Times New Roman" pitchFamily="18" charset="0"/>
                <a:cs typeface="Times New Roman" pitchFamily="18" charset="0"/>
              </a:rPr>
              <a:t>yapılacak işlerin listesinin </a:t>
            </a:r>
            <a:r>
              <a:rPr lang="tr-TR" dirty="0" smtClean="0">
                <a:latin typeface="Times New Roman" pitchFamily="18" charset="0"/>
                <a:cs typeface="Times New Roman" pitchFamily="18" charset="0"/>
              </a:rPr>
              <a:t>çıkarılması;</a:t>
            </a:r>
          </a:p>
          <a:p>
            <a:pPr algn="just"/>
            <a:r>
              <a:rPr lang="tr-TR" dirty="0">
                <a:latin typeface="Times New Roman" pitchFamily="18" charset="0"/>
                <a:cs typeface="Times New Roman" pitchFamily="18" charset="0"/>
              </a:rPr>
              <a:t>İ</a:t>
            </a:r>
            <a:r>
              <a:rPr lang="tr-TR" dirty="0" smtClean="0">
                <a:latin typeface="Times New Roman" pitchFamily="18" charset="0"/>
                <a:cs typeface="Times New Roman" pitchFamily="18" charset="0"/>
              </a:rPr>
              <a:t>şlerin </a:t>
            </a:r>
            <a:r>
              <a:rPr lang="tr-TR" dirty="0">
                <a:latin typeface="Times New Roman" pitchFamily="18" charset="0"/>
                <a:cs typeface="Times New Roman" pitchFamily="18" charset="0"/>
              </a:rPr>
              <a:t>önem ve önceliğinin </a:t>
            </a:r>
            <a:r>
              <a:rPr lang="tr-TR" dirty="0" smtClean="0">
                <a:latin typeface="Times New Roman" pitchFamily="18" charset="0"/>
                <a:cs typeface="Times New Roman" pitchFamily="18" charset="0"/>
              </a:rPr>
              <a:t>belirlenmesi;</a:t>
            </a:r>
            <a:endParaRPr lang="tr-TR" dirty="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İşlerin </a:t>
            </a:r>
            <a:r>
              <a:rPr lang="tr-TR" dirty="0">
                <a:latin typeface="Times New Roman" pitchFamily="18" charset="0"/>
                <a:cs typeface="Times New Roman" pitchFamily="18" charset="0"/>
              </a:rPr>
              <a:t>önceliğine göre programın yapılması ve günlük programın </a:t>
            </a:r>
            <a:r>
              <a:rPr lang="tr-TR" dirty="0" smtClean="0">
                <a:latin typeface="Times New Roman" pitchFamily="18" charset="0"/>
                <a:cs typeface="Times New Roman" pitchFamily="18" charset="0"/>
              </a:rPr>
              <a:t>bilinmesi.</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051886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smtClean="0">
                <a:latin typeface="Times New Roman" pitchFamily="18" charset="0"/>
                <a:cs typeface="Times New Roman" pitchFamily="18" charset="0"/>
              </a:rPr>
              <a:t>Sosyal destek</a:t>
            </a:r>
            <a:endParaRPr lang="tr-TR" sz="3200"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algn="just"/>
            <a:r>
              <a:rPr lang="tr-TR" dirty="0" smtClean="0">
                <a:latin typeface="Times New Roman" pitchFamily="18" charset="0"/>
                <a:cs typeface="Times New Roman" pitchFamily="18" charset="0"/>
              </a:rPr>
              <a:t>Diğer </a:t>
            </a:r>
            <a:r>
              <a:rPr lang="tr-TR" dirty="0">
                <a:latin typeface="Times New Roman" pitchFamily="18" charset="0"/>
                <a:cs typeface="Times New Roman" pitchFamily="18" charset="0"/>
              </a:rPr>
              <a:t>insanlarla yakın bağların olmasını ifade etmektedir</a:t>
            </a:r>
            <a:r>
              <a:rPr lang="tr-TR" dirty="0" smtClean="0">
                <a:latin typeface="Times New Roman" pitchFamily="18" charset="0"/>
                <a:cs typeface="Times New Roman" pitchFamily="18" charset="0"/>
              </a:rPr>
              <a:t>.</a:t>
            </a:r>
          </a:p>
          <a:p>
            <a:pPr algn="just"/>
            <a:r>
              <a:rPr lang="tr-TR" dirty="0">
                <a:latin typeface="Times New Roman" pitchFamily="18" charset="0"/>
                <a:cs typeface="Times New Roman" pitchFamily="18" charset="0"/>
              </a:rPr>
              <a:t>Çalışmalar	sosyal	desteğin	iki	</a:t>
            </a:r>
            <a:r>
              <a:rPr lang="tr-TR" dirty="0" smtClean="0">
                <a:latin typeface="Times New Roman" pitchFamily="18" charset="0"/>
                <a:cs typeface="Times New Roman" pitchFamily="18" charset="0"/>
              </a:rPr>
              <a:t>yönlü fayda sağladığını göstermektedir:</a:t>
            </a:r>
          </a:p>
          <a:p>
            <a:pPr marL="68580" indent="0" algn="just">
              <a:buNone/>
            </a:pPr>
            <a:r>
              <a:rPr lang="tr-TR" dirty="0" smtClean="0">
                <a:latin typeface="Times New Roman" pitchFamily="18" charset="0"/>
                <a:cs typeface="Times New Roman" pitchFamily="18" charset="0"/>
              </a:rPr>
              <a:t>     1</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Sosyal desteği olan;</a:t>
            </a:r>
          </a:p>
          <a:p>
            <a:pPr marL="68580" indent="0" algn="just">
              <a:buNone/>
            </a:pPr>
            <a:r>
              <a:rPr lang="tr-TR" dirty="0">
                <a:latin typeface="Times New Roman" pitchFamily="18" charset="0"/>
                <a:cs typeface="Times New Roman" pitchFamily="18" charset="0"/>
              </a:rPr>
              <a:t>     2. P</a:t>
            </a:r>
            <a:r>
              <a:rPr lang="tr-TR" dirty="0" smtClean="0">
                <a:latin typeface="Times New Roman" pitchFamily="18" charset="0"/>
                <a:cs typeface="Times New Roman" pitchFamily="18" charset="0"/>
              </a:rPr>
              <a:t>sikolojilerinin </a:t>
            </a:r>
            <a:r>
              <a:rPr lang="tr-TR" dirty="0">
                <a:latin typeface="Times New Roman" pitchFamily="18" charset="0"/>
                <a:cs typeface="Times New Roman" pitchFamily="18" charset="0"/>
              </a:rPr>
              <a:t>ve fizyolojilerinin </a:t>
            </a:r>
            <a:r>
              <a:rPr lang="tr-TR" dirty="0" smtClean="0">
                <a:latin typeface="Times New Roman" pitchFamily="18" charset="0"/>
                <a:cs typeface="Times New Roman" pitchFamily="18" charset="0"/>
              </a:rPr>
              <a:t>olan.</a:t>
            </a:r>
          </a:p>
          <a:p>
            <a:pPr marL="68580" indent="0">
              <a:buNone/>
            </a:pPr>
            <a:endParaRPr lang="tr-TR" dirty="0"/>
          </a:p>
        </p:txBody>
      </p:sp>
    </p:spTree>
    <p:extLst>
      <p:ext uri="{BB962C8B-B14F-4D97-AF65-F5344CB8AC3E}">
        <p14:creationId xmlns:p14="http://schemas.microsoft.com/office/powerpoint/2010/main" val="1279145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68580" indent="0" algn="just">
              <a:buNone/>
            </a:pPr>
            <a:r>
              <a:rPr lang="tr-TR" dirty="0" smtClean="0">
                <a:latin typeface="Times New Roman" pitchFamily="18" charset="0"/>
                <a:cs typeface="Times New Roman" pitchFamily="18" charset="0"/>
              </a:rPr>
              <a:t>Kişinin </a:t>
            </a:r>
            <a:r>
              <a:rPr lang="tr-TR" dirty="0">
                <a:latin typeface="Times New Roman" pitchFamily="18" charset="0"/>
                <a:cs typeface="Times New Roman" pitchFamily="18" charset="0"/>
              </a:rPr>
              <a:t>temel sosyal ihtiyaçlarının başka bireylerle etkileşim sonucunda tatmin edilmesine sosyal destek denilmektedir(Kırel, 1998; 168</a:t>
            </a:r>
            <a:r>
              <a:rPr lang="tr-TR" dirty="0" smtClean="0">
                <a:latin typeface="Times New Roman" pitchFamily="18" charset="0"/>
                <a:cs typeface="Times New Roman" pitchFamily="18" charset="0"/>
              </a:rPr>
              <a:t>).</a:t>
            </a:r>
          </a:p>
          <a:p>
            <a:pPr marL="68580" indent="0" algn="just">
              <a:buNone/>
            </a:pPr>
            <a:r>
              <a:rPr lang="tr-TR" dirty="0">
                <a:latin typeface="Times New Roman" pitchFamily="18" charset="0"/>
                <a:cs typeface="Times New Roman" pitchFamily="18" charset="0"/>
              </a:rPr>
              <a:t>Bireyler sosyal desteği kendi kişiliklerine bağlı olarak çok farklı biçimlerde kullanabilmektedirler. Buna göre sosyal destek(Tutar, 2000; 291-2</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Sosyal </a:t>
            </a:r>
            <a:r>
              <a:rPr lang="tr-TR" dirty="0">
                <a:latin typeface="Times New Roman" pitchFamily="18" charset="0"/>
                <a:cs typeface="Times New Roman" pitchFamily="18" charset="0"/>
              </a:rPr>
              <a:t>desteği ne olursa olsun ve hangi koşulda ve nereden gelirse gelsin, birey açısından yararlıdır.</a:t>
            </a:r>
          </a:p>
          <a:p>
            <a:pPr algn="just"/>
            <a:r>
              <a:rPr lang="tr-TR" dirty="0" smtClean="0">
                <a:latin typeface="Times New Roman" pitchFamily="18" charset="0"/>
                <a:cs typeface="Times New Roman" pitchFamily="18" charset="0"/>
              </a:rPr>
              <a:t>Sosyal </a:t>
            </a:r>
            <a:r>
              <a:rPr lang="tr-TR" dirty="0">
                <a:latin typeface="Times New Roman" pitchFamily="18" charset="0"/>
                <a:cs typeface="Times New Roman" pitchFamily="18" charset="0"/>
              </a:rPr>
              <a:t>destek tipleri “duygusal”, “bilişsel” ve “araçsal” olabilir.</a:t>
            </a:r>
          </a:p>
          <a:p>
            <a:pPr algn="just"/>
            <a:r>
              <a:rPr lang="tr-TR" dirty="0" smtClean="0">
                <a:latin typeface="Times New Roman" pitchFamily="18" charset="0"/>
                <a:cs typeface="Times New Roman" pitchFamily="18" charset="0"/>
              </a:rPr>
              <a:t>Bireyin </a:t>
            </a:r>
            <a:r>
              <a:rPr lang="tr-TR" dirty="0">
                <a:latin typeface="Times New Roman" pitchFamily="18" charset="0"/>
                <a:cs typeface="Times New Roman" pitchFamily="18" charset="0"/>
              </a:rPr>
              <a:t>sahip olduğu destek ağı, negatif yaşam olaylarının veya stres etmenlerinin etkisini azaltır veya tampon görevi görür.</a:t>
            </a:r>
          </a:p>
          <a:p>
            <a:pPr algn="just"/>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447106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620688"/>
            <a:ext cx="7024744" cy="1152128"/>
          </a:xfrm>
        </p:spPr>
        <p:txBody>
          <a:bodyPr>
            <a:normAutofit/>
          </a:bodyPr>
          <a:lstStyle/>
          <a:p>
            <a:r>
              <a:rPr lang="tr-TR" sz="2800" dirty="0">
                <a:latin typeface="Times New Roman" pitchFamily="18" charset="0"/>
                <a:cs typeface="Times New Roman" pitchFamily="18" charset="0"/>
              </a:rPr>
              <a:t>Amaçlar Belirme Faaliyetleri</a:t>
            </a:r>
          </a:p>
        </p:txBody>
      </p:sp>
      <p:sp>
        <p:nvSpPr>
          <p:cNvPr id="3" name="İçerik Yer Tutucusu 2"/>
          <p:cNvSpPr>
            <a:spLocks noGrp="1"/>
          </p:cNvSpPr>
          <p:nvPr>
            <p:ph idx="1"/>
          </p:nvPr>
        </p:nvSpPr>
        <p:spPr>
          <a:xfrm>
            <a:off x="1043492" y="1988840"/>
            <a:ext cx="6777317" cy="3843789"/>
          </a:xfrm>
        </p:spPr>
        <p:txBody>
          <a:bodyPr>
            <a:normAutofit fontScale="25000" lnSpcReduction="20000"/>
          </a:bodyPr>
          <a:lstStyle/>
          <a:p>
            <a:pPr algn="just"/>
            <a:endParaRPr lang="tr-TR" sz="4500" dirty="0" smtClean="0">
              <a:latin typeface="Times New Roman" pitchFamily="18" charset="0"/>
              <a:cs typeface="Times New Roman" pitchFamily="18" charset="0"/>
            </a:endParaRPr>
          </a:p>
          <a:p>
            <a:pPr algn="just"/>
            <a:r>
              <a:rPr lang="tr-TR" sz="7200" dirty="0" smtClean="0">
                <a:latin typeface="Times New Roman" pitchFamily="18" charset="0"/>
                <a:cs typeface="Times New Roman" pitchFamily="18" charset="0"/>
              </a:rPr>
              <a:t>İşyerlerindeki </a:t>
            </a:r>
            <a:r>
              <a:rPr lang="tr-TR" sz="7200" dirty="0">
                <a:latin typeface="Times New Roman" pitchFamily="18" charset="0"/>
                <a:cs typeface="Times New Roman" pitchFamily="18" charset="0"/>
              </a:rPr>
              <a:t>stresi azaltma amacıyla kullanılan amaç belirleme programları iki aşamada uygulanmaktadır(Özkalp ve Kırel, 1995; 351):</a:t>
            </a:r>
          </a:p>
          <a:p>
            <a:pPr marL="68580" indent="0" algn="just">
              <a:buNone/>
            </a:pPr>
            <a:endParaRPr lang="tr-TR" sz="7200" dirty="0">
              <a:latin typeface="Times New Roman" pitchFamily="18" charset="0"/>
              <a:cs typeface="Times New Roman" pitchFamily="18" charset="0"/>
            </a:endParaRPr>
          </a:p>
          <a:p>
            <a:pPr algn="just"/>
            <a:r>
              <a:rPr lang="tr-TR" sz="7200" dirty="0">
                <a:latin typeface="Times New Roman" pitchFamily="18" charset="0"/>
                <a:cs typeface="Times New Roman" pitchFamily="18" charset="0"/>
              </a:rPr>
              <a:t>Birinci aşamada amaçlar belirlenmektedir. Ancak, belirlenen amaçlar açık ve tutarlı olmalıdır. Çünkü, amaçlar belirlenirken yapılan hatalar daha çok çatışma ve tutarsızlıklar yaratabilecektir. Halbuki işletme politikalarındaki açıklık ve doğru yönetim stresi minimum düzeyde tutabilmektedir.</a:t>
            </a:r>
          </a:p>
          <a:p>
            <a:pPr marL="68580" indent="0" algn="just">
              <a:buNone/>
            </a:pPr>
            <a:endParaRPr lang="tr-TR" sz="7200" dirty="0">
              <a:latin typeface="Times New Roman" pitchFamily="18" charset="0"/>
              <a:cs typeface="Times New Roman" pitchFamily="18" charset="0"/>
            </a:endParaRPr>
          </a:p>
          <a:p>
            <a:pPr algn="just"/>
            <a:r>
              <a:rPr lang="tr-TR" sz="7200" dirty="0">
                <a:latin typeface="Times New Roman" pitchFamily="18" charset="0"/>
                <a:cs typeface="Times New Roman" pitchFamily="18" charset="0"/>
              </a:rPr>
              <a:t>Amaç belirleme programlarının ikinci aşaması ise, performansı inceleme ve geri bildirimden yaralanmadır. Amaç belirleme programları yaklaşık ayda bir yapılmakta ve yapılan toplantılarda işgörenlere gerekli bilgi ve sosyal destek verilmektedir. Bu destek de stresi önlemede tampon görevi görmektedir.</a:t>
            </a:r>
          </a:p>
          <a:p>
            <a:endParaRPr lang="tr-TR" dirty="0"/>
          </a:p>
        </p:txBody>
      </p:sp>
    </p:spTree>
    <p:extLst>
      <p:ext uri="{BB962C8B-B14F-4D97-AF65-F5344CB8AC3E}">
        <p14:creationId xmlns:p14="http://schemas.microsoft.com/office/powerpoint/2010/main" val="3051979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024744" cy="889168"/>
          </a:xfrm>
        </p:spPr>
        <p:txBody>
          <a:bodyPr>
            <a:normAutofit/>
          </a:bodyPr>
          <a:lstStyle/>
          <a:p>
            <a:r>
              <a:rPr lang="tr-TR" sz="3200" dirty="0">
                <a:latin typeface="Times New Roman" pitchFamily="18" charset="0"/>
                <a:cs typeface="Times New Roman" pitchFamily="18" charset="0"/>
              </a:rPr>
              <a:t>İş Zenginleştirmesi</a:t>
            </a:r>
          </a:p>
        </p:txBody>
      </p:sp>
      <p:sp>
        <p:nvSpPr>
          <p:cNvPr id="3" name="İçerik Yer Tutucusu 2"/>
          <p:cNvSpPr>
            <a:spLocks noGrp="1"/>
          </p:cNvSpPr>
          <p:nvPr>
            <p:ph idx="1"/>
          </p:nvPr>
        </p:nvSpPr>
        <p:spPr/>
        <p:txBody>
          <a:bodyPr>
            <a:normAutofit/>
          </a:bodyPr>
          <a:lstStyle/>
          <a:p>
            <a:pPr algn="just"/>
            <a:r>
              <a:rPr lang="tr-TR" sz="2000" dirty="0">
                <a:latin typeface="Times New Roman" pitchFamily="18" charset="0"/>
                <a:cs typeface="Times New Roman" pitchFamily="18" charset="0"/>
              </a:rPr>
              <a:t>İş zenginleştirmesi bireylere daha fazla sorumluluk, daha anlamlı bir iş, daha fazla kontrol ve geri bildirim sağlayacaktır. Bunun yanında motivasyonu arttırırken,	</a:t>
            </a:r>
            <a:r>
              <a:rPr lang="tr-TR" sz="2000" dirty="0" smtClean="0">
                <a:latin typeface="Times New Roman" pitchFamily="18" charset="0"/>
                <a:cs typeface="Times New Roman" pitchFamily="18" charset="0"/>
              </a:rPr>
              <a:t>iş kalitesini</a:t>
            </a:r>
            <a:r>
              <a:rPr lang="tr-TR" sz="2000" dirty="0">
                <a:latin typeface="Times New Roman" pitchFamily="18" charset="0"/>
                <a:cs typeface="Times New Roman" pitchFamily="18" charset="0"/>
              </a:rPr>
              <a:t>	yükseltecektir(Tosi	vd.,	</a:t>
            </a:r>
            <a:r>
              <a:rPr lang="tr-TR" sz="2000" dirty="0" smtClean="0">
                <a:latin typeface="Times New Roman" pitchFamily="18" charset="0"/>
                <a:cs typeface="Times New Roman" pitchFamily="18" charset="0"/>
              </a:rPr>
              <a:t>1990;369).</a:t>
            </a:r>
          </a:p>
          <a:p>
            <a:pPr algn="just"/>
            <a:r>
              <a:rPr lang="tr-TR" sz="2000" dirty="0" smtClean="0">
                <a:latin typeface="Times New Roman" pitchFamily="18" charset="0"/>
                <a:cs typeface="Times New Roman" pitchFamily="18" charset="0"/>
              </a:rPr>
              <a:t>Ancak</a:t>
            </a:r>
            <a:r>
              <a:rPr lang="tr-TR" sz="2000" dirty="0">
                <a:latin typeface="Times New Roman" pitchFamily="18" charset="0"/>
                <a:cs typeface="Times New Roman" pitchFamily="18" charset="0"/>
              </a:rPr>
              <a:t>, unutulmamalıdır ki bütün işgörenler böyle bir ortamı arzu etmeyebilmektedir. Çünkü, bu durum onların yeteneklerini zorladığı için stresi azaltmaya çalışırken tam tersine arttırabilmektedir de. Bu konuda karar verirken her zaman işgörenlerin ihtiyaç ve arzuları göz önünde tutulmalıdır(Özkalp, 1989; 163).</a:t>
            </a:r>
          </a:p>
        </p:txBody>
      </p:sp>
    </p:spTree>
    <p:extLst>
      <p:ext uri="{BB962C8B-B14F-4D97-AF65-F5344CB8AC3E}">
        <p14:creationId xmlns:p14="http://schemas.microsoft.com/office/powerpoint/2010/main" val="3768754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322</TotalTime>
  <Words>1425</Words>
  <Application>Microsoft Office PowerPoint</Application>
  <PresentationFormat>Ekran Gösterisi (4:3)</PresentationFormat>
  <Paragraphs>96</Paragraphs>
  <Slides>19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Century Gothic</vt:lpstr>
      <vt:lpstr>Times New Roman</vt:lpstr>
      <vt:lpstr>Wingdings 2</vt:lpstr>
      <vt:lpstr>Austin</vt:lpstr>
      <vt:lpstr>Örgütselde  stres yönetimi</vt:lpstr>
      <vt:lpstr>PowerPoint Sunusu</vt:lpstr>
      <vt:lpstr>PowerPoint Sunusu</vt:lpstr>
      <vt:lpstr>     Çalışmamızda örgütsel stres önleme  yöntemleri </vt:lpstr>
      <vt:lpstr>                  Zamanın iyi kullanılmasının bazı temel prensipleri bulunmaktadır  </vt:lpstr>
      <vt:lpstr>Sosyal destek</vt:lpstr>
      <vt:lpstr>PowerPoint Sunusu</vt:lpstr>
      <vt:lpstr>Amaçlar Belirme Faaliyetleri</vt:lpstr>
      <vt:lpstr>İş Zenginleştirmesi</vt:lpstr>
      <vt:lpstr>Katılımlı Yönetim</vt:lpstr>
      <vt:lpstr>PowerPoint Sunusu</vt:lpstr>
      <vt:lpstr>Kariyer Planlaması ve Yönetimi</vt:lpstr>
      <vt:lpstr>Kariyer geliştirme programlarının amaçları </vt:lpstr>
      <vt:lpstr>Mesleki kariyer gelişimi planlama teknikleri</vt:lpstr>
      <vt:lpstr>PowerPoint Sunusu</vt:lpstr>
      <vt:lpstr>Stres Yönetim Eğitimi</vt:lpstr>
      <vt:lpstr>Fiziksel Çalışma Koşullarının İyileştirilmesi</vt:lpstr>
      <vt:lpstr>Ücret Yönetimi</vt:lpstr>
      <vt:lpstr>Sonuç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Örgütselde  stres yönetim</dc:title>
  <dc:creator>ACER</dc:creator>
  <cp:lastModifiedBy>Hüner</cp:lastModifiedBy>
  <cp:revision>17</cp:revision>
  <dcterms:created xsi:type="dcterms:W3CDTF">2017-03-16T10:47:54Z</dcterms:created>
  <dcterms:modified xsi:type="dcterms:W3CDTF">2020-02-27T12:51:15Z</dcterms:modified>
</cp:coreProperties>
</file>