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B212"/>
    <a:srgbClr val="0F591B"/>
    <a:srgbClr val="003300"/>
    <a:srgbClr val="006600"/>
    <a:srgbClr val="082E0E"/>
    <a:srgbClr val="19972E"/>
    <a:srgbClr val="20A21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4C21565-4296-41BA-8947-B4FD20D950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6169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CA6B2B-19A2-4A51-BC47-428B0A68E98E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953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F8E2DE-6C5A-4E3F-89BF-1FC45FEA1C22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853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3566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6461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8383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3914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1713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3116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1954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0582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 userDrawn="1"/>
        </p:nvSpPr>
        <p:spPr bwMode="auto">
          <a:xfrm>
            <a:off x="4959350" y="3013075"/>
            <a:ext cx="3933825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800" b="1" i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66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66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66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66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GB" sz="2000" i="1" dirty="0" smtClean="0">
                <a:solidFill>
                  <a:schemeClr val="tx1">
                    <a:lumMod val="75000"/>
                  </a:schemeClr>
                </a:solidFill>
              </a:rPr>
              <a:t>Your Name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6898" y="2810491"/>
            <a:ext cx="3933902" cy="791349"/>
          </a:xfrm>
        </p:spPr>
        <p:txBody>
          <a:bodyPr/>
          <a:lstStyle>
            <a:lvl1pPr algn="r">
              <a:defRPr sz="3600" i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smtClean="0"/>
              <a:t>Prof. Dr. Hüner Şencan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521FD3-CBD5-4B15-B670-6877B98ECB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861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8051801" cy="897467"/>
          </a:xfrm>
        </p:spPr>
        <p:txBody>
          <a:bodyPr>
            <a:normAutofit/>
          </a:bodyPr>
          <a:lstStyle>
            <a:lvl1pPr algn="ctr">
              <a:defRPr sz="34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651000"/>
            <a:ext cx="8051801" cy="43903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8761" y="6109096"/>
            <a:ext cx="512638" cy="365125"/>
          </a:xfrm>
        </p:spPr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44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659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859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29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9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9048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3058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8902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3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EA34F9E1-87AF-453F-9A8E-358AB7BCDB2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8" name="Picture 2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721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57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77763" y="3376519"/>
            <a:ext cx="3933825" cy="79216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400" dirty="0" smtClean="0"/>
              <a:t>Havacılıkta Risk Öğeleri</a:t>
            </a:r>
            <a:r>
              <a:rPr lang="en-GB" sz="4400" dirty="0" smtClean="0"/>
              <a:t/>
            </a:r>
            <a:br>
              <a:rPr lang="en-GB" sz="4400" dirty="0" smtClean="0"/>
            </a:br>
            <a:endParaRPr lang="en-GB" sz="1400" i="1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Prof. Dr. Hüner Şencan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21FD3-CBD5-4B15-B670-6877B98ECBA9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 Baskılar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Baskılar</a:t>
            </a:r>
          </a:p>
          <a:p>
            <a:pPr lvl="1"/>
            <a:r>
              <a:rPr lang="tr-TR" dirty="0" smtClean="0"/>
              <a:t>Uçağın gelmesini önemli birilerinin bekliyor olması</a:t>
            </a:r>
          </a:p>
          <a:p>
            <a:pPr lvl="1"/>
            <a:r>
              <a:rPr lang="tr-TR" dirty="0" smtClean="0"/>
              <a:t>Pilotun yolcuları hayal kırıklığına uratmak istememsi veya bu kaygıyı duyması</a:t>
            </a:r>
          </a:p>
          <a:p>
            <a:pPr lvl="1"/>
            <a:r>
              <a:rPr lang="tr-TR" dirty="0" smtClean="0"/>
              <a:t>Pilotluk yeteneklerini göstermek istemesi</a:t>
            </a:r>
          </a:p>
          <a:p>
            <a:pPr lvl="1"/>
            <a:r>
              <a:rPr lang="tr-TR" dirty="0" smtClean="0"/>
              <a:t>Kişisel takınaklarını tatmin etmek istemesi (Bir an önce eve varsam, bir an önce oraya varsam, bir an önce ulaştırsam)</a:t>
            </a:r>
          </a:p>
          <a:p>
            <a:pPr lvl="1"/>
            <a:r>
              <a:rPr lang="tr-TR" dirty="0" smtClean="0"/>
              <a:t>Duygusal baskılar daha çok yetenek ve becerilerini kanıtlamayla ve kendisinin iyi bir pilot olduğunu gösterme konusuyla ilgilidir.</a:t>
            </a:r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287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Dış </a:t>
            </a:r>
            <a:r>
              <a:rPr lang="tr-TR" dirty="0" smtClean="0"/>
              <a:t>Baskıların Üstesinden Gelmek İçin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Hava muhalefeti veya beklenmedik durumlar için depoyu ful doldurmak veya rezerv yakıt almak</a:t>
            </a:r>
          </a:p>
          <a:p>
            <a:r>
              <a:rPr lang="tr-TR" dirty="0" smtClean="0"/>
              <a:t>Geç ulaşma ihtimaline karşı alternatif planlar yapmak</a:t>
            </a:r>
          </a:p>
          <a:p>
            <a:r>
              <a:rPr lang="tr-TR" dirty="0" smtClean="0"/>
              <a:t>Çok önemli uçuşlar için erken ayrılmak ve hedefe zamanında ulaşmak için kendine zaman bırakmak</a:t>
            </a:r>
          </a:p>
          <a:p>
            <a:r>
              <a:rPr lang="tr-TR" dirty="0" smtClean="0"/>
              <a:t>Bekleyen kişilere veya yolculara varış süresinde gecikmeler olabileceğini bildirmek veya hatırlatmak</a:t>
            </a:r>
          </a:p>
          <a:p>
            <a:r>
              <a:rPr lang="tr-TR" dirty="0" smtClean="0"/>
              <a:t>Yolcuların beklentilerini dikkatlice yönetmek. Onlara hava muhalefeti nedeniyle zamanında ulaşamayabileceklerini bildirmek</a:t>
            </a:r>
          </a:p>
          <a:p>
            <a:r>
              <a:rPr lang="tr-TR" dirty="0" smtClean="0"/>
              <a:t>Evden gelebilecek baskıları elimine etmek. Gidilen yerde kalma ihtimalini göz önünde bulundurarak zorunlu yaşam eşyalarını, bilgisayarını, tabletini yanında bulundurmak. </a:t>
            </a: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3448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Durum Değerlendirme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Pilotun kendisini, uçağı, dış çevre şartlarını ve operasyonu birlikte değerlendirerek nasıl bir önlem alacağını belirlemesidir. </a:t>
            </a:r>
          </a:p>
          <a:p>
            <a:r>
              <a:rPr lang="tr-TR" dirty="0" smtClean="0"/>
              <a:t>Durum değerlendirmede risk faktörleri önem, aciliyet, zarar ve tehlike etkileri açısından değerlendirilir ve buna göre önlem alınır</a:t>
            </a:r>
          </a:p>
          <a:p>
            <a:r>
              <a:rPr lang="tr-TR" dirty="0" smtClean="0"/>
              <a:t>Değerlendirmede 5 PUKO Döngüsü yönteminden yararlanılır</a:t>
            </a:r>
          </a:p>
          <a:p>
            <a:pPr lvl="1"/>
            <a:r>
              <a:rPr lang="tr-TR" dirty="0" smtClean="0"/>
              <a:t>1 P: Plan nedir (Hava, yol, yakıt, destinasyon)</a:t>
            </a:r>
          </a:p>
          <a:p>
            <a:pPr lvl="1"/>
            <a:r>
              <a:rPr lang="tr-TR" dirty="0" smtClean="0"/>
              <a:t>2 P: Plane uçağın durumu nedir</a:t>
            </a:r>
          </a:p>
          <a:p>
            <a:pPr lvl="1"/>
            <a:r>
              <a:rPr lang="tr-TR" dirty="0" smtClean="0"/>
              <a:t>3 </a:t>
            </a:r>
            <a:r>
              <a:rPr lang="tr-TR" dirty="0"/>
              <a:t>P: </a:t>
            </a:r>
            <a:r>
              <a:rPr lang="tr-TR" dirty="0" smtClean="0"/>
              <a:t>Pilot’un durumu nedir</a:t>
            </a:r>
          </a:p>
          <a:p>
            <a:pPr lvl="1"/>
            <a:r>
              <a:rPr lang="tr-TR" dirty="0" smtClean="0"/>
              <a:t>4 </a:t>
            </a:r>
            <a:r>
              <a:rPr lang="tr-TR" dirty="0"/>
              <a:t>P: </a:t>
            </a:r>
            <a:r>
              <a:rPr lang="tr-TR" dirty="0" smtClean="0"/>
              <a:t>Passangers Yolcuların durumu nedir </a:t>
            </a:r>
            <a:r>
              <a:rPr lang="tr-TR" dirty="0"/>
              <a:t>durumu </a:t>
            </a:r>
            <a:r>
              <a:rPr lang="tr-TR" dirty="0" smtClean="0"/>
              <a:t>nedir</a:t>
            </a:r>
          </a:p>
          <a:p>
            <a:pPr lvl="1"/>
            <a:r>
              <a:rPr lang="tr-TR" dirty="0" smtClean="0"/>
              <a:t>5 </a:t>
            </a:r>
            <a:r>
              <a:rPr lang="tr-TR" dirty="0"/>
              <a:t>P: </a:t>
            </a:r>
            <a:r>
              <a:rPr lang="tr-TR" dirty="0" smtClean="0"/>
              <a:t>Programların durumu nedir (Elektronik göstergeler, GPS, Otomatik pilot)</a:t>
            </a:r>
          </a:p>
          <a:p>
            <a:r>
              <a:rPr lang="tr-TR" dirty="0" smtClean="0"/>
              <a:t>Gerektiğinde uçuşu iptal etme, önlem alma, uyarma, rezerv alma</a:t>
            </a:r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072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12738"/>
            <a:ext cx="8229600" cy="1274762"/>
          </a:xfrm>
        </p:spPr>
        <p:txBody>
          <a:bodyPr>
            <a:normAutofit fontScale="90000"/>
          </a:bodyPr>
          <a:lstStyle/>
          <a:p>
            <a:r>
              <a:rPr lang="tr-TR" altLang="en-US" sz="4400" dirty="0" smtClean="0"/>
              <a:t>PAVE Risk </a:t>
            </a:r>
            <a:r>
              <a:rPr lang="tr-TR" altLang="en-US" sz="4400" dirty="0" smtClean="0"/>
              <a:t>Öğeleri</a:t>
            </a:r>
            <a:br>
              <a:rPr lang="tr-TR" altLang="en-US" sz="4400" dirty="0" smtClean="0"/>
            </a:br>
            <a:r>
              <a:rPr lang="tr-TR" sz="2700" dirty="0" err="1">
                <a:solidFill>
                  <a:srgbClr val="FF0000"/>
                </a:solidFill>
              </a:rPr>
              <a:t>p</a:t>
            </a:r>
            <a:r>
              <a:rPr lang="tr-TR" sz="2700" dirty="0" err="1"/>
              <a:t>ersonal</a:t>
            </a:r>
            <a:r>
              <a:rPr lang="tr-TR" sz="2700" dirty="0"/>
              <a:t>, </a:t>
            </a:r>
            <a:r>
              <a:rPr lang="tr-TR" sz="2700" dirty="0" err="1">
                <a:solidFill>
                  <a:srgbClr val="FF0000"/>
                </a:solidFill>
              </a:rPr>
              <a:t>a</a:t>
            </a:r>
            <a:r>
              <a:rPr lang="tr-TR" sz="2700" dirty="0" err="1"/>
              <a:t>ircraft</a:t>
            </a:r>
            <a:r>
              <a:rPr lang="tr-TR" sz="2700" dirty="0"/>
              <a:t>, </a:t>
            </a:r>
            <a:r>
              <a:rPr lang="tr-TR" sz="2700" dirty="0" err="1"/>
              <a:t>en</a:t>
            </a:r>
            <a:r>
              <a:rPr lang="tr-TR" sz="2700" dirty="0" err="1">
                <a:solidFill>
                  <a:srgbClr val="FF0000"/>
                </a:solidFill>
              </a:rPr>
              <a:t>v</a:t>
            </a:r>
            <a:r>
              <a:rPr lang="tr-TR" sz="2700" dirty="0" err="1"/>
              <a:t>ironment</a:t>
            </a:r>
            <a:r>
              <a:rPr lang="tr-TR" sz="2700" dirty="0"/>
              <a:t> and </a:t>
            </a:r>
            <a:r>
              <a:rPr lang="tr-TR" sz="2700" dirty="0" err="1">
                <a:solidFill>
                  <a:srgbClr val="FF0000"/>
                </a:solidFill>
              </a:rPr>
              <a:t>e</a:t>
            </a:r>
            <a:r>
              <a:rPr lang="tr-TR" sz="2700" dirty="0" err="1"/>
              <a:t>xternal</a:t>
            </a:r>
            <a:r>
              <a:rPr lang="tr-TR" sz="2700" dirty="0"/>
              <a:t> </a:t>
            </a:r>
            <a:r>
              <a:rPr lang="tr-TR" sz="2700" dirty="0" err="1"/>
              <a:t>pressures</a:t>
            </a:r>
            <a:endParaRPr lang="en-US" altLang="en-US" sz="27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504825" y="1775012"/>
            <a:ext cx="8097838" cy="4206688"/>
          </a:xfrm>
        </p:spPr>
        <p:txBody>
          <a:bodyPr>
            <a:normAutofit lnSpcReduction="10000"/>
          </a:bodyPr>
          <a:lstStyle/>
          <a:p>
            <a:pPr marL="514350" indent="-514350" algn="ctr" eaLnBrk="1" hangingPunct="1">
              <a:buFont typeface="+mj-lt"/>
              <a:buAutoNum type="arabicPeriod"/>
            </a:pPr>
            <a:endParaRPr lang="tr-TR" altLang="en-US" sz="3200" dirty="0" smtClean="0"/>
          </a:p>
          <a:p>
            <a:pPr marL="514350" indent="-514350" algn="ctr" eaLnBrk="1" hangingPunct="1">
              <a:buFont typeface="+mj-lt"/>
              <a:buAutoNum type="arabicPeriod"/>
            </a:pPr>
            <a:r>
              <a:rPr lang="tr-TR" altLang="en-US" sz="3200" dirty="0" smtClean="0"/>
              <a:t>Pilot</a:t>
            </a:r>
            <a:endParaRPr lang="tr-TR" altLang="en-US" sz="3200" dirty="0" smtClean="0"/>
          </a:p>
          <a:p>
            <a:pPr marL="514350" indent="-514350" algn="ctr" eaLnBrk="1" hangingPunct="1">
              <a:buFont typeface="+mj-lt"/>
              <a:buAutoNum type="arabicPeriod"/>
            </a:pPr>
            <a:r>
              <a:rPr lang="tr-TR" altLang="en-US" sz="3200" dirty="0" smtClean="0"/>
              <a:t>Uçak</a:t>
            </a:r>
          </a:p>
          <a:p>
            <a:pPr marL="514350" indent="-514350" algn="ctr" eaLnBrk="1" hangingPunct="1">
              <a:buFont typeface="+mj-lt"/>
              <a:buAutoNum type="arabicPeriod"/>
            </a:pPr>
            <a:r>
              <a:rPr lang="tr-TR" altLang="en-US" sz="3200" dirty="0" smtClean="0"/>
              <a:t>Cevre</a:t>
            </a:r>
          </a:p>
          <a:p>
            <a:pPr marL="514350" indent="-514350" algn="ctr" eaLnBrk="1" hangingPunct="1">
              <a:buFont typeface="+mj-lt"/>
              <a:buAutoNum type="arabicPeriod"/>
            </a:pPr>
            <a:r>
              <a:rPr lang="tr-TR" altLang="en-US" sz="3200" dirty="0" smtClean="0"/>
              <a:t>Dış baskılar</a:t>
            </a:r>
          </a:p>
          <a:p>
            <a:pPr marL="0" indent="0" algn="ctr" eaLnBrk="1" hangingPunct="1">
              <a:buNone/>
            </a:pPr>
            <a:endParaRPr lang="tr-TR" altLang="en-US" sz="3200" dirty="0" smtClean="0"/>
          </a:p>
          <a:p>
            <a:pPr marL="0" indent="0" algn="ctr" eaLnBrk="1" hangingPunct="1">
              <a:buNone/>
            </a:pPr>
            <a:r>
              <a:rPr lang="tr-TR" altLang="en-US" sz="3200" dirty="0" smtClean="0"/>
              <a:t>Durum </a:t>
            </a:r>
            <a:r>
              <a:rPr lang="tr-TR" altLang="en-US" sz="3200" dirty="0" smtClean="0"/>
              <a:t>Değerlendirme</a:t>
            </a:r>
            <a:endParaRPr lang="en-US" altLang="en-US" sz="32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177" y="274638"/>
            <a:ext cx="7969623" cy="1143000"/>
          </a:xfrm>
        </p:spPr>
        <p:txBody>
          <a:bodyPr/>
          <a:lstStyle/>
          <a:p>
            <a:r>
              <a:rPr lang="tr-TR" dirty="0" smtClean="0"/>
              <a:t>Pilot-1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177" y="1600200"/>
            <a:ext cx="7969624" cy="4854388"/>
          </a:xfrm>
        </p:spPr>
        <p:txBody>
          <a:bodyPr/>
          <a:lstStyle/>
          <a:p>
            <a:r>
              <a:rPr lang="tr-TR" b="1" dirty="0" smtClean="0">
                <a:solidFill>
                  <a:schemeClr val="tx1">
                    <a:lumMod val="50000"/>
                  </a:schemeClr>
                </a:solidFill>
              </a:rPr>
              <a:t>Fiziksel olarak iyi olma</a:t>
            </a:r>
          </a:p>
          <a:p>
            <a:pPr lvl="1"/>
            <a:r>
              <a:rPr lang="tr-TR" dirty="0" smtClean="0"/>
              <a:t>Kendisini zinde hissetmesi, Sağlıklı olması</a:t>
            </a:r>
          </a:p>
          <a:p>
            <a:r>
              <a:rPr lang="tr-TR" b="1" dirty="0" smtClean="0">
                <a:solidFill>
                  <a:schemeClr val="tx1">
                    <a:lumMod val="50000"/>
                  </a:schemeClr>
                </a:solidFill>
              </a:rPr>
              <a:t>Deneyim ve Yetkinlik </a:t>
            </a:r>
            <a:r>
              <a:rPr lang="tr-TR" b="1" dirty="0">
                <a:solidFill>
                  <a:schemeClr val="tx1">
                    <a:lumMod val="50000"/>
                  </a:schemeClr>
                </a:solidFill>
              </a:rPr>
              <a:t>(Currency) </a:t>
            </a:r>
          </a:p>
          <a:p>
            <a:r>
              <a:rPr lang="tr-TR" b="1" dirty="0" smtClean="0">
                <a:solidFill>
                  <a:schemeClr val="tx1">
                    <a:lumMod val="50000"/>
                  </a:schemeClr>
                </a:solidFill>
              </a:rPr>
              <a:t>Zihinsel olarak iyi olması</a:t>
            </a:r>
          </a:p>
          <a:p>
            <a:pPr lvl="1"/>
            <a:r>
              <a:rPr lang="tr-TR" dirty="0" smtClean="0"/>
              <a:t>Umursamazlık</a:t>
            </a:r>
          </a:p>
          <a:p>
            <a:pPr lvl="1"/>
            <a:r>
              <a:rPr lang="tr-TR" dirty="0" smtClean="0"/>
              <a:t>Stressiz olma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3209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Pilot-2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Pilotun öz değerlendirme yapması </a:t>
            </a:r>
          </a:p>
          <a:p>
            <a:r>
              <a:rPr lang="tr-TR" b="1" dirty="0" smtClean="0">
                <a:solidFill>
                  <a:schemeClr val="tx1">
                    <a:lumMod val="50000"/>
                  </a:schemeClr>
                </a:solidFill>
              </a:rPr>
              <a:t>Hasta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chemeClr val="tx1">
                    <a:lumMod val="50000"/>
                  </a:schemeClr>
                </a:solidFill>
              </a:rPr>
              <a:t>mıyım</a:t>
            </a:r>
            <a:r>
              <a:rPr lang="tr-TR" dirty="0" smtClean="0"/>
              <a:t>, kendimi iyi hissediyor muyum, </a:t>
            </a:r>
          </a:p>
          <a:p>
            <a:r>
              <a:rPr lang="tr-TR" b="1" dirty="0" smtClean="0">
                <a:solidFill>
                  <a:schemeClr val="tx1">
                    <a:lumMod val="50000"/>
                  </a:schemeClr>
                </a:solidFill>
              </a:rPr>
              <a:t>İlaçlarım</a:t>
            </a:r>
          </a:p>
          <a:p>
            <a:r>
              <a:rPr lang="tr-TR" b="1" dirty="0" smtClean="0">
                <a:solidFill>
                  <a:schemeClr val="tx1">
                    <a:lumMod val="50000"/>
                  </a:schemeClr>
                </a:solidFill>
              </a:rPr>
              <a:t>Stresim</a:t>
            </a:r>
            <a:r>
              <a:rPr lang="tr-TR" dirty="0" smtClean="0"/>
              <a:t> var mı (Aile, finans, evlilik, arkadaş vb.)</a:t>
            </a:r>
          </a:p>
          <a:p>
            <a:r>
              <a:rPr lang="tr-TR" b="1" dirty="0" smtClean="0">
                <a:solidFill>
                  <a:schemeClr val="tx1">
                    <a:lumMod val="50000"/>
                  </a:schemeClr>
                </a:solidFill>
              </a:rPr>
              <a:t>Alkol</a:t>
            </a:r>
            <a:r>
              <a:rPr lang="tr-TR" dirty="0" smtClean="0"/>
              <a:t> (son 8 saat içinde alkol aldım mı?)</a:t>
            </a:r>
          </a:p>
          <a:p>
            <a:r>
              <a:rPr lang="tr-TR" b="1" dirty="0" smtClean="0">
                <a:solidFill>
                  <a:schemeClr val="tx1">
                    <a:lumMod val="50000"/>
                  </a:schemeClr>
                </a:solidFill>
              </a:rPr>
              <a:t>Beslenmem</a:t>
            </a:r>
            <a:r>
              <a:rPr lang="tr-TR" dirty="0" smtClean="0"/>
              <a:t> ve gıda alma durumum</a:t>
            </a:r>
          </a:p>
          <a:p>
            <a:r>
              <a:rPr lang="tr-TR" b="1" dirty="0" smtClean="0">
                <a:solidFill>
                  <a:schemeClr val="tx1">
                    <a:lumMod val="50000"/>
                  </a:schemeClr>
                </a:solidFill>
              </a:rPr>
              <a:t>Yorgunluk</a:t>
            </a:r>
            <a:r>
              <a:rPr lang="tr-TR" dirty="0" smtClean="0"/>
              <a:t> (dinlenmiş miyim, uykumu aldım mı?</a:t>
            </a:r>
          </a:p>
          <a:p>
            <a:r>
              <a:rPr lang="tr-TR" b="1" dirty="0" smtClean="0">
                <a:solidFill>
                  <a:schemeClr val="tx1">
                    <a:lumMod val="50000"/>
                  </a:schemeClr>
                </a:solidFill>
              </a:rPr>
              <a:t>Duygularım</a:t>
            </a:r>
            <a:r>
              <a:rPr lang="tr-TR" dirty="0" smtClean="0"/>
              <a:t> (Öfkeli, sakın, kaygılı, kızgın)</a:t>
            </a: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3688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Pilot-3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>
                    <a:lumMod val="50000"/>
                  </a:schemeClr>
                </a:solidFill>
              </a:rPr>
              <a:t>Yetkinlik</a:t>
            </a:r>
            <a:r>
              <a:rPr lang="tr-TR" dirty="0"/>
              <a:t> (Currency) </a:t>
            </a:r>
            <a:endParaRPr lang="tr-TR" dirty="0" smtClean="0"/>
          </a:p>
          <a:p>
            <a:pPr lvl="1"/>
            <a:r>
              <a:rPr lang="tr-TR" dirty="0" smtClean="0"/>
              <a:t>Önceki üç ay içinde 3 take off 3 landing yaptı mı </a:t>
            </a:r>
          </a:p>
          <a:p>
            <a:pPr lvl="1"/>
            <a:r>
              <a:rPr lang="tr-TR" dirty="0" smtClean="0"/>
              <a:t>Kaç saat uçuş tecrübesine sahip</a:t>
            </a:r>
          </a:p>
          <a:p>
            <a:pPr lvl="1"/>
            <a:r>
              <a:rPr lang="tr-TR" dirty="0" smtClean="0"/>
              <a:t>Hangi ülkelere uçtu</a:t>
            </a:r>
          </a:p>
          <a:p>
            <a:pPr lvl="1"/>
            <a:r>
              <a:rPr lang="tr-TR" dirty="0" smtClean="0"/>
              <a:t>Hangi tür uçaklarla uçtu</a:t>
            </a:r>
          </a:p>
          <a:p>
            <a:pPr lvl="1"/>
            <a:r>
              <a:rPr lang="tr-TR" dirty="0" smtClean="0"/>
              <a:t>İkinci pilotlar için uçuş değerlendirme puanları nasıl</a:t>
            </a:r>
            <a:endParaRPr lang="tr-TR" dirty="0"/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7242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Uçak-1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706" y="1255059"/>
            <a:ext cx="8220635" cy="4871104"/>
          </a:xfrm>
        </p:spPr>
        <p:txBody>
          <a:bodyPr>
            <a:normAutofit fontScale="92500"/>
          </a:bodyPr>
          <a:lstStyle/>
          <a:p>
            <a:r>
              <a:rPr lang="tr-TR" sz="2600" dirty="0" smtClean="0"/>
              <a:t>Uçakla ilgili risk </a:t>
            </a:r>
            <a:r>
              <a:rPr lang="tr-TR" sz="2600" dirty="0"/>
              <a:t>taşıyan </a:t>
            </a:r>
            <a:r>
              <a:rPr lang="tr-TR" sz="2600" dirty="0" smtClean="0"/>
              <a:t>faktörler şunlardır</a:t>
            </a:r>
          </a:p>
          <a:p>
            <a:pPr lvl="1"/>
            <a:r>
              <a:rPr lang="tr-TR" sz="2200" dirty="0" smtClean="0"/>
              <a:t>Bu uçak uçuş için doğru uçak mıdır</a:t>
            </a:r>
          </a:p>
          <a:p>
            <a:pPr lvl="1"/>
            <a:r>
              <a:rPr lang="tr-TR" sz="2200" dirty="0" smtClean="0"/>
              <a:t>Bu uçaktaki süreçlere aşina mıyım? Kişisel tecrübelerim bu uçakla ilgili midir?</a:t>
            </a:r>
          </a:p>
          <a:p>
            <a:pPr lvl="1"/>
            <a:r>
              <a:rPr lang="tr-TR" sz="2200" dirty="0" smtClean="0"/>
              <a:t>Uçak belirlenen kurallara göre uçuşa hazır mı? Araç ve gereçler tam mı? Işıklar? Navigasyon ve haberleşme sistemleri?</a:t>
            </a:r>
          </a:p>
          <a:p>
            <a:pPr lvl="1"/>
            <a:r>
              <a:rPr lang="tr-TR" sz="2200" dirty="0" smtClean="0"/>
              <a:t>Bu uçak planlanan yükü taşıyabilir mi?</a:t>
            </a:r>
          </a:p>
          <a:p>
            <a:pPr lvl="1"/>
            <a:r>
              <a:rPr lang="tr-TR" sz="2200" dirty="0" smtClean="0"/>
              <a:t>Uçak belirlenen irtifada uçabilir mi?</a:t>
            </a:r>
            <a:endParaRPr lang="en-US" sz="2200" dirty="0"/>
          </a:p>
          <a:p>
            <a:pPr lvl="1"/>
            <a:r>
              <a:rPr lang="tr-TR" sz="2200" dirty="0" smtClean="0"/>
              <a:t>Uçağın yakıtı yeterli mi ve ful kapasitede mi? Reserv yakıtı var mı?</a:t>
            </a:r>
          </a:p>
          <a:p>
            <a:pPr lvl="1"/>
            <a:r>
              <a:rPr lang="tr-TR" sz="2200" dirty="0" smtClean="0"/>
              <a:t>Yakıt miktarı sipariş verilen miktara denk mi?</a:t>
            </a:r>
          </a:p>
          <a:p>
            <a:pPr lvl="1"/>
            <a:r>
              <a:rPr lang="tr-TR" sz="2200" dirty="0" smtClean="0"/>
              <a:t>Yakıt damlatıyor mu?</a:t>
            </a: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7802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 Şartları-1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Hava</a:t>
            </a:r>
            <a:r>
              <a:rPr lang="tr-TR" dirty="0" smtClean="0"/>
              <a:t>: Uçuşu etkileyen en önemli faktörlerden biridir. Bu kapsamda şu değerlendirmeler yapılır</a:t>
            </a:r>
          </a:p>
          <a:p>
            <a:pPr lvl="1"/>
            <a:r>
              <a:rPr lang="tr-TR" dirty="0" smtClean="0"/>
              <a:t>Uçuş yüksekliği ve görünürlük nedir</a:t>
            </a:r>
          </a:p>
          <a:p>
            <a:pPr lvl="1"/>
            <a:r>
              <a:rPr lang="tr-TR" dirty="0" smtClean="0"/>
              <a:t>Hava tahminleri ne diyor, değişiklik olabilir mi</a:t>
            </a:r>
          </a:p>
          <a:p>
            <a:pPr lvl="1"/>
            <a:r>
              <a:rPr lang="tr-TR" dirty="0" smtClean="0"/>
              <a:t>Rüzgarın şiddeti ve hangi yönden esiyor</a:t>
            </a:r>
          </a:p>
          <a:p>
            <a:pPr lvl="1"/>
            <a:r>
              <a:rPr lang="tr-TR" dirty="0" smtClean="0"/>
              <a:t>Turbülans ve tehlikeli durumlar</a:t>
            </a:r>
          </a:p>
          <a:p>
            <a:pPr lvl="1"/>
            <a:r>
              <a:rPr lang="tr-TR" dirty="0" smtClean="0"/>
              <a:t>Bulutlar ve durumları, buzlanma durumu</a:t>
            </a:r>
          </a:p>
          <a:p>
            <a:r>
              <a:rPr lang="tr-TR" b="1" dirty="0" smtClean="0"/>
              <a:t>Arazi</a:t>
            </a:r>
            <a:r>
              <a:rPr lang="tr-TR" dirty="0" smtClean="0"/>
              <a:t> / Mıntıka</a:t>
            </a:r>
          </a:p>
          <a:p>
            <a:pPr lvl="1"/>
            <a:r>
              <a:rPr lang="tr-TR" dirty="0" smtClean="0"/>
              <a:t>Gece ve düşük görünürlük durumlarında arazi veya mıntıka durumlarından etkilenmemek için emniyetli yükseklikten uçma, görsel uçuş kurallarına uyma</a:t>
            </a:r>
          </a:p>
          <a:p>
            <a:pPr lvl="1"/>
            <a:r>
              <a:rPr lang="tr-TR" dirty="0" smtClean="0"/>
              <a:t>Arazi engellerine takılmamak için maksimum yükseklik kurallarına göre hareket etme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7892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 </a:t>
            </a:r>
            <a:r>
              <a:rPr lang="tr-TR" dirty="0" smtClean="0"/>
              <a:t>Şartları-2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Havalimanı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Destinasyonda ne tür ışıklar ve alternatif havaalanı</a:t>
            </a:r>
          </a:p>
          <a:p>
            <a:pPr lvl="1"/>
            <a:r>
              <a:rPr lang="tr-TR" dirty="0" smtClean="0"/>
              <a:t>Kapalı olan hava alanları için pilotlara yapılan uyarılar NOTAMS’lar nelerdir</a:t>
            </a:r>
          </a:p>
          <a:p>
            <a:pPr lvl="1"/>
            <a:r>
              <a:rPr lang="tr-TR" dirty="0" smtClean="0"/>
              <a:t>Uçuş yolunu akıllıca kullanma</a:t>
            </a:r>
          </a:p>
          <a:p>
            <a:pPr lvl="1"/>
            <a:r>
              <a:rPr lang="tr-TR" dirty="0" smtClean="0"/>
              <a:t>Destinasyona kısa uçuş yolu var mı? Bulutlar yolu uzatıyor mu</a:t>
            </a:r>
          </a:p>
          <a:p>
            <a:r>
              <a:rPr lang="tr-TR" b="1" dirty="0" smtClean="0"/>
              <a:t>Gökyüzü</a:t>
            </a:r>
          </a:p>
          <a:p>
            <a:pPr lvl="1"/>
            <a:r>
              <a:rPr lang="tr-TR" dirty="0" smtClean="0"/>
              <a:t>Seyahat uzak ve ıssız mesafelere mi? Uçakta zorunlu iniş halinde yeterince giysi, beslenme, su ve hayatta kalmak için gerekli zorunlu malzemeler var mı?</a:t>
            </a:r>
          </a:p>
          <a:p>
            <a:pPr lvl="1"/>
            <a:r>
              <a:rPr lang="tr-TR" dirty="0" smtClean="0"/>
              <a:t>Uçuş su üzerinde ve insansız alanlara doğru ise görsel referansı kaybetme halinde Aletli Uçuş kuralları için hazırlık yapma </a:t>
            </a:r>
            <a:r>
              <a:rPr lang="tr-TR" b="1" dirty="0" smtClean="0"/>
              <a:t>Instrument </a:t>
            </a:r>
            <a:r>
              <a:rPr lang="tr-TR" b="1" dirty="0"/>
              <a:t>flight rules</a:t>
            </a:r>
            <a:r>
              <a:rPr lang="tr-TR" dirty="0"/>
              <a:t> (</a:t>
            </a:r>
            <a:r>
              <a:rPr lang="tr-TR" b="1" dirty="0"/>
              <a:t>IFR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Uçuş yolu boyunca uzayı ve geçici uçuş kısıtlamalarını kontrol etme 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8781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 </a:t>
            </a:r>
            <a:r>
              <a:rPr lang="tr-TR" dirty="0" smtClean="0"/>
              <a:t>Şartları-3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Gece uçuşu</a:t>
            </a:r>
          </a:p>
          <a:p>
            <a:pPr lvl="1"/>
            <a:r>
              <a:rPr lang="tr-TR" dirty="0" smtClean="0"/>
              <a:t>Gece uçuşunu ıssız yerlere doğru yaptığında Aletli </a:t>
            </a:r>
            <a:r>
              <a:rPr lang="tr-TR" dirty="0"/>
              <a:t>Uçuş kuralları için hazırlık yapma </a:t>
            </a:r>
            <a:r>
              <a:rPr lang="tr-TR" b="1" dirty="0"/>
              <a:t>Instrument flight rules</a:t>
            </a:r>
            <a:r>
              <a:rPr lang="tr-TR" dirty="0"/>
              <a:t> (</a:t>
            </a:r>
            <a:r>
              <a:rPr lang="tr-TR" b="1" dirty="0"/>
              <a:t>IFR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Uçak acil hallerde geçe uçunda yere iniş yapmak için uygun koşullara sahip mi</a:t>
            </a:r>
          </a:p>
          <a:p>
            <a:r>
              <a:rPr lang="tr-TR" b="1" dirty="0" smtClean="0"/>
              <a:t>Görsel </a:t>
            </a:r>
            <a:r>
              <a:rPr lang="tr-TR" b="1" dirty="0" smtClean="0"/>
              <a:t>İllüzyonlar</a:t>
            </a:r>
            <a:endParaRPr lang="tr-TR" b="1" dirty="0" smtClean="0"/>
          </a:p>
          <a:p>
            <a:pPr lvl="1"/>
            <a:r>
              <a:rPr lang="tr-TR" dirty="0" smtClean="0"/>
              <a:t>İllüzyonlar </a:t>
            </a:r>
            <a:r>
              <a:rPr lang="tr-TR" dirty="0" smtClean="0"/>
              <a:t>göz yanılmalarıdır. Algılarımızın </a:t>
            </a:r>
            <a:r>
              <a:rPr lang="tr-TR" dirty="0"/>
              <a:t>gerçekten farklı </a:t>
            </a:r>
            <a:r>
              <a:rPr lang="tr-TR" dirty="0" smtClean="0"/>
              <a:t>görünmesi </a:t>
            </a:r>
            <a:r>
              <a:rPr lang="tr-TR" dirty="0"/>
              <a:t>ya da bozulduğu durumlardır. Karanlıkta </a:t>
            </a:r>
            <a:r>
              <a:rPr lang="tr-TR" dirty="0" smtClean="0"/>
              <a:t>kıvrımlı </a:t>
            </a:r>
            <a:r>
              <a:rPr lang="tr-TR" dirty="0"/>
              <a:t>bir </a:t>
            </a:r>
            <a:r>
              <a:rPr lang="tr-TR" dirty="0" smtClean="0"/>
              <a:t>ip </a:t>
            </a:r>
            <a:r>
              <a:rPr lang="tr-TR" dirty="0"/>
              <a:t>parçasını yılan zannetmek gibi. </a:t>
            </a:r>
            <a:r>
              <a:rPr lang="tr-TR" dirty="0" smtClean="0"/>
              <a:t>Görsel </a:t>
            </a:r>
            <a:r>
              <a:rPr lang="tr-TR" dirty="0" smtClean="0"/>
              <a:t>illüzyonlar </a:t>
            </a:r>
            <a:r>
              <a:rPr lang="tr-TR" dirty="0" smtClean="0"/>
              <a:t>hakkında bilgi sahibi olmak, bununla ilgili el kitaplarını </a:t>
            </a:r>
            <a:r>
              <a:rPr lang="tr-TR" smtClean="0"/>
              <a:t>ve </a:t>
            </a:r>
            <a:r>
              <a:rPr lang="tr-TR" smtClean="0"/>
              <a:t> ilgili talimatları </a:t>
            </a:r>
            <a:r>
              <a:rPr lang="tr-TR" dirty="0" smtClean="0"/>
              <a:t>uygulamak gerekir.</a:t>
            </a:r>
            <a:endParaRPr lang="tr-TR" dirty="0" smtClean="0"/>
          </a:p>
          <a:p>
            <a:endParaRPr lang="tr-TR" dirty="0"/>
          </a:p>
          <a:p>
            <a:pPr lvl="1"/>
            <a:endParaRPr lang="tr-TR" b="1" dirty="0" smtClean="0"/>
          </a:p>
          <a:p>
            <a:pPr lvl="1"/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Prof. Dr. Hüner Şencan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31E8F-C707-4548-A4D5-68D1B59FA42C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50625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741</TotalTime>
  <Words>743</Words>
  <Application>Microsoft Office PowerPoint</Application>
  <PresentationFormat>On-screen Show (4:3)</PresentationFormat>
  <Paragraphs>123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Havacılıkta Risk Öğeleri </vt:lpstr>
      <vt:lpstr>PAVE Risk Öğeleri personal, aircraft, environment and external pressures</vt:lpstr>
      <vt:lpstr>Pilot-1</vt:lpstr>
      <vt:lpstr>Pilot-2</vt:lpstr>
      <vt:lpstr>Pilot-3</vt:lpstr>
      <vt:lpstr>Uçak-1</vt:lpstr>
      <vt:lpstr>Çevre Şartları-1</vt:lpstr>
      <vt:lpstr>Çevre Şartları-2</vt:lpstr>
      <vt:lpstr>Çevre Şartları-3</vt:lpstr>
      <vt:lpstr>Dış Baskılar</vt:lpstr>
      <vt:lpstr>Dış Baskıların Üstesinden Gelmek İçin</vt:lpstr>
      <vt:lpstr>Durum Değerlendirme</vt:lpstr>
    </vt:vector>
  </TitlesOfParts>
  <Company>Clearly Presented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Sky Template</dc:title>
  <dc:creator>Presentation Magazine</dc:creator>
  <cp:lastModifiedBy>Hüner</cp:lastModifiedBy>
  <cp:revision>84</cp:revision>
  <dcterms:created xsi:type="dcterms:W3CDTF">2009-11-03T13:35:13Z</dcterms:created>
  <dcterms:modified xsi:type="dcterms:W3CDTF">2018-02-22T05:46:59Z</dcterms:modified>
</cp:coreProperties>
</file>