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06552-A528-40E6-A360-3285D99D9059}" type="datetimeFigureOut">
              <a:rPr lang="tr-TR" smtClean="0"/>
              <a:t>25.3.2020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06879-EDDC-4254-986F-38B3EBA713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30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06879-EDDC-4254-986F-38B3EBA7134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069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00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36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305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64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51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3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59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62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52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26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53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FA20-82CF-4BDD-B23C-B4B32ECF17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0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049311"/>
            <a:ext cx="9144000" cy="2460652"/>
          </a:xfrm>
        </p:spPr>
        <p:txBody>
          <a:bodyPr>
            <a:noAutofit/>
          </a:bodyPr>
          <a:lstStyle/>
          <a:p>
            <a:r>
              <a:rPr lang="tr-TR" dirty="0">
                <a:solidFill>
                  <a:prstClr val="black"/>
                </a:solidFill>
              </a:rPr>
              <a:t>ULUSLARARASI TİCARETTE KÜRESELLEŞME SÜRECİ ve ETKİLERİ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Atilla Demirbilek </a:t>
            </a:r>
          </a:p>
          <a:p>
            <a:r>
              <a:rPr lang="tr-TR" dirty="0" smtClean="0"/>
              <a:t>İstanbul Ticaret Üniversitesi</a:t>
            </a:r>
          </a:p>
          <a:p>
            <a:r>
              <a:rPr lang="tr-TR" dirty="0" smtClean="0"/>
              <a:t>Sosyal Bilimler Enstitüsü</a:t>
            </a:r>
          </a:p>
          <a:p>
            <a:r>
              <a:rPr lang="tr-TR" dirty="0" smtClean="0"/>
              <a:t>Lojistik Yönetimi Programı (Tezli)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35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Küreselleşmenin boyutları 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/>
              <a:t>Ekonomik boyutu</a:t>
            </a:r>
          </a:p>
          <a:p>
            <a:r>
              <a:rPr lang="tr-TR" sz="2400" dirty="0"/>
              <a:t>Ekonomik küreselleşme, genel anlamda ülke ekonomilerinin iç içe geçmesini, yani </a:t>
            </a:r>
            <a:r>
              <a:rPr lang="tr-TR" sz="2400" dirty="0" smtClean="0"/>
              <a:t>dünyanın </a:t>
            </a:r>
            <a:r>
              <a:rPr lang="tr-TR" sz="2400" dirty="0"/>
              <a:t>tek bir pazarda bütünleşmesini ifade </a:t>
            </a:r>
            <a:r>
              <a:rPr lang="tr-TR" sz="2400" dirty="0" smtClean="0"/>
              <a:t>eder</a:t>
            </a:r>
          </a:p>
          <a:p>
            <a:r>
              <a:rPr lang="tr-TR" sz="2400" dirty="0" err="1" smtClean="0"/>
              <a:t>Fischer’in</a:t>
            </a:r>
            <a:r>
              <a:rPr lang="tr-TR" sz="2400" dirty="0" smtClean="0"/>
              <a:t> (2003) </a:t>
            </a:r>
            <a:r>
              <a:rPr lang="tr-TR" sz="2400" dirty="0"/>
              <a:t>dediği gibi “ekonomik küreselleşme, ülkeler arasında mal, sermaye ve emek akışkanlığının artması sonucu ülkeler arasındaki ekonomik ilişkilerin gelişmesi, dünya ölçeğinde karşılıklı etkileşimlerin yoğunlaşması ve yaygınlaşmasıdır</a:t>
            </a:r>
            <a:r>
              <a:rPr lang="tr-TR" sz="2400" dirty="0" smtClean="0"/>
              <a:t>”</a:t>
            </a:r>
          </a:p>
          <a:p>
            <a:r>
              <a:rPr lang="tr-TR" sz="2400" dirty="0" smtClean="0"/>
              <a:t>Ekonomik </a:t>
            </a:r>
            <a:r>
              <a:rPr lang="tr-TR" sz="2400" dirty="0"/>
              <a:t>boyut, küreselleşmenin dayandığı en temel özellik olarak teknolojik </a:t>
            </a:r>
            <a:r>
              <a:rPr lang="tr-TR" sz="2400" dirty="0" smtClean="0"/>
              <a:t>gelişmelerle </a:t>
            </a:r>
            <a:r>
              <a:rPr lang="tr-TR" sz="2400" dirty="0"/>
              <a:t>beraber ağırlığını iyice hissettirmiştir</a:t>
            </a:r>
            <a:endParaRPr lang="tr-TR" sz="2400" dirty="0" smtClean="0"/>
          </a:p>
          <a:p>
            <a:r>
              <a:rPr lang="tr-TR" sz="2400" dirty="0" smtClean="0"/>
              <a:t>İç </a:t>
            </a:r>
            <a:r>
              <a:rPr lang="tr-TR" sz="2400" dirty="0"/>
              <a:t>pazarla yetinmek istemeyen firmalar yeni pazarlar bulabilmek adına başka ülkelere yönelmiş, bu durum da ekonomik faaliyetlerde, özellikle dış ticaret ayağında, etkili </a:t>
            </a:r>
            <a:r>
              <a:rPr lang="tr-TR" sz="2400" dirty="0" smtClean="0"/>
              <a:t>olmuştur</a:t>
            </a:r>
          </a:p>
          <a:p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41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Küreselleşmenin boyutları 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/>
              <a:t>Siyasal boyutu</a:t>
            </a:r>
          </a:p>
          <a:p>
            <a:r>
              <a:rPr lang="tr-TR" sz="2400" dirty="0"/>
              <a:t>Dünya ekonomisi içerisinde sermayenin küreselleşmesiyle devlet </a:t>
            </a:r>
            <a:r>
              <a:rPr lang="tr-TR" sz="2400" dirty="0" smtClean="0"/>
              <a:t>egemenliği </a:t>
            </a:r>
            <a:r>
              <a:rPr lang="tr-TR" sz="2400" dirty="0"/>
              <a:t>azalmaya </a:t>
            </a:r>
            <a:r>
              <a:rPr lang="tr-TR" sz="2400" dirty="0" smtClean="0"/>
              <a:t>başlamıştır</a:t>
            </a:r>
          </a:p>
          <a:p>
            <a:r>
              <a:rPr lang="tr-TR" sz="2400" dirty="0"/>
              <a:t>Uluslararası Hukukun ulus-devletlerin yanında bireyleri ve devlet dışı örgütleri özne olarak kabul etmesi</a:t>
            </a:r>
            <a:r>
              <a:rPr lang="tr-TR" sz="2400" dirty="0" smtClean="0"/>
              <a:t>, devlet </a:t>
            </a:r>
            <a:r>
              <a:rPr lang="tr-TR" sz="2400" dirty="0"/>
              <a:t>egemenliğini sınırlayan başka bir </a:t>
            </a:r>
            <a:r>
              <a:rPr lang="tr-TR" sz="2400" dirty="0" smtClean="0"/>
              <a:t>etkendir</a:t>
            </a:r>
          </a:p>
          <a:p>
            <a:r>
              <a:rPr lang="tr-TR" sz="2400" dirty="0"/>
              <a:t>Küreselleşme her ne kadar ulusal çıkarları gözetse de ulusal güvenlik önemli bir etken olarak karşımıza </a:t>
            </a:r>
            <a:r>
              <a:rPr lang="tr-TR" sz="2400" dirty="0" smtClean="0"/>
              <a:t>çıkmıştır</a:t>
            </a:r>
          </a:p>
          <a:p>
            <a:r>
              <a:rPr lang="tr-TR" sz="2400" dirty="0"/>
              <a:t>Küreselleşmede ulus-devlet, otoritesini kaybetmiş ve yetkisini </a:t>
            </a:r>
            <a:r>
              <a:rPr lang="tr-TR" sz="2400" dirty="0" smtClean="0"/>
              <a:t>uluslar üstü </a:t>
            </a:r>
            <a:r>
              <a:rPr lang="tr-TR" sz="2400" dirty="0"/>
              <a:t>kuruluşlara devretmeye </a:t>
            </a:r>
            <a:r>
              <a:rPr lang="tr-TR" sz="2400" dirty="0" smtClean="0"/>
              <a:t>başlamıştır</a:t>
            </a:r>
          </a:p>
          <a:p>
            <a:r>
              <a:rPr lang="tr-TR" sz="2400" dirty="0"/>
              <a:t>Bu sayede bireyler, uluslararası örgütler, sivil toplum, çok uluslu şirketler gibi oluşumlar potansiyel olarak uluslararası bir aktördür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68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Küreselleşmenin boyutları 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Sosyal ve kültürel boyutu</a:t>
            </a:r>
          </a:p>
          <a:p>
            <a:r>
              <a:rPr lang="tr-TR" sz="2400" dirty="0" smtClean="0"/>
              <a:t>Bu boyut, toplumların </a:t>
            </a:r>
            <a:r>
              <a:rPr lang="tr-TR" sz="2400" dirty="0"/>
              <a:t>karşılıklı iletişim ve etkileşiminin sürekli olarak artması ile </a:t>
            </a:r>
            <a:r>
              <a:rPr lang="tr-TR" sz="2400" dirty="0" smtClean="0"/>
              <a:t>açıklanabilir</a:t>
            </a:r>
          </a:p>
          <a:p>
            <a:r>
              <a:rPr lang="tr-TR" sz="2400" dirty="0"/>
              <a:t> </a:t>
            </a:r>
            <a:r>
              <a:rPr lang="tr-TR" sz="2400" dirty="0" smtClean="0"/>
              <a:t>Tüketim </a:t>
            </a:r>
            <a:r>
              <a:rPr lang="tr-TR" sz="2400" dirty="0"/>
              <a:t>ve popüler kültür gibi etkenlerle de toplumların birbirine benzeme süreci söz </a:t>
            </a:r>
            <a:r>
              <a:rPr lang="tr-TR" sz="2400" dirty="0" smtClean="0"/>
              <a:t>konusudur</a:t>
            </a:r>
          </a:p>
          <a:p>
            <a:r>
              <a:rPr lang="tr-TR" sz="2400" dirty="0"/>
              <a:t>İngilizcenin küresel dil hale gelmesi, aynı müziklerin dinlenmesi gibi olgular, kültürel açından bir küreselleşmenin yaşandığını da </a:t>
            </a:r>
            <a:r>
              <a:rPr lang="tr-TR" sz="2400" dirty="0" smtClean="0"/>
              <a:t>göstermektedir</a:t>
            </a:r>
          </a:p>
          <a:p>
            <a:r>
              <a:rPr lang="tr-TR" sz="2400" dirty="0" smtClean="0"/>
              <a:t>İletişim teknolojisinin yarattığı sosyal ağlar ön plana çıkmıştır, bilgi çağının yerini artık iletişim çağı almıştır</a:t>
            </a:r>
          </a:p>
          <a:p>
            <a:r>
              <a:rPr lang="tr-TR" sz="2400" dirty="0" smtClean="0"/>
              <a:t>Ulaşım araçlarının ve ağının artması ile uluslararası sosyal faaliyetler artmıştır 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33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 sürecinin aktörleri 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tr-TR" i="1" dirty="0" smtClean="0"/>
              <a:t>Uluslararası şirketler</a:t>
            </a:r>
          </a:p>
          <a:p>
            <a:r>
              <a:rPr lang="tr-TR" sz="2400" dirty="0"/>
              <a:t>II</a:t>
            </a:r>
            <a:r>
              <a:rPr lang="tr-TR" sz="2400" dirty="0" smtClean="0"/>
              <a:t>. Dünya </a:t>
            </a:r>
            <a:r>
              <a:rPr lang="tr-TR" sz="2400" dirty="0"/>
              <a:t>Savaşı’ndan sonra yoğunluk </a:t>
            </a:r>
            <a:r>
              <a:rPr lang="tr-TR" sz="2400" dirty="0" smtClean="0"/>
              <a:t>kazanmıştır </a:t>
            </a:r>
          </a:p>
          <a:p>
            <a:r>
              <a:rPr lang="tr-TR" sz="2400" dirty="0" smtClean="0"/>
              <a:t>Çok </a:t>
            </a:r>
            <a:r>
              <a:rPr lang="tr-TR" sz="2400" dirty="0"/>
              <a:t>uluslu işletmeler tanım olarak, ortaklık kaynaklarını ulusal sınırları dikkate almadan taksim eden, dünya çapında dağıtım yapan fakat milliyet ve üst yönetim yönünden bir ulusal devlette üslenmiş </a:t>
            </a:r>
            <a:r>
              <a:rPr lang="tr-TR" sz="2400" dirty="0" smtClean="0"/>
              <a:t>olan ortaklıktır</a:t>
            </a:r>
          </a:p>
          <a:p>
            <a:r>
              <a:rPr lang="tr-TR" sz="2400" dirty="0" smtClean="0"/>
              <a:t>Sahip </a:t>
            </a:r>
            <a:r>
              <a:rPr lang="tr-TR" sz="2400" dirty="0"/>
              <a:t>oldukları teknik, pazarlama, yönetim ve finansal üstünlüklerini, ücretleri daha düşük olan denizaşırı ülkelerdeki işgücü ile birleştirmeyi denemişler ve çok büyük </a:t>
            </a:r>
            <a:r>
              <a:rPr lang="tr-TR" sz="2400" dirty="0" smtClean="0"/>
              <a:t>başarılar </a:t>
            </a:r>
            <a:r>
              <a:rPr lang="tr-TR" sz="2400" dirty="0"/>
              <a:t>ve karlar elde </a:t>
            </a:r>
            <a:r>
              <a:rPr lang="tr-TR" sz="2400" dirty="0" smtClean="0"/>
              <a:t>etmişlerdir</a:t>
            </a:r>
          </a:p>
          <a:p>
            <a:r>
              <a:rPr lang="tr-TR" sz="2400" dirty="0" smtClean="0"/>
              <a:t> </a:t>
            </a:r>
            <a:r>
              <a:rPr lang="tr-TR" sz="2400" dirty="0"/>
              <a:t>Uluslararası </a:t>
            </a:r>
            <a:r>
              <a:rPr lang="tr-TR" sz="2400" dirty="0" smtClean="0"/>
              <a:t>işletmecilik </a:t>
            </a:r>
            <a:r>
              <a:rPr lang="tr-TR" sz="2400" dirty="0"/>
              <a:t>faaliyetleri çok büyük bir oranda </a:t>
            </a:r>
            <a:r>
              <a:rPr lang="tr-TR" sz="2400" dirty="0" smtClean="0"/>
              <a:t> devletler yerine özel işletmeler </a:t>
            </a:r>
            <a:r>
              <a:rPr lang="tr-TR" sz="2400" dirty="0"/>
              <a:t>tarafından </a:t>
            </a:r>
            <a:r>
              <a:rPr lang="tr-TR" sz="2400" dirty="0" smtClean="0"/>
              <a:t>üstlenilmektedir </a:t>
            </a:r>
          </a:p>
          <a:p>
            <a:r>
              <a:rPr lang="tr-TR" sz="2400" dirty="0"/>
              <a:t>Çokuluslu şirketlerin cirolarına bakıldığında ise bazı devletlerin GSMH’ dan daha büyük oranda gerçekleşmekte olduğu </a:t>
            </a:r>
            <a:r>
              <a:rPr lang="tr-TR" sz="2400" dirty="0" smtClean="0"/>
              <a:t>görülmektedir</a:t>
            </a:r>
          </a:p>
          <a:p>
            <a:endParaRPr lang="tr-TR" sz="2400" dirty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 sürecinin aktörleri 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Uluslararası taşımacılık yapan şirketler</a:t>
            </a:r>
          </a:p>
          <a:p>
            <a:r>
              <a:rPr lang="tr-TR" sz="2400" dirty="0" err="1"/>
              <a:t>Fortune</a:t>
            </a:r>
            <a:r>
              <a:rPr lang="tr-TR" sz="2400" dirty="0"/>
              <a:t> Europe dergisinde yayımlanan bir rapora göre ilk 500 e giren </a:t>
            </a:r>
            <a:r>
              <a:rPr lang="tr-TR" sz="2400" dirty="0" smtClean="0"/>
              <a:t> global firmaların </a:t>
            </a:r>
            <a:r>
              <a:rPr lang="tr-TR" sz="2400" dirty="0"/>
              <a:t>%60’nın lojistik partner ile işbirliği yaptıklarını ifade </a:t>
            </a:r>
            <a:r>
              <a:rPr lang="tr-TR" sz="2400" dirty="0" smtClean="0"/>
              <a:t>etmişlerdir</a:t>
            </a:r>
          </a:p>
          <a:p>
            <a:r>
              <a:rPr lang="tr-TR" sz="2400" dirty="0"/>
              <a:t>Yatırım düşünülen pazara ulaşım onlar için çok önemlidir, böylece ürünlerinin tedariki konusunda sıkıntı yaşamazlar</a:t>
            </a:r>
          </a:p>
          <a:p>
            <a:r>
              <a:rPr lang="tr-TR" sz="2400" dirty="0"/>
              <a:t>Global taşımacılık yapan firmalarla işbirliği yaparlar zira dünya pazarına ulaşmak için taşımacılık hizmetlerinden faydalanmak zorundadır</a:t>
            </a:r>
          </a:p>
          <a:p>
            <a:r>
              <a:rPr lang="tr-TR" sz="2400" dirty="0" smtClean="0"/>
              <a:t>Uluslararası </a:t>
            </a:r>
            <a:r>
              <a:rPr lang="tr-TR" sz="2400" dirty="0"/>
              <a:t>taşımacılık şirketleri bugün dünya üzerinde birbirleriyle ticaret yapabilen 200 den fazla ülkeye hizmet verir duruma </a:t>
            </a:r>
            <a:r>
              <a:rPr lang="tr-TR" sz="2400" dirty="0" smtClean="0"/>
              <a:t>gelmişlerdir</a:t>
            </a:r>
          </a:p>
          <a:p>
            <a:r>
              <a:rPr lang="tr-TR" sz="2400" dirty="0" smtClean="0"/>
              <a:t>Böylece </a:t>
            </a:r>
            <a:r>
              <a:rPr lang="tr-TR" sz="2400" dirty="0"/>
              <a:t>dünyanın tek bir pazar haline gelmesinin önü iyice </a:t>
            </a:r>
            <a:r>
              <a:rPr lang="tr-TR" sz="2400" dirty="0" smtClean="0"/>
              <a:t>açılmaktadır</a:t>
            </a:r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35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Küreselleşmenin aktörleri 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/>
              <a:t>Uluslararası örgütler</a:t>
            </a:r>
          </a:p>
          <a:p>
            <a:r>
              <a:rPr lang="tr-TR" sz="2400" dirty="0"/>
              <a:t> </a:t>
            </a:r>
            <a:r>
              <a:rPr lang="tr-TR" sz="2400" dirty="0" smtClean="0"/>
              <a:t>II. </a:t>
            </a:r>
            <a:r>
              <a:rPr lang="tr-TR" sz="2400" dirty="0"/>
              <a:t>Dünya </a:t>
            </a:r>
            <a:r>
              <a:rPr lang="tr-TR" sz="2400" dirty="0" smtClean="0"/>
              <a:t>Savaşı’ndan sonra</a:t>
            </a:r>
            <a:r>
              <a:rPr lang="tr-TR" sz="2400" dirty="0"/>
              <a:t> </a:t>
            </a:r>
            <a:r>
              <a:rPr lang="tr-TR" sz="2400" dirty="0" smtClean="0"/>
              <a:t>bu örgütlerin kurulmasına ihtiyaç duyulmuştur</a:t>
            </a:r>
          </a:p>
          <a:p>
            <a:r>
              <a:rPr lang="tr-TR" sz="2400" dirty="0" smtClean="0"/>
              <a:t>Bu </a:t>
            </a:r>
            <a:r>
              <a:rPr lang="tr-TR" sz="2400" dirty="0"/>
              <a:t>kuruluşları ortaya çıkaran nedenler ortak sorunlar, küreselleşme, millî çıkarlar, ekonomik ve sosyal gerekçeler, güvenlik endişeleri ve büyük güçlerin uluslararası yapıyı düzenleme istekleri gibi temel nedenlere </a:t>
            </a:r>
            <a:r>
              <a:rPr lang="tr-TR" sz="2400" dirty="0" smtClean="0"/>
              <a:t>dayanmaktadır</a:t>
            </a:r>
          </a:p>
          <a:p>
            <a:r>
              <a:rPr lang="tr-TR" sz="2400" dirty="0"/>
              <a:t>U</a:t>
            </a:r>
            <a:r>
              <a:rPr lang="tr-TR" sz="2400" dirty="0" smtClean="0"/>
              <a:t>luslararası </a:t>
            </a:r>
            <a:r>
              <a:rPr lang="tr-TR" sz="2400" dirty="0"/>
              <a:t>sistemin daha iyi işlemesini, devletler arasında güven duygusunun gelişmesini, devletlerin politikalarının uyumlaştırılmasını ve uluslararası hukukun gelişmesini </a:t>
            </a:r>
            <a:r>
              <a:rPr lang="tr-TR" sz="2400" dirty="0" smtClean="0"/>
              <a:t>sağlamaktadır</a:t>
            </a:r>
          </a:p>
          <a:p>
            <a:r>
              <a:rPr lang="tr-TR" sz="2400" dirty="0" smtClean="0"/>
              <a:t>Bu örgütler olmadan </a:t>
            </a:r>
            <a:r>
              <a:rPr lang="tr-TR" sz="2400" dirty="0"/>
              <a:t>uluslararası sistemin </a:t>
            </a:r>
            <a:r>
              <a:rPr lang="tr-TR" sz="2400" dirty="0" smtClean="0"/>
              <a:t>istenilen şekilde işlemesi </a:t>
            </a:r>
            <a:r>
              <a:rPr lang="tr-TR" sz="2400" dirty="0"/>
              <a:t>artık mümkün </a:t>
            </a:r>
            <a:r>
              <a:rPr lang="tr-TR" sz="2400" dirty="0" smtClean="0"/>
              <a:t>değildir</a:t>
            </a:r>
          </a:p>
          <a:p>
            <a:r>
              <a:rPr lang="tr-TR" sz="2400" dirty="0" smtClean="0"/>
              <a:t>Genellikle siyasi ve ekonomik amaçlı örgütlerdir; bunların en önemlileri arasında UN, EU, WTO, OECD, IMF, NATO gibi kuruluşları sayabiliriz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43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Küreselleşmenin getirdiği sorunlar 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/>
              <a:t>Ulusal sorunlar</a:t>
            </a:r>
          </a:p>
          <a:p>
            <a:r>
              <a:rPr lang="tr-TR" sz="2400" dirty="0" smtClean="0"/>
              <a:t>Uluslararası </a:t>
            </a:r>
            <a:r>
              <a:rPr lang="tr-TR" sz="2400" dirty="0"/>
              <a:t>şirketler devletin işleyişine yön vermekte ve bu da herhangi bir ulus-devletin ekonomik geleceğini kontrol etme gücünü </a:t>
            </a:r>
            <a:r>
              <a:rPr lang="tr-TR" sz="2400" dirty="0" smtClean="0"/>
              <a:t>zayıflatmaktadır</a:t>
            </a:r>
          </a:p>
          <a:p>
            <a:r>
              <a:rPr lang="tr-TR" sz="2400" dirty="0" smtClean="0"/>
              <a:t>Mesela </a:t>
            </a:r>
            <a:r>
              <a:rPr lang="tr-TR" sz="2400" dirty="0"/>
              <a:t>iki şirket arasındaki yaşanan bir problem devletlerarası bir krize </a:t>
            </a:r>
            <a:r>
              <a:rPr lang="tr-TR" sz="2400" dirty="0" smtClean="0"/>
              <a:t>dönüşebilmektedir</a:t>
            </a:r>
          </a:p>
          <a:p>
            <a:r>
              <a:rPr lang="tr-TR" sz="2400" dirty="0" smtClean="0"/>
              <a:t>İç hukuk yolları tıkandığında uluslararası mahkemeler yaşanan anlaşmazlıklarda uluslara yaptırım uygulayabilirler</a:t>
            </a:r>
          </a:p>
          <a:p>
            <a:r>
              <a:rPr lang="tr-TR" sz="2400" dirty="0" smtClean="0"/>
              <a:t>Küreselleşme </a:t>
            </a:r>
            <a:r>
              <a:rPr lang="tr-TR" sz="2400" dirty="0"/>
              <a:t>ile birlikte </a:t>
            </a:r>
            <a:r>
              <a:rPr lang="tr-TR" sz="2400" dirty="0" smtClean="0"/>
              <a:t> ulusal krizlerin </a:t>
            </a:r>
            <a:r>
              <a:rPr lang="tr-TR" sz="2400" dirty="0"/>
              <a:t>yayılması da </a:t>
            </a:r>
            <a:r>
              <a:rPr lang="tr-TR" sz="2400" dirty="0" smtClean="0"/>
              <a:t>kolaylaşmaktadır</a:t>
            </a:r>
          </a:p>
          <a:p>
            <a:r>
              <a:rPr lang="tr-TR" sz="2400" dirty="0" smtClean="0"/>
              <a:t>Teknolojinin ithal edilmesiyle ülkelerde işsizlik oranı artar</a:t>
            </a:r>
          </a:p>
          <a:p>
            <a:r>
              <a:rPr lang="tr-TR" sz="2400" dirty="0" smtClean="0"/>
              <a:t>Dünyanın </a:t>
            </a:r>
            <a:r>
              <a:rPr lang="tr-TR" sz="2400" dirty="0"/>
              <a:t>en zengin % 20’lik nüfusu, üretimin % 85’ine sahip iken, geriye </a:t>
            </a:r>
            <a:r>
              <a:rPr lang="tr-TR" sz="2400" dirty="0" smtClean="0"/>
              <a:t>kalan</a:t>
            </a:r>
          </a:p>
          <a:p>
            <a:pPr marL="0" indent="0">
              <a:buNone/>
            </a:pPr>
            <a:r>
              <a:rPr lang="tr-TR" sz="2400" dirty="0"/>
              <a:t> </a:t>
            </a:r>
            <a:r>
              <a:rPr lang="tr-TR" sz="2400" dirty="0" smtClean="0"/>
              <a:t>  % 80’lik </a:t>
            </a:r>
            <a:r>
              <a:rPr lang="tr-TR" sz="2400" dirty="0"/>
              <a:t>nüfusun yoksulluğu artmaktadır</a:t>
            </a:r>
            <a:endParaRPr lang="tr-TR" sz="2400" dirty="0" smtClean="0"/>
          </a:p>
          <a:p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03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Küreselleşmenin getirdiği sorunlar 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Çok uluslu firmaların sorunları</a:t>
            </a:r>
          </a:p>
          <a:p>
            <a:r>
              <a:rPr lang="tr-TR" sz="2400" dirty="0" smtClean="0"/>
              <a:t>Hizmet verdikleri ülkelerdeki hukuk sistemi, yerel kanunlar</a:t>
            </a:r>
          </a:p>
          <a:p>
            <a:r>
              <a:rPr lang="tr-TR" sz="2400" dirty="0" smtClean="0"/>
              <a:t>Milliyetçilik, milli firmaların serbest piyasa şartlarına oranla daha fazla korunması</a:t>
            </a:r>
          </a:p>
          <a:p>
            <a:r>
              <a:rPr lang="tr-TR" sz="2400" dirty="0" smtClean="0"/>
              <a:t>Özellikle ithalata getirilen kotalar, uluslararası rekabetten daha ziyade korumacı yaklaşım</a:t>
            </a:r>
          </a:p>
          <a:p>
            <a:r>
              <a:rPr lang="tr-TR" sz="2400" dirty="0" smtClean="0"/>
              <a:t>Ülkedeki politik ve ekonomik istikrarsızlık</a:t>
            </a:r>
          </a:p>
          <a:p>
            <a:r>
              <a:rPr lang="tr-TR" sz="2400" dirty="0" smtClean="0"/>
              <a:t>Aşırı vergiler</a:t>
            </a:r>
          </a:p>
          <a:p>
            <a:r>
              <a:rPr lang="tr-TR" sz="2400" dirty="0" smtClean="0"/>
              <a:t>Sermayelerinin </a:t>
            </a:r>
            <a:r>
              <a:rPr lang="tr-TR" sz="2400" dirty="0"/>
              <a:t>birden fazla girişimciye ait olması ve aynı anda birden fazla ulusal/bölgesel pazara hitap </a:t>
            </a:r>
            <a:r>
              <a:rPr lang="tr-TR" sz="2400" dirty="0" smtClean="0"/>
              <a:t>etmesi anlamında kullanılmaktadır</a:t>
            </a:r>
          </a:p>
          <a:p>
            <a:r>
              <a:rPr lang="tr-TR" sz="2400" dirty="0" smtClean="0"/>
              <a:t>Bir bölgedeki krizin diğer bölgelere sıçraması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3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Küreselleşmede </a:t>
            </a:r>
            <a:r>
              <a:rPr lang="tr-TR" dirty="0"/>
              <a:t>çok uluslu şirketlerin devletlerin yerini aldığını </a:t>
            </a:r>
            <a:r>
              <a:rPr lang="tr-TR" dirty="0" smtClean="0"/>
              <a:t>görüyoruz</a:t>
            </a:r>
          </a:p>
          <a:p>
            <a:r>
              <a:rPr lang="tr-TR" dirty="0"/>
              <a:t>Ekonomik ve sosyal açıdan küreselleşme; ülkeler arasında derin eşitsizliklere yol açması, işsizliği arttırması, ülkelerdeki gelir dağılımını olumsuz etkilemesi ve çok uluslu şirketler aracılığıyla egemen olduğu işgücü piyasalarını düzensizleştirmesi yönleriyle </a:t>
            </a:r>
            <a:r>
              <a:rPr lang="tr-TR" dirty="0" smtClean="0"/>
              <a:t>eleştirilmiştir</a:t>
            </a:r>
          </a:p>
          <a:p>
            <a:r>
              <a:rPr lang="tr-TR" dirty="0" smtClean="0"/>
              <a:t> </a:t>
            </a:r>
            <a:r>
              <a:rPr lang="tr-TR" dirty="0"/>
              <a:t>Ancak küreselleşmenin olumsuz etkilerinin giderilmesine en büyük görev sadece devletlere </a:t>
            </a:r>
            <a:r>
              <a:rPr lang="tr-TR" dirty="0" smtClean="0"/>
              <a:t>değil, </a:t>
            </a:r>
            <a:r>
              <a:rPr lang="tr-TR" dirty="0"/>
              <a:t>uluslararası kuruluşlara da </a:t>
            </a:r>
            <a:r>
              <a:rPr lang="tr-TR" dirty="0" smtClean="0"/>
              <a:t>düşmektedir</a:t>
            </a:r>
          </a:p>
          <a:p>
            <a:r>
              <a:rPr lang="tr-TR" dirty="0"/>
              <a:t>Devletlerin ise, bu küreselleşme sürecinden sadece etkilenen değil aynı zamanda katkı veren pozisyonunda olmaları oldukça önem arz eden bir durumdur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06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4400" dirty="0"/>
              <a:t>İlginize teşekkür </a:t>
            </a:r>
            <a:r>
              <a:rPr lang="tr-TR" sz="4400" dirty="0" smtClean="0"/>
              <a:t>ederiz </a:t>
            </a:r>
            <a:endParaRPr lang="tr-TR" sz="4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5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İçindekiler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Küreselleşme gerçeği</a:t>
            </a:r>
          </a:p>
          <a:p>
            <a:r>
              <a:rPr lang="tr-TR" dirty="0" smtClean="0"/>
              <a:t>Ticarette küreselleşmenin tarihçesi</a:t>
            </a:r>
          </a:p>
          <a:p>
            <a:r>
              <a:rPr lang="tr-TR" dirty="0" smtClean="0"/>
              <a:t>Küreselleşme algıları</a:t>
            </a:r>
          </a:p>
          <a:p>
            <a:r>
              <a:rPr lang="tr-TR" dirty="0" smtClean="0"/>
              <a:t>Küreselleşmenin boyutları</a:t>
            </a:r>
          </a:p>
          <a:p>
            <a:r>
              <a:rPr lang="tr-TR" dirty="0" smtClean="0"/>
              <a:t>Uluslararası ticarette küreselleşmenin aktörleri</a:t>
            </a:r>
          </a:p>
          <a:p>
            <a:r>
              <a:rPr lang="tr-TR" dirty="0" smtClean="0"/>
              <a:t>Küreselleşmenin getirdiği sorunları</a:t>
            </a:r>
          </a:p>
          <a:p>
            <a:r>
              <a:rPr lang="tr-TR" dirty="0" smtClean="0"/>
              <a:t>Sonuç ve etkileri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29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 gerçeği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Küreselleşme kavramı ilk olarak 1833 de, İngiliz iktisatçı W. </a:t>
            </a:r>
            <a:r>
              <a:rPr lang="tr-TR" dirty="0" err="1" smtClean="0"/>
              <a:t>Foter</a:t>
            </a:r>
            <a:r>
              <a:rPr lang="tr-TR" dirty="0" smtClean="0"/>
              <a:t> tarafından «dünya üzerindeki kaynakların paylaşımı ve kullanımı» adlı makalesinde kullanıldı </a:t>
            </a:r>
          </a:p>
          <a:p>
            <a:r>
              <a:rPr lang="tr-TR" dirty="0" smtClean="0"/>
              <a:t>Ana teması değişim</a:t>
            </a:r>
          </a:p>
          <a:p>
            <a:r>
              <a:rPr lang="tr-TR" dirty="0" smtClean="0"/>
              <a:t>Her ne kadar çıkış noktası ticaret olsa da bunu siyasal, kültürel değişimlerden ayrı tutamayız</a:t>
            </a:r>
          </a:p>
          <a:p>
            <a:r>
              <a:rPr lang="tr-TR" dirty="0" smtClean="0"/>
              <a:t>Uzak ile yakın arasındaki zıtlığın kaldırıldığı sınırlar ötesi etkileşim</a:t>
            </a:r>
          </a:p>
          <a:p>
            <a:r>
              <a:rPr lang="tr-TR" dirty="0" smtClean="0"/>
              <a:t>Her toplumun küreselleşme anlayışı da farklıdır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8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Küreselleşmenin tarihçesi 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Başlangıç dönemi</a:t>
            </a:r>
          </a:p>
          <a:p>
            <a:r>
              <a:rPr lang="tr-TR" sz="2400" dirty="0" smtClean="0"/>
              <a:t> Rönesans ile başlayan 1492-1945 yıllarını kapsayan dönemdir</a:t>
            </a:r>
          </a:p>
          <a:p>
            <a:r>
              <a:rPr lang="tr-TR" sz="2400" dirty="0" smtClean="0"/>
              <a:t>Yeni yerler keşfedildi, sömürgecilik ön plana çıktı, Batının hakimiyeti görüldü</a:t>
            </a:r>
          </a:p>
          <a:p>
            <a:r>
              <a:rPr lang="tr-TR" sz="2400" dirty="0" smtClean="0"/>
              <a:t>Ulus topluluklar ortaya çıktı, feodal yapı çözüldü</a:t>
            </a:r>
          </a:p>
          <a:p>
            <a:r>
              <a:rPr lang="tr-TR" sz="2400" dirty="0" smtClean="0"/>
              <a:t>Denizyolu ile kıtalar arası ticaret arttı</a:t>
            </a:r>
          </a:p>
          <a:p>
            <a:r>
              <a:rPr lang="tr-TR" sz="2400" dirty="0" smtClean="0"/>
              <a:t>Yeni icatlar ve matbaanın keşfi dönüm noktalarından biri oldu</a:t>
            </a:r>
          </a:p>
          <a:p>
            <a:r>
              <a:rPr lang="tr-TR" sz="2400" dirty="0" smtClean="0"/>
              <a:t>Sanat, edebiyat ve felsefede yeni anlayışlar gelişti</a:t>
            </a:r>
          </a:p>
          <a:p>
            <a:r>
              <a:rPr lang="tr-TR" sz="2400" dirty="0" smtClean="0"/>
              <a:t>Dünya savaşları birçok ülkenin birbirlerine karşı kümelenmesine sebep oldu</a:t>
            </a:r>
          </a:p>
          <a:p>
            <a:r>
              <a:rPr lang="tr-TR" sz="2400" dirty="0" smtClean="0"/>
              <a:t>Bu savaşlarda ülkeler çok büyük yıkımlara uğradılar</a:t>
            </a:r>
          </a:p>
          <a:p>
            <a:pPr marL="0" indent="0">
              <a:buNone/>
            </a:pP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8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Küreselleşmenin tarihçesi 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Gelişme dönemi</a:t>
            </a:r>
          </a:p>
          <a:p>
            <a:r>
              <a:rPr lang="tr-TR" sz="2400" dirty="0" smtClean="0"/>
              <a:t>2.Dünya savaşından 1990’ </a:t>
            </a:r>
            <a:r>
              <a:rPr lang="tr-TR" sz="2400" dirty="0" err="1" smtClean="0"/>
              <a:t>lı</a:t>
            </a:r>
            <a:r>
              <a:rPr lang="tr-TR" sz="2400" dirty="0" smtClean="0"/>
              <a:t> yıllara kadar olan dönemi kapsar; soğuk savaş dönemi diye de bilinir</a:t>
            </a:r>
          </a:p>
          <a:p>
            <a:r>
              <a:rPr lang="tr-TR" sz="2400" dirty="0" smtClean="0"/>
              <a:t>Savaş sonrası özellikle ekonomik ve siyasi anlamda anlaşmalar ile uluslararası örgütler kurulmaya başlanmıştır</a:t>
            </a:r>
          </a:p>
          <a:p>
            <a:r>
              <a:rPr lang="tr-TR" sz="2400" dirty="0" smtClean="0"/>
              <a:t>Birleşmiş Milletler bunların en başında gelir</a:t>
            </a:r>
          </a:p>
          <a:p>
            <a:r>
              <a:rPr lang="tr-TR" sz="2400" dirty="0" smtClean="0"/>
              <a:t>Daha sonra GATT, IMF, OECD, AB gibi ekonomik işbirliği örgütleri kurulmuştur</a:t>
            </a:r>
          </a:p>
          <a:p>
            <a:r>
              <a:rPr lang="tr-TR" sz="2400" dirty="0" smtClean="0"/>
              <a:t>Özellikle A.B.D. gibi devletler, çok uluslu şirketler kurarak nüfuslarını artırdılar</a:t>
            </a:r>
          </a:p>
          <a:p>
            <a:r>
              <a:rPr lang="tr-TR" sz="2400" dirty="0" smtClean="0"/>
              <a:t>Rekabet, ülkeler arası savaşlardan, çok uluslu firmaların ekonomik savaşına dönmüştür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13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Küreselleşmenin tarihçesi 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Yayılma dönemi</a:t>
            </a:r>
          </a:p>
          <a:p>
            <a:r>
              <a:rPr lang="tr-TR" sz="2400" dirty="0" smtClean="0"/>
              <a:t>Soğuk savaşın 1990 başında bitmesiyle küreselleşme farklı bir boyut kazanmıştır</a:t>
            </a:r>
          </a:p>
          <a:p>
            <a:r>
              <a:rPr lang="tr-TR" sz="2400" dirty="0" smtClean="0"/>
              <a:t>Elektronik ve dijital küreselleşme dönemidir</a:t>
            </a:r>
          </a:p>
          <a:p>
            <a:r>
              <a:rPr lang="tr-TR" sz="2400" dirty="0" smtClean="0"/>
              <a:t>İnternet ve iletişim teknolojisi döneme damga vurmuştur; hız en önemli özellik olarak görülmektedir</a:t>
            </a:r>
          </a:p>
          <a:p>
            <a:r>
              <a:rPr lang="tr-TR" sz="2400" dirty="0" smtClean="0"/>
              <a:t>Hızlı iletişim, kültürler ve devletler arasındaki etkileşimin artmasına yol açmıştır</a:t>
            </a:r>
          </a:p>
          <a:p>
            <a:r>
              <a:rPr lang="tr-TR" sz="2400" dirty="0" smtClean="0"/>
              <a:t>Taşımacılık gelişmiştir; özellikle hava ulaşım araçları sayesinde çok uluslu şirketler her pazara kolayca ulaşılabiliyorlar ve insanlar dünyanın her yerine seyahat edebiliyorlar</a:t>
            </a:r>
          </a:p>
          <a:p>
            <a:r>
              <a:rPr lang="tr-TR" sz="2400" dirty="0" smtClean="0"/>
              <a:t>Çok kültürlülük ve çok etniklik ve de karşılarında milliyetçilik öne çıktı</a:t>
            </a:r>
          </a:p>
          <a:p>
            <a:endParaRPr lang="tr-TR" sz="2400" dirty="0" smtClean="0"/>
          </a:p>
          <a:p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37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 algıları 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Aşırı küresel görüş</a:t>
            </a:r>
          </a:p>
          <a:p>
            <a:r>
              <a:rPr lang="tr-TR" sz="2400" dirty="0" smtClean="0"/>
              <a:t>Bu anlayışa göre, ulus devlet anlayışı önemini kaybetmiştir</a:t>
            </a:r>
          </a:p>
          <a:p>
            <a:r>
              <a:rPr lang="tr-TR" sz="2400" dirty="0" smtClean="0"/>
              <a:t>Artık piyasalar devletten daha güçlüdür</a:t>
            </a:r>
          </a:p>
          <a:p>
            <a:r>
              <a:rPr lang="tr-TR" sz="2400" dirty="0"/>
              <a:t>K</a:t>
            </a:r>
            <a:r>
              <a:rPr lang="tr-TR" sz="2400" dirty="0" smtClean="0"/>
              <a:t>üresel ekonominin yükselişi, radikal yeni dünya düzeninin bir sonucu olarak ortaya çıkmıştır</a:t>
            </a:r>
          </a:p>
          <a:p>
            <a:r>
              <a:rPr lang="tr-TR" sz="2400" dirty="0"/>
              <a:t>Ü</a:t>
            </a:r>
            <a:r>
              <a:rPr lang="tr-TR" sz="2400" dirty="0" smtClean="0"/>
              <a:t>lkeler arasında uluslararası işbirliği kolaylaşmıştır</a:t>
            </a:r>
          </a:p>
          <a:p>
            <a:r>
              <a:rPr lang="tr-TR" sz="2400" dirty="0"/>
              <a:t>A</a:t>
            </a:r>
            <a:r>
              <a:rPr lang="tr-TR" sz="2400" dirty="0" smtClean="0"/>
              <a:t>rtan küresel iletişim alt yapısı sayesinde değişik ülkelerin halkları, ortak çıkarlarını daha çok farkına varmakta ve bunun sonucunda da küresel bir uygarlığın doğuşuna ortak bir zemin oluştuğunu iddia etmektedirler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23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 algıları 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/>
              <a:t>Kuşkucular-küreselleşme karşıtları</a:t>
            </a:r>
          </a:p>
          <a:p>
            <a:r>
              <a:rPr lang="tr-TR" sz="2400" dirty="0" smtClean="0"/>
              <a:t>Küreselleşmeye karşıdırlar</a:t>
            </a:r>
          </a:p>
          <a:p>
            <a:r>
              <a:rPr lang="tr-TR" sz="2400" dirty="0" smtClean="0"/>
              <a:t>Yaşadığımız dünyada hiçbir şeyin yeni olmadığını iddia etmektedirler</a:t>
            </a:r>
          </a:p>
          <a:p>
            <a:r>
              <a:rPr lang="tr-TR" sz="2400" dirty="0" smtClean="0"/>
              <a:t>Onlar için küreselleşme, refah devletini yok edecek minimal devlet ve hükümeti amaçlayan çevrelerin sık sık kullandığı ideolojik bir terimdir</a:t>
            </a:r>
          </a:p>
          <a:p>
            <a:r>
              <a:rPr lang="tr-TR" sz="2400" dirty="0" smtClean="0"/>
              <a:t>Yine kuşkuculara göre küreselleşme, bir bütünleşmeyi değil, farklı kültürler, farklı uygarlıklar ya da bölgeler arasında yeni çatışmaları da beraberinde getirecektir</a:t>
            </a:r>
          </a:p>
          <a:p>
            <a:r>
              <a:rPr lang="tr-TR" sz="2400" dirty="0" smtClean="0"/>
              <a:t>Kuşkucular dünya ekonomisi içerisindeki eşitsizliğe dikkat çekmektedir ve Asya krizini buna örnek göstermişlerdir</a:t>
            </a:r>
          </a:p>
          <a:p>
            <a:r>
              <a:rPr lang="tr-TR" sz="2400" dirty="0" smtClean="0"/>
              <a:t>Yoksul </a:t>
            </a:r>
            <a:r>
              <a:rPr lang="tr-TR" sz="2400" dirty="0"/>
              <a:t>ülkelerin gittikçe yoksullaştığı, zengin ülkelerinde gittikçe zenginleştiği </a:t>
            </a:r>
            <a:r>
              <a:rPr lang="tr-TR" sz="2400" dirty="0" smtClean="0"/>
              <a:t>tezini savunmaktadırlar</a:t>
            </a:r>
            <a:endParaRPr lang="tr-TR" sz="24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97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Küreselleşme algıları 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/>
              <a:t>Dönüşümcüler</a:t>
            </a:r>
          </a:p>
          <a:p>
            <a:r>
              <a:rPr lang="tr-TR" sz="2400" dirty="0"/>
              <a:t>Bu grup, küreselleşmeyi modern toplumları ve dünya düzenini yeniden şekillendiren hızlı, sosyal, siyasal ve ekonomik değişmelerin arkasındaki ana siyasal güç olarak </a:t>
            </a:r>
            <a:r>
              <a:rPr lang="tr-TR" sz="2400" dirty="0" smtClean="0"/>
              <a:t>görmektedir</a:t>
            </a:r>
          </a:p>
          <a:p>
            <a:r>
              <a:rPr lang="tr-TR" sz="2400" dirty="0"/>
              <a:t>Artık ulus içi ile uluslararası işler arasında açık bir ayırım söz konusu </a:t>
            </a:r>
            <a:r>
              <a:rPr lang="tr-TR" sz="2400" dirty="0" smtClean="0"/>
              <a:t>değildir</a:t>
            </a:r>
          </a:p>
          <a:p>
            <a:r>
              <a:rPr lang="tr-TR" sz="2400" dirty="0"/>
              <a:t>Ekonomik anlamda 30-40 yıl öncesinden farklı bir dönem yaşadığımızı, </a:t>
            </a:r>
            <a:r>
              <a:rPr lang="tr-TR" sz="2400" dirty="0" smtClean="0"/>
              <a:t>önceki </a:t>
            </a:r>
            <a:r>
              <a:rPr lang="tr-TR" sz="2400" dirty="0"/>
              <a:t>pazardan çok daha bütünleşmiş yeni bir pazarın oluştuğunu iddia etmektedirler </a:t>
            </a:r>
            <a:endParaRPr lang="tr-TR" sz="2400" dirty="0" smtClean="0"/>
          </a:p>
          <a:p>
            <a:r>
              <a:rPr lang="tr-TR" sz="2400" dirty="0" smtClean="0"/>
              <a:t>Ekonominin </a:t>
            </a:r>
            <a:r>
              <a:rPr lang="tr-TR" sz="2400" dirty="0"/>
              <a:t>giderek daha fazla bir şekilde hizmet sektörüne bağlı hale geldiğini </a:t>
            </a:r>
            <a:r>
              <a:rPr lang="tr-TR" sz="2400" dirty="0" smtClean="0"/>
              <a:t>söylemektedirler</a:t>
            </a:r>
          </a:p>
          <a:p>
            <a:r>
              <a:rPr lang="tr-TR" sz="2400" dirty="0"/>
              <a:t>Dönüşümcüler küreselleşme konusunda kuşkuculardan ziyade radikallere daha yakın durmaktadırlar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5.05.2017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Atilla Demirbilek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FA20-82CF-4BDD-B23C-B4B32ECF1787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71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1435</Words>
  <Application>Microsoft Office PowerPoint</Application>
  <PresentationFormat>Geniş ekran</PresentationFormat>
  <Paragraphs>191</Paragraphs>
  <Slides>19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Teması</vt:lpstr>
      <vt:lpstr>ULUSLARARASI TİCARETTE KÜRESELLEŞME SÜRECİ ve ETKİLERİ</vt:lpstr>
      <vt:lpstr>İçindekiler</vt:lpstr>
      <vt:lpstr>Küreselleşme gerçeği</vt:lpstr>
      <vt:lpstr>Küreselleşmenin tarihçesi -1</vt:lpstr>
      <vt:lpstr>Küreselleşmenin tarihçesi -2</vt:lpstr>
      <vt:lpstr>Küreselleşmenin tarihçesi -3</vt:lpstr>
      <vt:lpstr>Küreselleşme algıları -1</vt:lpstr>
      <vt:lpstr>Küreselleşme algıları -2</vt:lpstr>
      <vt:lpstr>Küreselleşme algıları -3</vt:lpstr>
      <vt:lpstr>Küreselleşmenin boyutları -1</vt:lpstr>
      <vt:lpstr>Küreselleşmenin boyutları -2</vt:lpstr>
      <vt:lpstr>Küreselleşmenin boyutları -3</vt:lpstr>
      <vt:lpstr>Küreselleşme sürecinin aktörleri -1</vt:lpstr>
      <vt:lpstr>Küreselleşme sürecinin aktörleri -2</vt:lpstr>
      <vt:lpstr>Küreselleşmenin aktörleri -3</vt:lpstr>
      <vt:lpstr>Küreselleşmenin getirdiği sorunlar -1</vt:lpstr>
      <vt:lpstr>Küreselleşmenin getirdiği sorunlar -2</vt:lpstr>
      <vt:lpstr>Sonuç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ULUSLARARASI TİCARETTE KÜRESELLEŞME SÜRECİ ve ETKİLERİ</dc:title>
  <dc:creator>Toshiba</dc:creator>
  <cp:lastModifiedBy>Hüner</cp:lastModifiedBy>
  <cp:revision>69</cp:revision>
  <dcterms:created xsi:type="dcterms:W3CDTF">2017-05-03T10:59:19Z</dcterms:created>
  <dcterms:modified xsi:type="dcterms:W3CDTF">2020-03-25T14:59:52Z</dcterms:modified>
</cp:coreProperties>
</file>