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92"/>
    <p:restoredTop sz="94643"/>
  </p:normalViewPr>
  <p:slideViewPr>
    <p:cSldViewPr snapToGrid="0" snapToObjects="1">
      <p:cViewPr varScale="1">
        <p:scale>
          <a:sx n="70" d="100"/>
          <a:sy n="70" d="100"/>
        </p:scale>
        <p:origin x="3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653C7-8D42-4647-A624-EDFB646E6B7B}" type="datetimeFigureOut">
              <a:rPr lang="tr-TR" smtClean="0"/>
              <a:t>25.3.2020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9293-E01F-C142-BD20-C1E86FA34D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846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A9293-E01F-C142-BD20-C1E86FA34D4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230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A9293-E01F-C142-BD20-C1E86FA34D4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71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A9293-E01F-C142-BD20-C1E86FA34D4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719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A9293-E01F-C142-BD20-C1E86FA34D4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1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 smtClean="0"/>
              <a:t>Asıl başlık stili için tıklayın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 smtClean="0"/>
              <a:t>Asıl alt başlık stilini düzenlemek için tıklayın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F964-5C07-2C42-A450-8A5395293969}" type="datetime1">
              <a:rPr lang="tr-TR" smtClean="0"/>
              <a:t>25.3.2020</a:t>
            </a:fld>
            <a:endParaRPr lang="tr-TR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Batuhan Erdoğan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375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9AF6-52FB-6643-A984-EE4AE9CA1877}" type="datetime1">
              <a:rPr lang="tr-TR" smtClean="0"/>
              <a:t>25.3.2020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64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5C99-B5CB-614B-AE37-201D324257EC}" type="datetime1">
              <a:rPr lang="tr-TR" smtClean="0"/>
              <a:t>25.3.2020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03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Ana metin stillerini düzenlemek için tıklayın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6257-9A13-5242-BFB1-ACC791732D5C}" type="datetime1">
              <a:rPr lang="tr-TR" smtClean="0"/>
              <a:t>25.3.2020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Batuhan Erdoğan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914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E6142-4708-4843-A08F-D6A0EE46CAF5}" type="datetime1">
              <a:rPr lang="tr-TR" smtClean="0"/>
              <a:t>25.3.2020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938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E821-A998-E547-8D9E-ABFA14958C6C}" type="datetime1">
              <a:rPr lang="tr-TR" smtClean="0"/>
              <a:t>25.3.2020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128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8F1-C1C2-C748-A7B0-7540FD28B79D}" type="datetime1">
              <a:rPr lang="tr-TR" smtClean="0"/>
              <a:t>25.3.2020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80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10C-FCC6-1D45-B041-C2B2FB8E52D4}" type="datetime1">
              <a:rPr lang="tr-TR" smtClean="0"/>
              <a:t>25.3.2020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1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9791B-EC0A-0741-B134-14D374B92C11}" type="datetime1">
              <a:rPr lang="tr-TR" smtClean="0"/>
              <a:t>25.3.2020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32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2BE8-699F-5447-A0D8-44476573A5CA}" type="datetime1">
              <a:rPr lang="tr-TR" smtClean="0"/>
              <a:t>25.3.2020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74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366E-2287-6B49-B521-A5EF399915B4}" type="datetime1">
              <a:rPr lang="tr-TR" smtClean="0"/>
              <a:t>25.3.2020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78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9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76898-ADCE-1642-8A1E-A8AA1FA0A4E5}" type="datetime1">
              <a:rPr lang="tr-TR" smtClean="0"/>
              <a:t>25.3.2020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Batuhan Erdoğan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3F714-4CF5-3D42-A2D1-11BB4A9AD775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7" name="Metin kutusu 6"/>
          <p:cNvSpPr txBox="1"/>
          <p:nvPr userDrawn="1"/>
        </p:nvSpPr>
        <p:spPr>
          <a:xfrm>
            <a:off x="8610600" y="635635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mtClean="0"/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8610600" y="635635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  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370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400" dirty="0" smtClean="0"/>
              <a:t>Türkiye’nin uluslararası lojistik sistemi ve değerlendirilmesi</a:t>
            </a:r>
            <a:endParaRPr lang="tr-TR" sz="4400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Batuhan Erdoğan</a:t>
            </a:r>
          </a:p>
          <a:p>
            <a:r>
              <a:rPr lang="tr-TR" sz="2800" dirty="0" smtClean="0"/>
              <a:t>İstanbul Ticaret Üniversitesi</a:t>
            </a:r>
          </a:p>
          <a:p>
            <a:r>
              <a:rPr lang="tr-TR" sz="2800" dirty="0" smtClean="0"/>
              <a:t>Uluslararası Ticaret (Tezli)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32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Türkiye’nin lojistik sektöründe tehditleri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Türkiye’nin </a:t>
            </a:r>
            <a:r>
              <a:rPr lang="tr-TR" dirty="0"/>
              <a:t>bürokratik engellemelerden kaynaklanan sorunların çözülmesi için diplomatik atağa ihtiyaç </a:t>
            </a:r>
            <a:r>
              <a:rPr lang="tr-TR" dirty="0" smtClean="0"/>
              <a:t>duyması.</a:t>
            </a:r>
          </a:p>
          <a:p>
            <a:r>
              <a:rPr lang="tr-TR" dirty="0"/>
              <a:t>H</a:t>
            </a:r>
            <a:r>
              <a:rPr lang="tr-TR" dirty="0" smtClean="0"/>
              <a:t>em </a:t>
            </a:r>
            <a:r>
              <a:rPr lang="tr-TR" dirty="0"/>
              <a:t>katı vize </a:t>
            </a:r>
            <a:r>
              <a:rPr lang="tr-TR" dirty="0" smtClean="0"/>
              <a:t>kuralları, </a:t>
            </a:r>
            <a:r>
              <a:rPr lang="tr-TR" dirty="0"/>
              <a:t>keyfi ve kasıtlı cezaları ve kara taşımacılığındaki </a:t>
            </a:r>
            <a:r>
              <a:rPr lang="tr-TR" dirty="0" smtClean="0"/>
              <a:t>kotaların halledilmesi.</a:t>
            </a:r>
          </a:p>
          <a:p>
            <a:r>
              <a:rPr lang="tr-TR" dirty="0"/>
              <a:t>Yunanistan ve Bulgaristan gibi ülkelerde lojistik alanda yaşanan rekabet </a:t>
            </a:r>
            <a:r>
              <a:rPr lang="tr-TR" dirty="0" smtClean="0"/>
              <a:t>Türkiye’nin </a:t>
            </a:r>
            <a:r>
              <a:rPr lang="tr-TR" dirty="0"/>
              <a:t>daha fazla yatırım yapması </a:t>
            </a:r>
            <a:r>
              <a:rPr lang="tr-TR" dirty="0" smtClean="0"/>
              <a:t>gerektiği.</a:t>
            </a:r>
          </a:p>
          <a:p>
            <a:r>
              <a:rPr lang="tr-TR" dirty="0" smtClean="0"/>
              <a:t>Gelecek </a:t>
            </a:r>
            <a:r>
              <a:rPr lang="tr-TR" dirty="0"/>
              <a:t>yıllarda uzman personel ihtiyacının karşılanamayacak </a:t>
            </a:r>
            <a:r>
              <a:rPr lang="tr-TR" dirty="0" smtClean="0"/>
              <a:t>olması.</a:t>
            </a:r>
          </a:p>
          <a:p>
            <a:r>
              <a:rPr lang="tr-TR" dirty="0"/>
              <a:t>Avrupa Birliği’nden alınan sürücü vizelerinin temininde sorunlar yaşanması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D</a:t>
            </a:r>
            <a:r>
              <a:rPr lang="tr-TR" dirty="0" smtClean="0"/>
              <a:t>ünyada </a:t>
            </a:r>
            <a:r>
              <a:rPr lang="tr-TR" dirty="0"/>
              <a:t>Türk ticaretine ve taşımalarına yönelik korumacı politikalardır.</a:t>
            </a:r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10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5C35-E8A4-7E49-B803-FBDD2EE35936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6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taşımacılık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 </a:t>
            </a:r>
            <a:r>
              <a:rPr lang="tr-TR" dirty="0"/>
              <a:t>iç yük taşımacılığının %93’ü kara yolları, %4’ü demiryolu, %1,2’si ise deniz yolları ile yapılmaktadır.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Bu dağılım ucuz ve verimli olan deniz ve demir yollarından yeterli verimi alınılmadığını, yani bu alanda önemli altyapı eksiklerinin olduğunu </a:t>
            </a:r>
            <a:r>
              <a:rPr lang="tr-TR" dirty="0" smtClean="0"/>
              <a:t>ortadadır.</a:t>
            </a:r>
          </a:p>
          <a:p>
            <a:r>
              <a:rPr lang="tr-TR" dirty="0" smtClean="0"/>
              <a:t>Türkiye’de özellikle yolcu ve yük taşımacılığında yıllardır maliyeti yüksek, kalite düzeyi düşük taşımacılık yapılıyor. 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11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7AB3-CFA2-4940-9392-C538E5EEAE1E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karayolu taşımacılığı - 1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Cumhuriyet’le birlikte ulaşım alanında yoğun bir altyapı yatırımları başlamış ve </a:t>
            </a:r>
            <a:r>
              <a:rPr lang="tr-TR" dirty="0" smtClean="0"/>
              <a:t>1950’li </a:t>
            </a:r>
            <a:r>
              <a:rPr lang="tr-TR" dirty="0"/>
              <a:t>yıllarda ise ulaştırma alanında politikalara bağlı olarak karayolları önem kazanmış ve teşvik edilmiştir.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Türkiye’de karayolu taşımacılığının taşımacılık içindeki payı %93 gibi yüksek bir orandadır. Gelişmiş ülkelere göre bu oran çok yüksektir. </a:t>
            </a:r>
            <a:endParaRPr lang="tr-TR" dirty="0" smtClean="0"/>
          </a:p>
          <a:p>
            <a:r>
              <a:rPr lang="tr-TR" dirty="0"/>
              <a:t>Örnek vermek gerekirse Avrupa Birliği ülkelerinde bu oran %43’tür.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Karayolu taşımacılığının doğaya verdiği zararlar, birim taşıma maliyetlerinin yüksek olması gibi nedenlerle Avrupa Birliği, Türkiye’ye oranla karayolları payını düşürmeye çalışmaktadır</a:t>
            </a:r>
            <a:r>
              <a:rPr lang="tr-TR" dirty="0" smtClean="0">
                <a:effectLst/>
              </a:rPr>
              <a:t> 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12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D4DC-A4C7-4C40-BA68-C6F49D89AB7A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19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karayolu taşımacılığı - 2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Türkiye’de diğer taşımacılık yollarına nazaran karayoluna daha çok önem verilmesi sonucu araç sayısı </a:t>
            </a:r>
            <a:r>
              <a:rPr lang="tr-TR" dirty="0" smtClean="0"/>
              <a:t>artmıştır.</a:t>
            </a:r>
          </a:p>
          <a:p>
            <a:r>
              <a:rPr lang="tr-TR" dirty="0" smtClean="0"/>
              <a:t>Bu </a:t>
            </a:r>
            <a:r>
              <a:rPr lang="tr-TR" dirty="0"/>
              <a:t>araçlar için yapılan ciddi yatırımlar ülke ekonomisini </a:t>
            </a:r>
            <a:r>
              <a:rPr lang="tr-TR" dirty="0" smtClean="0"/>
              <a:t>zorlamıştır.</a:t>
            </a:r>
          </a:p>
          <a:p>
            <a:r>
              <a:rPr lang="tr-TR" dirty="0" smtClean="0"/>
              <a:t>Bu </a:t>
            </a:r>
            <a:r>
              <a:rPr lang="tr-TR" dirty="0"/>
              <a:t>zorlanma karayolu taşımacılığında mali açıdan güçlü, rekabet edebilir şirketlerin ortaya çıkmasına engel olmuştur.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Türkiye’de karayolları üzerinde ağır taşıtların oranının yüksek olması nedeniyle trafik güvenliğini azaltan etkenlerden </a:t>
            </a:r>
            <a:r>
              <a:rPr lang="tr-TR" dirty="0" err="1" smtClean="0"/>
              <a:t>birtanesidir</a:t>
            </a:r>
            <a:r>
              <a:rPr lang="tr-TR" dirty="0"/>
              <a:t>.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13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3C29-FBFA-0449-A851-46590A4774DC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4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demiryolu taşımacılığı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Ekonomi, genel olarak ucuz ulaşım hizmetinden yararlanmak ister. En ucuz taşıma birim maliyeti en düşük olandır. Birim taşıma maliyeti düşük taşımalar demiryolu taşımacılığıdır.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TCDD personeli 1 km demiryolu için 3.63’tür. Bu değer Belçika’da 10.46, Almanya’da 6.59, Hollanda’da 9.08, Fransa’da 4.85’tir.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Ancak verimliliğe bakıldığında Türkiye diğerlerine göre oldukça geridedir.</a:t>
            </a:r>
            <a:r>
              <a:rPr lang="tr-TR" dirty="0" smtClean="0">
                <a:effectLst/>
              </a:rPr>
              <a:t> </a:t>
            </a:r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14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7B7B-F5D0-BE4B-95C7-F7837FBE8731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4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demiryolu taşımacılığında karşılaşılan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Demiryollarının, kombine taşımacılık ile entegre olmaması.</a:t>
            </a:r>
          </a:p>
          <a:p>
            <a:pPr lvl="0"/>
            <a:r>
              <a:rPr lang="tr-TR" dirty="0"/>
              <a:t>Demiryollarından etkin bir şekilde yararlanamamak.</a:t>
            </a:r>
          </a:p>
          <a:p>
            <a:pPr lvl="0"/>
            <a:r>
              <a:rPr lang="tr-TR" dirty="0" smtClean="0"/>
              <a:t>Sanayileşme </a:t>
            </a:r>
            <a:r>
              <a:rPr lang="tr-TR" dirty="0"/>
              <a:t>hızındaki artış ile aynı doğrultuda artamaması.</a:t>
            </a:r>
          </a:p>
          <a:p>
            <a:pPr lvl="0"/>
            <a:r>
              <a:rPr lang="tr-TR" dirty="0"/>
              <a:t>Elektrikli hatların yetersizliği.</a:t>
            </a:r>
          </a:p>
          <a:p>
            <a:pPr lvl="0"/>
            <a:r>
              <a:rPr lang="tr-TR" dirty="0"/>
              <a:t>Önemli limanları demiryolu ile besleyememek.</a:t>
            </a:r>
          </a:p>
          <a:p>
            <a:pPr lvl="0"/>
            <a:r>
              <a:rPr lang="tr-TR" dirty="0"/>
              <a:t>Demiryolu yan sanayinin düşük olması.</a:t>
            </a:r>
          </a:p>
          <a:p>
            <a:pPr lvl="0"/>
            <a:r>
              <a:rPr lang="tr-TR" dirty="0"/>
              <a:t>Hat bakımlarının yapılmaması.</a:t>
            </a:r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15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07C-900E-724F-9A91-08114E81E630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7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denizyolu taşımacılığı - 1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 deniz ticaret filosu gerek dünya ve ülke ekonomisinde yaşanan gelişmelere gerekse teşviklere bağlı olarak son yıllarda önemli dalgalanmalarla karşı karşıya kalmıştır.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Dünya deniz filosunun 1970’li yıllarda 663 </a:t>
            </a:r>
            <a:r>
              <a:rPr lang="tr-TR" dirty="0" smtClean="0"/>
              <a:t>milyon DWT </a:t>
            </a:r>
            <a:r>
              <a:rPr lang="tr-TR" dirty="0"/>
              <a:t>(</a:t>
            </a:r>
            <a:r>
              <a:rPr lang="tr-TR" dirty="0" err="1"/>
              <a:t>Dead</a:t>
            </a:r>
            <a:r>
              <a:rPr lang="tr-TR" dirty="0"/>
              <a:t> </a:t>
            </a:r>
            <a:r>
              <a:rPr lang="tr-TR" dirty="0" err="1"/>
              <a:t>Weight</a:t>
            </a:r>
            <a:r>
              <a:rPr lang="tr-TR" dirty="0"/>
              <a:t> Ton) olan kapasitesi, 1990’lı yıllarda 680 </a:t>
            </a:r>
            <a:r>
              <a:rPr lang="tr-TR" dirty="0" smtClean="0"/>
              <a:t>milyon </a:t>
            </a:r>
            <a:r>
              <a:rPr lang="tr-TR" dirty="0" err="1" smtClean="0"/>
              <a:t>DWT’ye</a:t>
            </a:r>
            <a:r>
              <a:rPr lang="tr-TR" dirty="0"/>
              <a:t>, 2000’de ise 1.04 milyar DWT olmuştur.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Üç tarafı denizlerle çevrili ve strateji konumu olan ülkemiz ise bir hayli </a:t>
            </a:r>
            <a:r>
              <a:rPr lang="tr-TR" dirty="0" smtClean="0"/>
              <a:t>geridedir. Türkiye’nin sahip olduğu 30 milyon </a:t>
            </a:r>
            <a:r>
              <a:rPr lang="tr-TR" dirty="0" err="1" smtClean="0"/>
              <a:t>DWT’dir</a:t>
            </a:r>
            <a:r>
              <a:rPr lang="tr-TR" dirty="0" smtClean="0"/>
              <a:t>.</a:t>
            </a:r>
            <a:endParaRPr lang="tr-TR" dirty="0" smtClean="0">
              <a:effectLst/>
            </a:endParaRPr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16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A0E9-F3EC-C142-9B04-17F63C3A4735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4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denizyolu taşımacılığı - 2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Türkiye’de denizcilik sektörünün potansiyeli ile ülke ekonomimize sağladığı katkı karşılaştırıldığında aralarında uyuşmazlık vardır</a:t>
            </a:r>
            <a:r>
              <a:rPr lang="tr-TR" dirty="0" smtClean="0">
                <a:effectLst/>
              </a:rPr>
              <a:t> .</a:t>
            </a:r>
          </a:p>
          <a:p>
            <a:r>
              <a:rPr lang="tr-TR" dirty="0" smtClean="0"/>
              <a:t>Denizyolu </a:t>
            </a:r>
            <a:r>
              <a:rPr lang="tr-TR" dirty="0"/>
              <a:t>ticaretinde, konteynır taşımacılığı ele alınınca üzerine düşülmesi gereken bir noktadır. Dökme yükler, sıvı kimyeviler ve gıda maddeleri taşımacılığının konteynırlarla yapıldığı düşünülürse bu hizmet ticarette payımızı yükseltir.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Denizyolu ticaretine verilen önem, limanları ve ilgili hizmetleri de arttırmıştır.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 smtClean="0"/>
              <a:t>Dünya </a:t>
            </a:r>
            <a:r>
              <a:rPr lang="tr-TR" dirty="0"/>
              <a:t>ticaretinde hacim genişlerken nispeten düşük masraflı olan denizyolu ticaretine de talep </a:t>
            </a:r>
            <a:r>
              <a:rPr lang="tr-TR" dirty="0" smtClean="0"/>
              <a:t>artmaktadır</a:t>
            </a:r>
            <a:r>
              <a:rPr lang="tr-TR" dirty="0"/>
              <a:t>.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17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8A1F-7FEA-C34A-9D05-8C8324379DD7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1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havayolu taşımacılığı - 1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1950’li yıllardan sonra çok büyük bir gelişme içinde olan havayolu </a:t>
            </a:r>
            <a:r>
              <a:rPr lang="tr-TR" dirty="0" smtClean="0"/>
              <a:t>taşımacılığı, , özellikle ulaşımda yarar sağladığı konu olan hız sayesinde yolcu ve kargo taşımacılığı önem kazanmıştır.</a:t>
            </a:r>
          </a:p>
          <a:p>
            <a:r>
              <a:rPr lang="tr-TR" dirty="0" smtClean="0"/>
              <a:t>Türkiye </a:t>
            </a:r>
            <a:r>
              <a:rPr lang="tr-TR" dirty="0"/>
              <a:t>konumu itibariyle uluslararası hava taşımacılığında önemli bir noktadadır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Buna rağmen havayolu taşımacılığı dünyada gelişmiş olmasına rağmen ülkemizde istenen düzeyde </a:t>
            </a:r>
            <a:r>
              <a:rPr lang="tr-TR" dirty="0" smtClean="0"/>
              <a:t>değildir.</a:t>
            </a:r>
          </a:p>
          <a:p>
            <a:r>
              <a:rPr lang="tr-TR" dirty="0"/>
              <a:t>Türkiye’de havayolu taşımacılığı asıl gelişimini 2.Dünya Savaşı’ndan sonra yaşamıştır.</a:t>
            </a:r>
            <a:r>
              <a:rPr lang="tr-TR" dirty="0" smtClean="0">
                <a:effectLst/>
              </a:rPr>
              <a:t> 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18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0723-C153-6F4E-B41D-462747B64BBF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3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havayolu taşımacılığı - 2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Türkiye’nin AB havacılık sistemine tamamen entegre olmasına yönelik teknik hazırlıklar devam </a:t>
            </a:r>
            <a:r>
              <a:rPr lang="tr-TR" dirty="0" smtClean="0"/>
              <a:t>etmiştir.</a:t>
            </a:r>
          </a:p>
          <a:p>
            <a:r>
              <a:rPr lang="tr-TR" dirty="0"/>
              <a:t>Türkiye, bu hedef doğrultusunda büyük bir sıçrama taşı teşkil edecek yatay havacılık anlaşmasını henüz imzalamamıştır.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Hava trafik yönetiminde, hala bölgesel işbirliği eksikliği görülmektedir.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Türkiye’deki ve Güney Kıbrıs Rum Yönetimi’ndeki hava trafik kontrol merkezleri arasındaki iletişim eksikliği, Lefkoşa uçuş bilgi bölgesinde hava emniyeti bakımından ciddi tehlike oluşturmaya devam </a:t>
            </a:r>
            <a:r>
              <a:rPr lang="tr-TR" dirty="0" smtClean="0"/>
              <a:t>etmektedir</a:t>
            </a:r>
            <a:r>
              <a:rPr lang="tr-TR" dirty="0"/>
              <a:t>.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19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5871-27B9-6047-B881-2BF819CD01BB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0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İçindekiler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Lojistik nedir ?</a:t>
            </a:r>
          </a:p>
          <a:p>
            <a:r>
              <a:rPr lang="tr-TR" dirty="0" smtClean="0"/>
              <a:t>Türkiye’nin uluslararası lojistik sistemi</a:t>
            </a:r>
          </a:p>
          <a:p>
            <a:r>
              <a:rPr lang="tr-TR" dirty="0" smtClean="0"/>
              <a:t>Türkiye’de lojistik sektörünün mevcut durumu</a:t>
            </a:r>
          </a:p>
          <a:p>
            <a:r>
              <a:rPr lang="tr-TR" dirty="0" smtClean="0"/>
              <a:t> Türkiye’de taşımacılık</a:t>
            </a:r>
          </a:p>
          <a:p>
            <a:r>
              <a:rPr lang="tr-TR" dirty="0" smtClean="0"/>
              <a:t>Sonuç ve değerlendirme</a:t>
            </a:r>
          </a:p>
          <a:p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2</a:t>
            </a:fld>
            <a:endParaRPr lang="tr-TR" dirty="0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E947-A74A-3B4F-A795-EE62D1A46171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7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Sonuç ve değerlendirme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L</a:t>
            </a:r>
            <a:r>
              <a:rPr lang="tr-TR" dirty="0" smtClean="0"/>
              <a:t>ojistik </a:t>
            </a:r>
            <a:r>
              <a:rPr lang="tr-TR" dirty="0"/>
              <a:t>Türkiye’de her gün yükselen bir çizgi ile </a:t>
            </a:r>
            <a:r>
              <a:rPr lang="tr-TR" dirty="0" smtClean="0"/>
              <a:t>ilerlemektedir.</a:t>
            </a:r>
          </a:p>
          <a:p>
            <a:r>
              <a:rPr lang="tr-TR" dirty="0"/>
              <a:t>Türkiye coğrafi konumu itibariyle çok önemli bir yerde bulunmaktadır. Asya ve Avrupa arasında bir köprü </a:t>
            </a:r>
            <a:r>
              <a:rPr lang="tr-TR" dirty="0" smtClean="0"/>
              <a:t>konumundadır.</a:t>
            </a:r>
          </a:p>
          <a:p>
            <a:r>
              <a:rPr lang="tr-TR" dirty="0"/>
              <a:t>Türkiye’nin lojistik anlamda coğrafi olarak konumundan faydalanabilmesi ve gelişimini sürdürebilmesi için sağlam bir lojistik altyapıya ihtiyacı vardır. </a:t>
            </a:r>
            <a:endParaRPr lang="tr-TR" dirty="0" smtClean="0"/>
          </a:p>
          <a:p>
            <a:r>
              <a:rPr lang="tr-TR" dirty="0" smtClean="0"/>
              <a:t>Türkiye’de lojistik </a:t>
            </a:r>
            <a:r>
              <a:rPr lang="tr-TR" dirty="0"/>
              <a:t>sektörünün gelişmesi için en önemli unsur da bilişim ve altyapıya yönelik eksikliklerdir. Lojistik süreçler için bilgi akışı çok önemlidir. </a:t>
            </a:r>
            <a:endParaRPr lang="tr-TR" dirty="0" smtClean="0"/>
          </a:p>
          <a:p>
            <a:r>
              <a:rPr lang="tr-TR" dirty="0"/>
              <a:t>A</a:t>
            </a:r>
            <a:r>
              <a:rPr lang="tr-TR" dirty="0" smtClean="0"/>
              <a:t>ltyapı </a:t>
            </a:r>
            <a:r>
              <a:rPr lang="tr-TR" dirty="0"/>
              <a:t>eksikliklerinin tamamlanması ile birlikte Türkiye, </a:t>
            </a:r>
            <a:r>
              <a:rPr lang="tr-TR" dirty="0" smtClean="0"/>
              <a:t>gerçek </a:t>
            </a:r>
            <a:r>
              <a:rPr lang="tr-TR" dirty="0"/>
              <a:t>anlamda lojistik üs konumuna gelecektir.</a:t>
            </a:r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20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EF29C-AA5C-FE4A-B006-53B9773F225A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5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dirty="0" smtClean="0"/>
              <a:t>İlginize teşekkür ederiz.</a:t>
            </a:r>
            <a:endParaRPr lang="tr-TR" sz="440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21</a:t>
            </a:fld>
            <a:endParaRPr lang="tr-TR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A36C-2444-B446-A7CE-74B8BC276EB1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79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Lojistik nedir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Lojistik; ürün, hizmet ve insan gibi kaynakların, ihtiyaç duyulan yerde ve istenen zamanda temin edilmesi için bir araç olarak tanımlanır. </a:t>
            </a:r>
            <a:endParaRPr lang="tr-TR" dirty="0" smtClean="0"/>
          </a:p>
          <a:p>
            <a:r>
              <a:rPr lang="tr-TR" dirty="0" smtClean="0"/>
              <a:t>Ana </a:t>
            </a:r>
            <a:r>
              <a:rPr lang="tr-TR" dirty="0"/>
              <a:t>fonksiyonları satın alma, depolama, taşıma, envanter girişi, doğru bilgi akışı ve bunların koordine edilmesidir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Lojistik destek olmadan herhangi bir pazarlama ve üretim organizasyonu yapılamaz.</a:t>
            </a:r>
          </a:p>
          <a:p>
            <a:r>
              <a:rPr lang="tr-TR" dirty="0" smtClean="0"/>
              <a:t>Lojistik proses bir bilimdir. Lojistik iş dünyasında, tedarikçiden müşteriye kadar uzanan tedarik zincirinde dışa ve içe yada her ikisine de odaklı olabilir.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3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71AE-76D0-A947-93A9-B82564B704A3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5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Türkiye’nin uluslararası lojistik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Türkiye, gerek dünya coğrafyası üzerindeki konumu, gerek genç ve dinamik nüfusu </a:t>
            </a:r>
            <a:r>
              <a:rPr lang="tr-TR" dirty="0" smtClean="0"/>
              <a:t>vardır.</a:t>
            </a:r>
          </a:p>
          <a:p>
            <a:r>
              <a:rPr lang="tr-TR" dirty="0" smtClean="0"/>
              <a:t>Bunun yanında lojistik sektörüne verilen önem ve yatırımlar ile lojistik sektöründe Dünya’da önemli bir üs konumuna gelebilecek bir potansiyele sahiptir. </a:t>
            </a:r>
          </a:p>
          <a:p>
            <a:r>
              <a:rPr lang="tr-TR" dirty="0" smtClean="0"/>
              <a:t>Türkiye’nin </a:t>
            </a:r>
            <a:r>
              <a:rPr lang="tr-TR" dirty="0"/>
              <a:t>batısında Dünya ticaretinin %40’ının yapıldığı ve dünya nüfusunun %7’sinin yaşadığı Avrupa ve doğusunda ise, Dünya ticaretinin %5’nin yapıldığı ve Dünya nüfusunun %50’sinin yaşadığı Asya yer almaktadır.</a:t>
            </a:r>
            <a:r>
              <a:rPr lang="tr-TR" dirty="0" smtClean="0">
                <a:effectLst/>
              </a:rPr>
              <a:t> 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4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B503-CA27-9249-9DE3-C399D17D49AB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87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lojistik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Gelişmiş ülkelerin hepsinin güçlendiği ve günden güne geliştiği lojistik sektörü, Türkiye’de de 1980’ler le 1990’lı yıllar arasında kara, hava, demiryolu, deniz ve kombine taşımacılık alanlarındaki yatırımlarla altyapısını oluşturmuştur</a:t>
            </a:r>
            <a:r>
              <a:rPr lang="tr-TR" dirty="0" smtClean="0"/>
              <a:t>.</a:t>
            </a:r>
            <a:endParaRPr lang="tr-TR" dirty="0" smtClean="0">
              <a:effectLst/>
            </a:endParaRPr>
          </a:p>
          <a:p>
            <a:r>
              <a:rPr lang="tr-TR" dirty="0"/>
              <a:t>Türkiye’de 2000 yılının başına gelindiğinde yerleşik lojistik sektörü emeklemeyi bırakarak dinamik bir sektör haline gelmiştir.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Türkiye </a:t>
            </a:r>
            <a:r>
              <a:rPr lang="tr-TR" dirty="0" err="1"/>
              <a:t>lokasyon</a:t>
            </a:r>
            <a:r>
              <a:rPr lang="tr-TR" dirty="0"/>
              <a:t> olarak Orta Doğu, Türk Cumhuriyetleri ve Avrupa arasında köprü olarak konumlanmasına rağmen fiziksel ve kurumsal altyapı eksiklerimiz vardır.</a:t>
            </a:r>
            <a:r>
              <a:rPr lang="tr-TR" dirty="0" smtClean="0">
                <a:effectLst/>
              </a:rPr>
              <a:t> 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5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D160F-D9B6-0644-A6C5-CADEE1F46FCB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90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lojistik sektörünün mevcut durumu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Türkiye’de </a:t>
            </a:r>
            <a:r>
              <a:rPr lang="tr-TR" dirty="0" smtClean="0"/>
              <a:t>lojistik hızla </a:t>
            </a:r>
            <a:r>
              <a:rPr lang="tr-TR" dirty="0"/>
              <a:t>büyüme ve gelişme gösteren, </a:t>
            </a:r>
            <a:r>
              <a:rPr lang="tr-TR" dirty="0" smtClean="0"/>
              <a:t>kendi </a:t>
            </a:r>
            <a:r>
              <a:rPr lang="tr-TR" dirty="0"/>
              <a:t>içinde taşıdığı büyüme potansiyeli </a:t>
            </a:r>
            <a:r>
              <a:rPr lang="tr-TR" dirty="0" smtClean="0"/>
              <a:t>ile ulaşmak </a:t>
            </a:r>
            <a:r>
              <a:rPr lang="tr-TR" dirty="0"/>
              <a:t>istediği birçok hedefe ulaşılmasında oynayacağı roller itibari ile önemli sektörler arasına girmiştir.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D</a:t>
            </a:r>
            <a:r>
              <a:rPr lang="tr-TR" dirty="0" smtClean="0"/>
              <a:t>ünyada lojistik sektöründe belli başarıya ulaşmış firmalar Türkiye pazarına kolaylıkla girebilmekte ve Türkiye’de bulunan firmalara lojistik çözümler sağlamaktadır.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6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FB7C1-383F-4D48-A33D-375B94AFE9AC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16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Türkiye’nin lojistik sektöründe güçlü yönleri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Jeopolitik konumu.</a:t>
            </a:r>
          </a:p>
          <a:p>
            <a:pPr lvl="0"/>
            <a:r>
              <a:rPr lang="tr-TR" dirty="0"/>
              <a:t>Türkiye’nin önemli enerji yolları üstünde olması.</a:t>
            </a:r>
          </a:p>
          <a:p>
            <a:pPr lvl="0"/>
            <a:r>
              <a:rPr lang="tr-TR" dirty="0"/>
              <a:t>Türkiye Avrupa’nın en büyük kamyon filolarından biri olması.</a:t>
            </a:r>
          </a:p>
          <a:p>
            <a:pPr lvl="0"/>
            <a:r>
              <a:rPr lang="tr-TR" dirty="0"/>
              <a:t>Türkiye’nin üç tarafının denizlerle çevrili olması ve bu jeopolitik konumun deniz ticaretine olan etkisi.</a:t>
            </a:r>
          </a:p>
          <a:p>
            <a:pPr lvl="0"/>
            <a:r>
              <a:rPr lang="tr-TR" dirty="0"/>
              <a:t>Türkiye’de lojistik sektöründe çalışanların </a:t>
            </a:r>
            <a:r>
              <a:rPr lang="tr-TR" dirty="0" smtClean="0"/>
              <a:t>düşük </a:t>
            </a:r>
            <a:r>
              <a:rPr lang="tr-TR" dirty="0"/>
              <a:t>maliyetli</a:t>
            </a:r>
            <a:r>
              <a:rPr lang="tr-TR" dirty="0" smtClean="0"/>
              <a:t>, ucuz </a:t>
            </a:r>
            <a:r>
              <a:rPr lang="tr-TR" dirty="0"/>
              <a:t>işçilik sağlanabilen bir insan gücü mevcuttur.</a:t>
            </a:r>
          </a:p>
          <a:p>
            <a:pPr lvl="0"/>
            <a:r>
              <a:rPr lang="tr-TR" dirty="0"/>
              <a:t>Lojistik alanını genişletmek amacıyla birçok üniversitede bölüm açılması.</a:t>
            </a:r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7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B8B5A-FB9E-BF42-972D-17E76CB03A14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94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Türkiye’nin lojistik sektöründe zayıf yönleri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Eğitimli işgücü yetersizliği.</a:t>
            </a:r>
          </a:p>
          <a:p>
            <a:pPr lvl="0"/>
            <a:r>
              <a:rPr lang="tr-TR" dirty="0"/>
              <a:t>Teknolojinin tam kapasite kullanılamaması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Dünyada egemen olan deniz-demiryolu kombine taşımacılığının bizde yetersiz kalması. </a:t>
            </a:r>
          </a:p>
          <a:p>
            <a:pPr lvl="0"/>
            <a:r>
              <a:rPr lang="tr-TR" dirty="0" smtClean="0"/>
              <a:t>Lojistik </a:t>
            </a:r>
            <a:r>
              <a:rPr lang="tr-TR" dirty="0"/>
              <a:t>ve taşımacılık alanında akademik çalışmaların düşük olması. </a:t>
            </a:r>
          </a:p>
          <a:p>
            <a:pPr lvl="0"/>
            <a:r>
              <a:rPr lang="tr-TR" dirty="0"/>
              <a:t>İşletmelerimizdeki personel devir hızında yaşanan değişimler.</a:t>
            </a:r>
          </a:p>
          <a:p>
            <a:pPr lvl="0"/>
            <a:r>
              <a:rPr lang="tr-TR" dirty="0"/>
              <a:t>Lojistik ve taşımacılıkta kullanılan eşyaların pahalı olması.</a:t>
            </a:r>
          </a:p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8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5B00-884C-9843-8E44-B3C9576BA7C8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63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Türkiye’nin lojistik sektöründe fırsatları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 demiryollarına gerekli yatırımı yaptığı takdirde en önemli 7 limana sahip olması deniz-demiryolu kombine taşımacılığını güçlendirmesi</a:t>
            </a:r>
          </a:p>
          <a:p>
            <a:r>
              <a:rPr lang="tr-TR" dirty="0"/>
              <a:t>Türkiye’nin olası Avrupa Birliği üyeliğini ticaret hacimlerini doğrudan </a:t>
            </a:r>
            <a:r>
              <a:rPr lang="tr-TR" dirty="0" smtClean="0"/>
              <a:t>arttırması.</a:t>
            </a:r>
          </a:p>
          <a:p>
            <a:r>
              <a:rPr lang="tr-TR" dirty="0" smtClean="0"/>
              <a:t>İlerleyen senelerde ticaretin Avrupa merkezli olmasından çıkıp dünyada başka yerlere kayacağı ve bu kayma sayesinde Türkiye’nin pastadan daha fazla pay alması.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3F714-4CF5-3D42-A2D1-11BB4A9AD775}" type="slidenum">
              <a:rPr lang="tr-TR" smtClean="0"/>
              <a:t>9</a:t>
            </a:fld>
            <a:endParaRPr lang="tr-TR" dirty="0"/>
          </a:p>
        </p:txBody>
      </p:sp>
      <p:sp>
        <p:nvSpPr>
          <p:cNvPr id="10" name="Alt 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Batuhan Erdoğan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530AA-83B1-FF46-8872-5D8634D5FB91}" type="datetime1">
              <a:rPr lang="tr-TR" smtClean="0"/>
              <a:t>25.3.2020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0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1332</Words>
  <Application>Microsoft Office PowerPoint</Application>
  <PresentationFormat>Geniş ekran</PresentationFormat>
  <Paragraphs>168</Paragraphs>
  <Slides>21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Teması</vt:lpstr>
      <vt:lpstr>Türkiye’nin uluslararası lojistik sistemi ve değerlendirilmesi</vt:lpstr>
      <vt:lpstr>İçindekiler</vt:lpstr>
      <vt:lpstr>Lojistik nedir ?</vt:lpstr>
      <vt:lpstr>Türkiye’nin uluslararası lojistik sistemi</vt:lpstr>
      <vt:lpstr>Türkiye’de lojistik</vt:lpstr>
      <vt:lpstr>Türkiye’de lojistik sektörünün mevcut durumu</vt:lpstr>
      <vt:lpstr>Türkiye’nin lojistik sektöründe güçlü yönleri</vt:lpstr>
      <vt:lpstr>Türkiye’nin lojistik sektöründe zayıf yönleri</vt:lpstr>
      <vt:lpstr>Türkiye’nin lojistik sektöründe fırsatları</vt:lpstr>
      <vt:lpstr>Türkiye’nin lojistik sektöründe tehditleri</vt:lpstr>
      <vt:lpstr>Türkiye’de taşımacılık</vt:lpstr>
      <vt:lpstr>Türkiye’de karayolu taşımacılığı - 1</vt:lpstr>
      <vt:lpstr>Türkiye’de karayolu taşımacılığı - 2</vt:lpstr>
      <vt:lpstr>Türkiye’de demiryolu taşımacılığı</vt:lpstr>
      <vt:lpstr>Türkiye’de demiryolu taşımacılığında karşılaşılan sorunlar</vt:lpstr>
      <vt:lpstr>Türkiye’de denizyolu taşımacılığı - 1</vt:lpstr>
      <vt:lpstr>Türkiye’de denizyolu taşımacılığı - 2</vt:lpstr>
      <vt:lpstr>Türkiye’de havayolu taşımacılığı - 1</vt:lpstr>
      <vt:lpstr>Türkiye’de havayolu taşımacılığı - 2</vt:lpstr>
      <vt:lpstr>Sonuç ve değerlendirme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Batuhan Erdogan</dc:creator>
  <cp:lastModifiedBy>Hüner</cp:lastModifiedBy>
  <cp:revision>39</cp:revision>
  <dcterms:created xsi:type="dcterms:W3CDTF">2017-05-02T10:28:13Z</dcterms:created>
  <dcterms:modified xsi:type="dcterms:W3CDTF">2020-03-25T14:57:57Z</dcterms:modified>
</cp:coreProperties>
</file>