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2" r:id="rId3"/>
    <p:sldId id="257" r:id="rId4"/>
    <p:sldId id="258" r:id="rId5"/>
    <p:sldId id="276" r:id="rId6"/>
    <p:sldId id="259" r:id="rId7"/>
    <p:sldId id="260" r:id="rId8"/>
    <p:sldId id="261" r:id="rId9"/>
    <p:sldId id="278" r:id="rId10"/>
    <p:sldId id="263" r:id="rId11"/>
    <p:sldId id="264" r:id="rId12"/>
    <p:sldId id="277" r:id="rId13"/>
    <p:sldId id="265" r:id="rId14"/>
    <p:sldId id="266" r:id="rId15"/>
    <p:sldId id="267" r:id="rId16"/>
    <p:sldId id="268" r:id="rId17"/>
    <p:sldId id="279" r:id="rId18"/>
    <p:sldId id="280" r:id="rId19"/>
    <p:sldId id="270" r:id="rId20"/>
    <p:sldId id="274" r:id="rId21"/>
    <p:sldId id="271" r:id="rId22"/>
    <p:sldId id="272" r:id="rId23"/>
    <p:sldId id="281" r:id="rId24"/>
    <p:sldId id="273" r:id="rId25"/>
    <p:sldId id="275"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7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66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4BABC-C07E-4D86-9FE6-5B6420C8D202}" type="doc">
      <dgm:prSet loTypeId="urn:microsoft.com/office/officeart/2005/8/layout/lProcess2" loCatId="list" qsTypeId="urn:microsoft.com/office/officeart/2005/8/quickstyle/simple5" qsCatId="simple" csTypeId="urn:microsoft.com/office/officeart/2005/8/colors/colorful2" csCatId="colorful" phldr="1"/>
      <dgm:spPr/>
      <dgm:t>
        <a:bodyPr/>
        <a:lstStyle/>
        <a:p>
          <a:endParaRPr lang="tr-TR"/>
        </a:p>
      </dgm:t>
    </dgm:pt>
    <dgm:pt modelId="{624CBA39-EA7C-46A7-B10F-E2AF4C05D4BE}">
      <dgm:prSet phldrT="[Metin]" custT="1"/>
      <dgm:spPr/>
      <dgm:t>
        <a:bodyPr/>
        <a:lstStyle/>
        <a:p>
          <a:r>
            <a:rPr lang="tr-TR" sz="2800" dirty="0" smtClean="0"/>
            <a:t>Tutumsal Bağlılık</a:t>
          </a:r>
          <a:endParaRPr lang="tr-TR" sz="2800" dirty="0"/>
        </a:p>
      </dgm:t>
    </dgm:pt>
    <dgm:pt modelId="{3E8DCDC4-53FA-4E63-BD95-738A08431C15}" type="parTrans" cxnId="{15BF8A89-C835-438A-B8B0-2E7076855890}">
      <dgm:prSet/>
      <dgm:spPr/>
      <dgm:t>
        <a:bodyPr/>
        <a:lstStyle/>
        <a:p>
          <a:endParaRPr lang="tr-TR"/>
        </a:p>
      </dgm:t>
    </dgm:pt>
    <dgm:pt modelId="{22F4F6A4-4459-48B1-A42C-28AA482F1257}" type="sibTrans" cxnId="{15BF8A89-C835-438A-B8B0-2E7076855890}">
      <dgm:prSet/>
      <dgm:spPr/>
      <dgm:t>
        <a:bodyPr/>
        <a:lstStyle/>
        <a:p>
          <a:endParaRPr lang="tr-TR"/>
        </a:p>
      </dgm:t>
    </dgm:pt>
    <dgm:pt modelId="{026D5296-E0A0-4C32-956C-4087AA89B033}">
      <dgm:prSet phldrT="[Metin]"/>
      <dgm:spPr/>
      <dgm:t>
        <a:bodyPr/>
        <a:lstStyle/>
        <a:p>
          <a:r>
            <a:rPr lang="tr-TR" dirty="0" smtClean="0"/>
            <a:t>Etzioni'nin yaklaşımı</a:t>
          </a:r>
          <a:endParaRPr lang="tr-TR" dirty="0"/>
        </a:p>
      </dgm:t>
    </dgm:pt>
    <dgm:pt modelId="{D51B0BF3-6A98-4C53-8105-38C90BDBF89C}" type="parTrans" cxnId="{ADA6BB35-FAB1-4FEC-A749-5A5D70989945}">
      <dgm:prSet/>
      <dgm:spPr/>
      <dgm:t>
        <a:bodyPr/>
        <a:lstStyle/>
        <a:p>
          <a:endParaRPr lang="tr-TR"/>
        </a:p>
      </dgm:t>
    </dgm:pt>
    <dgm:pt modelId="{4759D25F-320A-4E05-8734-F8AA4FC6FBDB}" type="sibTrans" cxnId="{ADA6BB35-FAB1-4FEC-A749-5A5D70989945}">
      <dgm:prSet/>
      <dgm:spPr/>
      <dgm:t>
        <a:bodyPr/>
        <a:lstStyle/>
        <a:p>
          <a:endParaRPr lang="tr-TR"/>
        </a:p>
      </dgm:t>
    </dgm:pt>
    <dgm:pt modelId="{12DE0DC7-9AAE-421E-853E-1B780E4E42C8}">
      <dgm:prSet phldrT="[Metin]" custT="1"/>
      <dgm:spPr/>
      <dgm:t>
        <a:bodyPr/>
        <a:lstStyle/>
        <a:p>
          <a:r>
            <a:rPr lang="tr-TR" sz="2800" dirty="0" smtClean="0"/>
            <a:t>Davranışsal Bağlılık</a:t>
          </a:r>
          <a:endParaRPr lang="tr-TR" sz="2800" dirty="0"/>
        </a:p>
      </dgm:t>
    </dgm:pt>
    <dgm:pt modelId="{87380571-6AE1-4F8F-9C51-9AEA4FE584A9}" type="parTrans" cxnId="{01284967-724F-4199-B853-8BE6FA40AB85}">
      <dgm:prSet/>
      <dgm:spPr/>
      <dgm:t>
        <a:bodyPr/>
        <a:lstStyle/>
        <a:p>
          <a:endParaRPr lang="tr-TR"/>
        </a:p>
      </dgm:t>
    </dgm:pt>
    <dgm:pt modelId="{B50BE71B-0AE1-4DF5-A22A-4D41C7BA999E}" type="sibTrans" cxnId="{01284967-724F-4199-B853-8BE6FA40AB85}">
      <dgm:prSet/>
      <dgm:spPr/>
      <dgm:t>
        <a:bodyPr/>
        <a:lstStyle/>
        <a:p>
          <a:endParaRPr lang="tr-TR"/>
        </a:p>
      </dgm:t>
    </dgm:pt>
    <dgm:pt modelId="{3CB27A56-62C7-4B51-9F37-FE6A2DCA8931}">
      <dgm:prSet phldrT="[Metin]"/>
      <dgm:spPr>
        <a:solidFill>
          <a:schemeClr val="accent2">
            <a:lumMod val="75000"/>
          </a:schemeClr>
        </a:solidFill>
      </dgm:spPr>
      <dgm:t>
        <a:bodyPr/>
        <a:lstStyle/>
        <a:p>
          <a:r>
            <a:rPr lang="tr-TR" dirty="0" smtClean="0"/>
            <a:t>Becker’in yaklaşımı</a:t>
          </a:r>
          <a:endParaRPr lang="tr-TR" dirty="0"/>
        </a:p>
      </dgm:t>
    </dgm:pt>
    <dgm:pt modelId="{06D90F7D-552F-4F53-906C-0C9EF5F79488}" type="parTrans" cxnId="{097072EC-265C-4037-ABBD-CE208504C4CB}">
      <dgm:prSet/>
      <dgm:spPr/>
      <dgm:t>
        <a:bodyPr/>
        <a:lstStyle/>
        <a:p>
          <a:endParaRPr lang="tr-TR"/>
        </a:p>
      </dgm:t>
    </dgm:pt>
    <dgm:pt modelId="{73513466-BAEB-49F5-959E-D8DB83B0A41E}" type="sibTrans" cxnId="{097072EC-265C-4037-ABBD-CE208504C4CB}">
      <dgm:prSet/>
      <dgm:spPr/>
      <dgm:t>
        <a:bodyPr/>
        <a:lstStyle/>
        <a:p>
          <a:endParaRPr lang="tr-TR"/>
        </a:p>
      </dgm:t>
    </dgm:pt>
    <dgm:pt modelId="{77ACDAA9-4401-42DA-A431-F0022231B876}">
      <dgm:prSet phldrT="[Metin]"/>
      <dgm:spPr>
        <a:solidFill>
          <a:srgbClr val="B37651"/>
        </a:solidFill>
      </dgm:spPr>
      <dgm:t>
        <a:bodyPr/>
        <a:lstStyle/>
        <a:p>
          <a:r>
            <a:rPr lang="tr-TR" dirty="0" smtClean="0"/>
            <a:t>Salancik’in yaklaşımı</a:t>
          </a:r>
          <a:endParaRPr lang="tr-TR" dirty="0"/>
        </a:p>
      </dgm:t>
    </dgm:pt>
    <dgm:pt modelId="{82D4C96A-4477-44C0-AE94-85EDDDF158AC}" type="parTrans" cxnId="{4C268D80-CF2A-46B6-B29B-2E11F1C29689}">
      <dgm:prSet/>
      <dgm:spPr/>
      <dgm:t>
        <a:bodyPr/>
        <a:lstStyle/>
        <a:p>
          <a:endParaRPr lang="tr-TR"/>
        </a:p>
      </dgm:t>
    </dgm:pt>
    <dgm:pt modelId="{56DDA5EE-C72A-4975-99BE-9620795BF966}" type="sibTrans" cxnId="{4C268D80-CF2A-46B6-B29B-2E11F1C29689}">
      <dgm:prSet/>
      <dgm:spPr/>
      <dgm:t>
        <a:bodyPr/>
        <a:lstStyle/>
        <a:p>
          <a:endParaRPr lang="tr-TR"/>
        </a:p>
      </dgm:t>
    </dgm:pt>
    <dgm:pt modelId="{3188E226-5565-4CDA-8006-F722D578FCAE}">
      <dgm:prSet phldrT="[Metin]" custT="1"/>
      <dgm:spPr/>
      <dgm:t>
        <a:bodyPr/>
        <a:lstStyle/>
        <a:p>
          <a:r>
            <a:rPr lang="tr-TR" sz="2800" dirty="0" smtClean="0"/>
            <a:t>Çoklu Bağlılık Yaklaşımı</a:t>
          </a:r>
          <a:endParaRPr lang="tr-TR" sz="2800" dirty="0"/>
        </a:p>
      </dgm:t>
    </dgm:pt>
    <dgm:pt modelId="{5FB6ED5C-428D-48A7-A9B5-78D3CC6DE980}" type="parTrans" cxnId="{5EB9B926-4D1C-41B8-B9F3-1A820317E11C}">
      <dgm:prSet/>
      <dgm:spPr/>
      <dgm:t>
        <a:bodyPr/>
        <a:lstStyle/>
        <a:p>
          <a:endParaRPr lang="tr-TR"/>
        </a:p>
      </dgm:t>
    </dgm:pt>
    <dgm:pt modelId="{23CD74FC-F6F2-4A0A-A1D0-124649302B02}" type="sibTrans" cxnId="{5EB9B926-4D1C-41B8-B9F3-1A820317E11C}">
      <dgm:prSet/>
      <dgm:spPr/>
      <dgm:t>
        <a:bodyPr/>
        <a:lstStyle/>
        <a:p>
          <a:endParaRPr lang="tr-TR"/>
        </a:p>
      </dgm:t>
    </dgm:pt>
    <dgm:pt modelId="{50488863-492E-486F-B262-220BD5DE3759}">
      <dgm:prSet/>
      <dgm:spPr/>
      <dgm:t>
        <a:bodyPr/>
        <a:lstStyle/>
        <a:p>
          <a:r>
            <a:rPr lang="tr-TR" dirty="0" smtClean="0"/>
            <a:t>Kanter’in yaklaşımı</a:t>
          </a:r>
          <a:endParaRPr lang="tr-TR" dirty="0"/>
        </a:p>
      </dgm:t>
    </dgm:pt>
    <dgm:pt modelId="{9E4F8EB8-0797-4448-9621-3D23F0847A04}" type="parTrans" cxnId="{4DDE83EF-EE04-464B-A1FC-C42DEF826489}">
      <dgm:prSet/>
      <dgm:spPr/>
      <dgm:t>
        <a:bodyPr/>
        <a:lstStyle/>
        <a:p>
          <a:endParaRPr lang="tr-TR"/>
        </a:p>
      </dgm:t>
    </dgm:pt>
    <dgm:pt modelId="{7C7DA0FB-E0A7-4461-A28F-4D0E1E072136}" type="sibTrans" cxnId="{4DDE83EF-EE04-464B-A1FC-C42DEF826489}">
      <dgm:prSet/>
      <dgm:spPr/>
      <dgm:t>
        <a:bodyPr/>
        <a:lstStyle/>
        <a:p>
          <a:endParaRPr lang="tr-TR"/>
        </a:p>
      </dgm:t>
    </dgm:pt>
    <dgm:pt modelId="{01274305-3253-4369-A6FA-0F29B1E3CE87}">
      <dgm:prSet/>
      <dgm:spPr/>
      <dgm:t>
        <a:bodyPr/>
        <a:lstStyle/>
        <a:p>
          <a:r>
            <a:rPr lang="tr-TR" dirty="0" smtClean="0"/>
            <a:t>O’Reilly ve    Chatman’ın yaklaşımı</a:t>
          </a:r>
          <a:endParaRPr lang="tr-TR" dirty="0"/>
        </a:p>
      </dgm:t>
    </dgm:pt>
    <dgm:pt modelId="{5F8DA669-74CE-4291-9946-BB1652C440A5}" type="parTrans" cxnId="{77978BEE-168C-41D0-B021-FAE3173586C7}">
      <dgm:prSet/>
      <dgm:spPr/>
      <dgm:t>
        <a:bodyPr/>
        <a:lstStyle/>
        <a:p>
          <a:endParaRPr lang="tr-TR"/>
        </a:p>
      </dgm:t>
    </dgm:pt>
    <dgm:pt modelId="{59CF0CCA-68C3-4AE4-8877-909744F79D1D}" type="sibTrans" cxnId="{77978BEE-168C-41D0-B021-FAE3173586C7}">
      <dgm:prSet/>
      <dgm:spPr/>
      <dgm:t>
        <a:bodyPr/>
        <a:lstStyle/>
        <a:p>
          <a:endParaRPr lang="tr-TR"/>
        </a:p>
      </dgm:t>
    </dgm:pt>
    <dgm:pt modelId="{0F0C0B69-3476-4EE3-A2D2-2A5EF77EEDCA}">
      <dgm:prSet/>
      <dgm:spPr/>
      <dgm:t>
        <a:bodyPr/>
        <a:lstStyle/>
        <a:p>
          <a:r>
            <a:rPr lang="tr-TR" dirty="0" smtClean="0"/>
            <a:t>Penley ve Gould’un yaklaşımı</a:t>
          </a:r>
          <a:endParaRPr lang="tr-TR" dirty="0"/>
        </a:p>
      </dgm:t>
    </dgm:pt>
    <dgm:pt modelId="{36CCD50A-356B-4401-B0F3-6FEF9640AA0E}" type="parTrans" cxnId="{459D01EA-5C02-4B57-9D1B-49B71CA00214}">
      <dgm:prSet/>
      <dgm:spPr/>
      <dgm:t>
        <a:bodyPr/>
        <a:lstStyle/>
        <a:p>
          <a:endParaRPr lang="tr-TR"/>
        </a:p>
      </dgm:t>
    </dgm:pt>
    <dgm:pt modelId="{F675CA98-18DF-4DAD-8A96-1B0144A78775}" type="sibTrans" cxnId="{459D01EA-5C02-4B57-9D1B-49B71CA00214}">
      <dgm:prSet/>
      <dgm:spPr/>
      <dgm:t>
        <a:bodyPr/>
        <a:lstStyle/>
        <a:p>
          <a:endParaRPr lang="tr-TR"/>
        </a:p>
      </dgm:t>
    </dgm:pt>
    <dgm:pt modelId="{A317C231-2CDE-4F1F-8323-A2C0F51292F4}">
      <dgm:prSet phldrT="[Metin]"/>
      <dgm:spPr/>
      <dgm:t>
        <a:bodyPr/>
        <a:lstStyle/>
        <a:p>
          <a:r>
            <a:rPr lang="tr-TR" dirty="0" smtClean="0"/>
            <a:t>Allen ve Meyer’in yaklaşımı</a:t>
          </a:r>
          <a:endParaRPr lang="tr-TR" dirty="0"/>
        </a:p>
      </dgm:t>
    </dgm:pt>
    <dgm:pt modelId="{7A44FEB5-1AC3-4552-830B-86C7235CFA3F}" type="sibTrans" cxnId="{75FCBA13-DCAF-497F-B866-CD89B0A12447}">
      <dgm:prSet/>
      <dgm:spPr/>
      <dgm:t>
        <a:bodyPr/>
        <a:lstStyle/>
        <a:p>
          <a:endParaRPr lang="tr-TR"/>
        </a:p>
      </dgm:t>
    </dgm:pt>
    <dgm:pt modelId="{A2C528A7-D9F9-4F12-A944-AE808D7F992F}" type="parTrans" cxnId="{75FCBA13-DCAF-497F-B866-CD89B0A12447}">
      <dgm:prSet/>
      <dgm:spPr/>
      <dgm:t>
        <a:bodyPr/>
        <a:lstStyle/>
        <a:p>
          <a:endParaRPr lang="tr-TR"/>
        </a:p>
      </dgm:t>
    </dgm:pt>
    <dgm:pt modelId="{51698A25-C1AD-4D6A-B6F1-A56AF6A64387}" type="pres">
      <dgm:prSet presAssocID="{0644BABC-C07E-4D86-9FE6-5B6420C8D202}" presName="theList" presStyleCnt="0">
        <dgm:presLayoutVars>
          <dgm:dir/>
          <dgm:animLvl val="lvl"/>
          <dgm:resizeHandles val="exact"/>
        </dgm:presLayoutVars>
      </dgm:prSet>
      <dgm:spPr/>
      <dgm:t>
        <a:bodyPr/>
        <a:lstStyle/>
        <a:p>
          <a:endParaRPr lang="tr-TR"/>
        </a:p>
      </dgm:t>
    </dgm:pt>
    <dgm:pt modelId="{3025761E-153D-4B8C-964D-1F3537910B4B}" type="pres">
      <dgm:prSet presAssocID="{624CBA39-EA7C-46A7-B10F-E2AF4C05D4BE}" presName="compNode" presStyleCnt="0"/>
      <dgm:spPr/>
    </dgm:pt>
    <dgm:pt modelId="{26633447-73B0-4FE5-9DE9-A6BC0C51CE7A}" type="pres">
      <dgm:prSet presAssocID="{624CBA39-EA7C-46A7-B10F-E2AF4C05D4BE}" presName="aNode" presStyleLbl="bgShp" presStyleIdx="0" presStyleCnt="3"/>
      <dgm:spPr/>
      <dgm:t>
        <a:bodyPr/>
        <a:lstStyle/>
        <a:p>
          <a:endParaRPr lang="tr-TR"/>
        </a:p>
      </dgm:t>
    </dgm:pt>
    <dgm:pt modelId="{EA54A4E9-D668-4E15-92D2-49A2AF98F4EF}" type="pres">
      <dgm:prSet presAssocID="{624CBA39-EA7C-46A7-B10F-E2AF4C05D4BE}" presName="textNode" presStyleLbl="bgShp" presStyleIdx="0" presStyleCnt="3"/>
      <dgm:spPr/>
      <dgm:t>
        <a:bodyPr/>
        <a:lstStyle/>
        <a:p>
          <a:endParaRPr lang="tr-TR"/>
        </a:p>
      </dgm:t>
    </dgm:pt>
    <dgm:pt modelId="{5E792984-59BE-4C9D-BA31-A0D1FA5920D3}" type="pres">
      <dgm:prSet presAssocID="{624CBA39-EA7C-46A7-B10F-E2AF4C05D4BE}" presName="compChildNode" presStyleCnt="0"/>
      <dgm:spPr/>
    </dgm:pt>
    <dgm:pt modelId="{8245665E-34D5-4695-B000-973A5EF81C23}" type="pres">
      <dgm:prSet presAssocID="{624CBA39-EA7C-46A7-B10F-E2AF4C05D4BE}" presName="theInnerList" presStyleCnt="0"/>
      <dgm:spPr/>
    </dgm:pt>
    <dgm:pt modelId="{2E5496A5-44B7-4F73-981D-752926ED3BC0}" type="pres">
      <dgm:prSet presAssocID="{026D5296-E0A0-4C32-956C-4087AA89B033}" presName="childNode" presStyleLbl="node1" presStyleIdx="0" presStyleCnt="7">
        <dgm:presLayoutVars>
          <dgm:bulletEnabled val="1"/>
        </dgm:presLayoutVars>
      </dgm:prSet>
      <dgm:spPr/>
      <dgm:t>
        <a:bodyPr/>
        <a:lstStyle/>
        <a:p>
          <a:endParaRPr lang="tr-TR"/>
        </a:p>
      </dgm:t>
    </dgm:pt>
    <dgm:pt modelId="{FE23D7BD-57DC-43A5-9177-936E25356F77}" type="pres">
      <dgm:prSet presAssocID="{026D5296-E0A0-4C32-956C-4087AA89B033}" presName="aSpace2" presStyleCnt="0"/>
      <dgm:spPr/>
    </dgm:pt>
    <dgm:pt modelId="{7AC46A30-5CF5-4E82-9E38-B3704C7A307D}" type="pres">
      <dgm:prSet presAssocID="{50488863-492E-486F-B262-220BD5DE3759}" presName="childNode" presStyleLbl="node1" presStyleIdx="1" presStyleCnt="7">
        <dgm:presLayoutVars>
          <dgm:bulletEnabled val="1"/>
        </dgm:presLayoutVars>
      </dgm:prSet>
      <dgm:spPr/>
      <dgm:t>
        <a:bodyPr/>
        <a:lstStyle/>
        <a:p>
          <a:endParaRPr lang="tr-TR"/>
        </a:p>
      </dgm:t>
    </dgm:pt>
    <dgm:pt modelId="{1733757F-AC80-4134-A4AC-F2496DD0FED6}" type="pres">
      <dgm:prSet presAssocID="{50488863-492E-486F-B262-220BD5DE3759}" presName="aSpace2" presStyleCnt="0"/>
      <dgm:spPr/>
    </dgm:pt>
    <dgm:pt modelId="{4E1CA610-8598-4824-96E1-E98805368BF9}" type="pres">
      <dgm:prSet presAssocID="{01274305-3253-4369-A6FA-0F29B1E3CE87}" presName="childNode" presStyleLbl="node1" presStyleIdx="2" presStyleCnt="7">
        <dgm:presLayoutVars>
          <dgm:bulletEnabled val="1"/>
        </dgm:presLayoutVars>
      </dgm:prSet>
      <dgm:spPr/>
      <dgm:t>
        <a:bodyPr/>
        <a:lstStyle/>
        <a:p>
          <a:endParaRPr lang="tr-TR"/>
        </a:p>
      </dgm:t>
    </dgm:pt>
    <dgm:pt modelId="{2B5AC0A4-F1FC-474A-9CCB-52741B622E40}" type="pres">
      <dgm:prSet presAssocID="{01274305-3253-4369-A6FA-0F29B1E3CE87}" presName="aSpace2" presStyleCnt="0"/>
      <dgm:spPr/>
    </dgm:pt>
    <dgm:pt modelId="{2A643A2C-CBBC-4B5C-827F-E5A4C98C8287}" type="pres">
      <dgm:prSet presAssocID="{0F0C0B69-3476-4EE3-A2D2-2A5EF77EEDCA}" presName="childNode" presStyleLbl="node1" presStyleIdx="3" presStyleCnt="7">
        <dgm:presLayoutVars>
          <dgm:bulletEnabled val="1"/>
        </dgm:presLayoutVars>
      </dgm:prSet>
      <dgm:spPr/>
      <dgm:t>
        <a:bodyPr/>
        <a:lstStyle/>
        <a:p>
          <a:endParaRPr lang="tr-TR"/>
        </a:p>
      </dgm:t>
    </dgm:pt>
    <dgm:pt modelId="{0CFF2AD8-3C72-4B59-869A-9E8F55A82679}" type="pres">
      <dgm:prSet presAssocID="{0F0C0B69-3476-4EE3-A2D2-2A5EF77EEDCA}" presName="aSpace2" presStyleCnt="0"/>
      <dgm:spPr/>
    </dgm:pt>
    <dgm:pt modelId="{1E6EDB6F-D19B-4DB0-9BFE-ED188AC237E5}" type="pres">
      <dgm:prSet presAssocID="{A317C231-2CDE-4F1F-8323-A2C0F51292F4}" presName="childNode" presStyleLbl="node1" presStyleIdx="4" presStyleCnt="7">
        <dgm:presLayoutVars>
          <dgm:bulletEnabled val="1"/>
        </dgm:presLayoutVars>
      </dgm:prSet>
      <dgm:spPr/>
      <dgm:t>
        <a:bodyPr/>
        <a:lstStyle/>
        <a:p>
          <a:endParaRPr lang="tr-TR"/>
        </a:p>
      </dgm:t>
    </dgm:pt>
    <dgm:pt modelId="{EADE4239-DCFD-48E9-9246-81CDD243E534}" type="pres">
      <dgm:prSet presAssocID="{624CBA39-EA7C-46A7-B10F-E2AF4C05D4BE}" presName="aSpace" presStyleCnt="0"/>
      <dgm:spPr/>
    </dgm:pt>
    <dgm:pt modelId="{2074C2F9-4293-4E1A-9F7E-7A88653240D6}" type="pres">
      <dgm:prSet presAssocID="{12DE0DC7-9AAE-421E-853E-1B780E4E42C8}" presName="compNode" presStyleCnt="0"/>
      <dgm:spPr/>
    </dgm:pt>
    <dgm:pt modelId="{614BEEA5-F8B5-40E6-A4AE-560BF8CAE5BC}" type="pres">
      <dgm:prSet presAssocID="{12DE0DC7-9AAE-421E-853E-1B780E4E42C8}" presName="aNode" presStyleLbl="bgShp" presStyleIdx="1" presStyleCnt="3"/>
      <dgm:spPr/>
      <dgm:t>
        <a:bodyPr/>
        <a:lstStyle/>
        <a:p>
          <a:endParaRPr lang="tr-TR"/>
        </a:p>
      </dgm:t>
    </dgm:pt>
    <dgm:pt modelId="{6AC8457E-350B-4D73-896A-ABFA29E729EC}" type="pres">
      <dgm:prSet presAssocID="{12DE0DC7-9AAE-421E-853E-1B780E4E42C8}" presName="textNode" presStyleLbl="bgShp" presStyleIdx="1" presStyleCnt="3"/>
      <dgm:spPr/>
      <dgm:t>
        <a:bodyPr/>
        <a:lstStyle/>
        <a:p>
          <a:endParaRPr lang="tr-TR"/>
        </a:p>
      </dgm:t>
    </dgm:pt>
    <dgm:pt modelId="{31994B34-ADCF-4C0C-8190-9E65BC16F5A5}" type="pres">
      <dgm:prSet presAssocID="{12DE0DC7-9AAE-421E-853E-1B780E4E42C8}" presName="compChildNode" presStyleCnt="0"/>
      <dgm:spPr/>
    </dgm:pt>
    <dgm:pt modelId="{2A2CAFD7-9F6F-44FC-A3D9-F6A645661419}" type="pres">
      <dgm:prSet presAssocID="{12DE0DC7-9AAE-421E-853E-1B780E4E42C8}" presName="theInnerList" presStyleCnt="0"/>
      <dgm:spPr/>
    </dgm:pt>
    <dgm:pt modelId="{081C7BF3-A520-46F7-850C-4E334A579458}" type="pres">
      <dgm:prSet presAssocID="{3CB27A56-62C7-4B51-9F37-FE6A2DCA8931}" presName="childNode" presStyleLbl="node1" presStyleIdx="5" presStyleCnt="7">
        <dgm:presLayoutVars>
          <dgm:bulletEnabled val="1"/>
        </dgm:presLayoutVars>
      </dgm:prSet>
      <dgm:spPr/>
      <dgm:t>
        <a:bodyPr/>
        <a:lstStyle/>
        <a:p>
          <a:endParaRPr lang="tr-TR"/>
        </a:p>
      </dgm:t>
    </dgm:pt>
    <dgm:pt modelId="{68543A46-08DA-48DE-99CB-356F6518DA7E}" type="pres">
      <dgm:prSet presAssocID="{3CB27A56-62C7-4B51-9F37-FE6A2DCA8931}" presName="aSpace2" presStyleCnt="0"/>
      <dgm:spPr/>
    </dgm:pt>
    <dgm:pt modelId="{286AC7F5-4930-4631-B3EC-23A3C1A2EEAC}" type="pres">
      <dgm:prSet presAssocID="{77ACDAA9-4401-42DA-A431-F0022231B876}" presName="childNode" presStyleLbl="node1" presStyleIdx="6" presStyleCnt="7" custLinFactNeighborX="0" custLinFactNeighborY="-25522">
        <dgm:presLayoutVars>
          <dgm:bulletEnabled val="1"/>
        </dgm:presLayoutVars>
      </dgm:prSet>
      <dgm:spPr/>
      <dgm:t>
        <a:bodyPr/>
        <a:lstStyle/>
        <a:p>
          <a:endParaRPr lang="tr-TR"/>
        </a:p>
      </dgm:t>
    </dgm:pt>
    <dgm:pt modelId="{D522A14C-E37C-4C64-9C5D-4E46497305E8}" type="pres">
      <dgm:prSet presAssocID="{12DE0DC7-9AAE-421E-853E-1B780E4E42C8}" presName="aSpace" presStyleCnt="0"/>
      <dgm:spPr/>
    </dgm:pt>
    <dgm:pt modelId="{06A7EC7B-14A2-437D-AC6C-FD83221DD246}" type="pres">
      <dgm:prSet presAssocID="{3188E226-5565-4CDA-8006-F722D578FCAE}" presName="compNode" presStyleCnt="0"/>
      <dgm:spPr/>
    </dgm:pt>
    <dgm:pt modelId="{3BC98B9A-65AD-4805-9EDA-B42DB2A61B58}" type="pres">
      <dgm:prSet presAssocID="{3188E226-5565-4CDA-8006-F722D578FCAE}" presName="aNode" presStyleLbl="bgShp" presStyleIdx="2" presStyleCnt="3"/>
      <dgm:spPr/>
      <dgm:t>
        <a:bodyPr/>
        <a:lstStyle/>
        <a:p>
          <a:endParaRPr lang="tr-TR"/>
        </a:p>
      </dgm:t>
    </dgm:pt>
    <dgm:pt modelId="{E3B9749B-A6D7-4750-A105-BABFD1E86E71}" type="pres">
      <dgm:prSet presAssocID="{3188E226-5565-4CDA-8006-F722D578FCAE}" presName="textNode" presStyleLbl="bgShp" presStyleIdx="2" presStyleCnt="3"/>
      <dgm:spPr/>
      <dgm:t>
        <a:bodyPr/>
        <a:lstStyle/>
        <a:p>
          <a:endParaRPr lang="tr-TR"/>
        </a:p>
      </dgm:t>
    </dgm:pt>
    <dgm:pt modelId="{5465616A-EE54-4B13-881D-D1E26F9FE440}" type="pres">
      <dgm:prSet presAssocID="{3188E226-5565-4CDA-8006-F722D578FCAE}" presName="compChildNode" presStyleCnt="0"/>
      <dgm:spPr/>
    </dgm:pt>
    <dgm:pt modelId="{24DBE16A-BE0B-492A-8EDF-D42847C59B31}" type="pres">
      <dgm:prSet presAssocID="{3188E226-5565-4CDA-8006-F722D578FCAE}" presName="theInnerList" presStyleCnt="0"/>
      <dgm:spPr/>
    </dgm:pt>
  </dgm:ptLst>
  <dgm:cxnLst>
    <dgm:cxn modelId="{90C5474D-08F3-448B-91E4-90AACF74CBDF}" type="presOf" srcId="{12DE0DC7-9AAE-421E-853E-1B780E4E42C8}" destId="{6AC8457E-350B-4D73-896A-ABFA29E729EC}" srcOrd="1" destOrd="0" presId="urn:microsoft.com/office/officeart/2005/8/layout/lProcess2"/>
    <dgm:cxn modelId="{7D3D0443-A27D-4C77-A0CB-82EE4A83700B}" type="presOf" srcId="{624CBA39-EA7C-46A7-B10F-E2AF4C05D4BE}" destId="{26633447-73B0-4FE5-9DE9-A6BC0C51CE7A}" srcOrd="0" destOrd="0" presId="urn:microsoft.com/office/officeart/2005/8/layout/lProcess2"/>
    <dgm:cxn modelId="{CC307F22-E713-4B91-9BCD-14B93A14A4D3}" type="presOf" srcId="{0F0C0B69-3476-4EE3-A2D2-2A5EF77EEDCA}" destId="{2A643A2C-CBBC-4B5C-827F-E5A4C98C8287}" srcOrd="0" destOrd="0" presId="urn:microsoft.com/office/officeart/2005/8/layout/lProcess2"/>
    <dgm:cxn modelId="{15443C7B-23E0-4FB3-946D-01CCC4DB8F35}" type="presOf" srcId="{77ACDAA9-4401-42DA-A431-F0022231B876}" destId="{286AC7F5-4930-4631-B3EC-23A3C1A2EEAC}" srcOrd="0" destOrd="0" presId="urn:microsoft.com/office/officeart/2005/8/layout/lProcess2"/>
    <dgm:cxn modelId="{77978BEE-168C-41D0-B021-FAE3173586C7}" srcId="{624CBA39-EA7C-46A7-B10F-E2AF4C05D4BE}" destId="{01274305-3253-4369-A6FA-0F29B1E3CE87}" srcOrd="2" destOrd="0" parTransId="{5F8DA669-74CE-4291-9946-BB1652C440A5}" sibTransId="{59CF0CCA-68C3-4AE4-8877-909744F79D1D}"/>
    <dgm:cxn modelId="{75FCBA13-DCAF-497F-B866-CD89B0A12447}" srcId="{624CBA39-EA7C-46A7-B10F-E2AF4C05D4BE}" destId="{A317C231-2CDE-4F1F-8323-A2C0F51292F4}" srcOrd="4" destOrd="0" parTransId="{A2C528A7-D9F9-4F12-A944-AE808D7F992F}" sibTransId="{7A44FEB5-1AC3-4552-830B-86C7235CFA3F}"/>
    <dgm:cxn modelId="{98F993F4-AA3A-4857-9654-50B1D33C020E}" type="presOf" srcId="{3188E226-5565-4CDA-8006-F722D578FCAE}" destId="{3BC98B9A-65AD-4805-9EDA-B42DB2A61B58}" srcOrd="0" destOrd="0" presId="urn:microsoft.com/office/officeart/2005/8/layout/lProcess2"/>
    <dgm:cxn modelId="{01284967-724F-4199-B853-8BE6FA40AB85}" srcId="{0644BABC-C07E-4D86-9FE6-5B6420C8D202}" destId="{12DE0DC7-9AAE-421E-853E-1B780E4E42C8}" srcOrd="1" destOrd="0" parTransId="{87380571-6AE1-4F8F-9C51-9AEA4FE584A9}" sibTransId="{B50BE71B-0AE1-4DF5-A22A-4D41C7BA999E}"/>
    <dgm:cxn modelId="{9AD64642-08BD-45A1-ADE2-91577A76A39A}" type="presOf" srcId="{3188E226-5565-4CDA-8006-F722D578FCAE}" destId="{E3B9749B-A6D7-4750-A105-BABFD1E86E71}" srcOrd="1" destOrd="0" presId="urn:microsoft.com/office/officeart/2005/8/layout/lProcess2"/>
    <dgm:cxn modelId="{5EB9B926-4D1C-41B8-B9F3-1A820317E11C}" srcId="{0644BABC-C07E-4D86-9FE6-5B6420C8D202}" destId="{3188E226-5565-4CDA-8006-F722D578FCAE}" srcOrd="2" destOrd="0" parTransId="{5FB6ED5C-428D-48A7-A9B5-78D3CC6DE980}" sibTransId="{23CD74FC-F6F2-4A0A-A1D0-124649302B02}"/>
    <dgm:cxn modelId="{CECB7AF5-5ED4-4FC3-A806-6479F4191EE6}" type="presOf" srcId="{624CBA39-EA7C-46A7-B10F-E2AF4C05D4BE}" destId="{EA54A4E9-D668-4E15-92D2-49A2AF98F4EF}" srcOrd="1" destOrd="0" presId="urn:microsoft.com/office/officeart/2005/8/layout/lProcess2"/>
    <dgm:cxn modelId="{4BB8B2AE-BEF5-4BC4-8415-FCDB207E10F6}" type="presOf" srcId="{12DE0DC7-9AAE-421E-853E-1B780E4E42C8}" destId="{614BEEA5-F8B5-40E6-A4AE-560BF8CAE5BC}" srcOrd="0" destOrd="0" presId="urn:microsoft.com/office/officeart/2005/8/layout/lProcess2"/>
    <dgm:cxn modelId="{ADA6BB35-FAB1-4FEC-A749-5A5D70989945}" srcId="{624CBA39-EA7C-46A7-B10F-E2AF4C05D4BE}" destId="{026D5296-E0A0-4C32-956C-4087AA89B033}" srcOrd="0" destOrd="0" parTransId="{D51B0BF3-6A98-4C53-8105-38C90BDBF89C}" sibTransId="{4759D25F-320A-4E05-8734-F8AA4FC6FBDB}"/>
    <dgm:cxn modelId="{097072EC-265C-4037-ABBD-CE208504C4CB}" srcId="{12DE0DC7-9AAE-421E-853E-1B780E4E42C8}" destId="{3CB27A56-62C7-4B51-9F37-FE6A2DCA8931}" srcOrd="0" destOrd="0" parTransId="{06D90F7D-552F-4F53-906C-0C9EF5F79488}" sibTransId="{73513466-BAEB-49F5-959E-D8DB83B0A41E}"/>
    <dgm:cxn modelId="{8716A2A0-5E5E-440F-AE25-7FB3BF5200DB}" type="presOf" srcId="{01274305-3253-4369-A6FA-0F29B1E3CE87}" destId="{4E1CA610-8598-4824-96E1-E98805368BF9}" srcOrd="0" destOrd="0" presId="urn:microsoft.com/office/officeart/2005/8/layout/lProcess2"/>
    <dgm:cxn modelId="{3E448F24-BAD1-4C79-8284-C5097DFDEE7C}" type="presOf" srcId="{3CB27A56-62C7-4B51-9F37-FE6A2DCA8931}" destId="{081C7BF3-A520-46F7-850C-4E334A579458}" srcOrd="0" destOrd="0" presId="urn:microsoft.com/office/officeart/2005/8/layout/lProcess2"/>
    <dgm:cxn modelId="{15BF8A89-C835-438A-B8B0-2E7076855890}" srcId="{0644BABC-C07E-4D86-9FE6-5B6420C8D202}" destId="{624CBA39-EA7C-46A7-B10F-E2AF4C05D4BE}" srcOrd="0" destOrd="0" parTransId="{3E8DCDC4-53FA-4E63-BD95-738A08431C15}" sibTransId="{22F4F6A4-4459-48B1-A42C-28AA482F1257}"/>
    <dgm:cxn modelId="{BC68FC53-3E1F-4994-A16C-870DA3CA82BB}" type="presOf" srcId="{50488863-492E-486F-B262-220BD5DE3759}" destId="{7AC46A30-5CF5-4E82-9E38-B3704C7A307D}" srcOrd="0" destOrd="0" presId="urn:microsoft.com/office/officeart/2005/8/layout/lProcess2"/>
    <dgm:cxn modelId="{4E71D86A-85FE-4121-9515-15B839444F38}" type="presOf" srcId="{A317C231-2CDE-4F1F-8323-A2C0F51292F4}" destId="{1E6EDB6F-D19B-4DB0-9BFE-ED188AC237E5}" srcOrd="0" destOrd="0" presId="urn:microsoft.com/office/officeart/2005/8/layout/lProcess2"/>
    <dgm:cxn modelId="{FF44DA2C-E2FF-4098-BC5B-D1F6F52DBCA1}" type="presOf" srcId="{026D5296-E0A0-4C32-956C-4087AA89B033}" destId="{2E5496A5-44B7-4F73-981D-752926ED3BC0}" srcOrd="0" destOrd="0" presId="urn:microsoft.com/office/officeart/2005/8/layout/lProcess2"/>
    <dgm:cxn modelId="{4C268D80-CF2A-46B6-B29B-2E11F1C29689}" srcId="{12DE0DC7-9AAE-421E-853E-1B780E4E42C8}" destId="{77ACDAA9-4401-42DA-A431-F0022231B876}" srcOrd="1" destOrd="0" parTransId="{82D4C96A-4477-44C0-AE94-85EDDDF158AC}" sibTransId="{56DDA5EE-C72A-4975-99BE-9620795BF966}"/>
    <dgm:cxn modelId="{459D01EA-5C02-4B57-9D1B-49B71CA00214}" srcId="{624CBA39-EA7C-46A7-B10F-E2AF4C05D4BE}" destId="{0F0C0B69-3476-4EE3-A2D2-2A5EF77EEDCA}" srcOrd="3" destOrd="0" parTransId="{36CCD50A-356B-4401-B0F3-6FEF9640AA0E}" sibTransId="{F675CA98-18DF-4DAD-8A96-1B0144A78775}"/>
    <dgm:cxn modelId="{8D5133F8-DA63-43C6-92E3-A81B6A339699}" type="presOf" srcId="{0644BABC-C07E-4D86-9FE6-5B6420C8D202}" destId="{51698A25-C1AD-4D6A-B6F1-A56AF6A64387}" srcOrd="0" destOrd="0" presId="urn:microsoft.com/office/officeart/2005/8/layout/lProcess2"/>
    <dgm:cxn modelId="{4DDE83EF-EE04-464B-A1FC-C42DEF826489}" srcId="{624CBA39-EA7C-46A7-B10F-E2AF4C05D4BE}" destId="{50488863-492E-486F-B262-220BD5DE3759}" srcOrd="1" destOrd="0" parTransId="{9E4F8EB8-0797-4448-9621-3D23F0847A04}" sibTransId="{7C7DA0FB-E0A7-4461-A28F-4D0E1E072136}"/>
    <dgm:cxn modelId="{8A392174-72B7-4BB2-B66E-1BCA7611D5A8}" type="presParOf" srcId="{51698A25-C1AD-4D6A-B6F1-A56AF6A64387}" destId="{3025761E-153D-4B8C-964D-1F3537910B4B}" srcOrd="0" destOrd="0" presId="urn:microsoft.com/office/officeart/2005/8/layout/lProcess2"/>
    <dgm:cxn modelId="{67C68C21-DF4A-487D-9C9A-AFF2E756E9E5}" type="presParOf" srcId="{3025761E-153D-4B8C-964D-1F3537910B4B}" destId="{26633447-73B0-4FE5-9DE9-A6BC0C51CE7A}" srcOrd="0" destOrd="0" presId="urn:microsoft.com/office/officeart/2005/8/layout/lProcess2"/>
    <dgm:cxn modelId="{A5B3F65D-0B13-42FD-B014-3AEA975022B4}" type="presParOf" srcId="{3025761E-153D-4B8C-964D-1F3537910B4B}" destId="{EA54A4E9-D668-4E15-92D2-49A2AF98F4EF}" srcOrd="1" destOrd="0" presId="urn:microsoft.com/office/officeart/2005/8/layout/lProcess2"/>
    <dgm:cxn modelId="{D20776CB-BFF6-451D-8D1D-E6E5DFEC2DA7}" type="presParOf" srcId="{3025761E-153D-4B8C-964D-1F3537910B4B}" destId="{5E792984-59BE-4C9D-BA31-A0D1FA5920D3}" srcOrd="2" destOrd="0" presId="urn:microsoft.com/office/officeart/2005/8/layout/lProcess2"/>
    <dgm:cxn modelId="{912C01A7-503C-4E5B-9F27-C89C25A52278}" type="presParOf" srcId="{5E792984-59BE-4C9D-BA31-A0D1FA5920D3}" destId="{8245665E-34D5-4695-B000-973A5EF81C23}" srcOrd="0" destOrd="0" presId="urn:microsoft.com/office/officeart/2005/8/layout/lProcess2"/>
    <dgm:cxn modelId="{EC05598C-7772-4B5E-ACB6-B86BA11C597B}" type="presParOf" srcId="{8245665E-34D5-4695-B000-973A5EF81C23}" destId="{2E5496A5-44B7-4F73-981D-752926ED3BC0}" srcOrd="0" destOrd="0" presId="urn:microsoft.com/office/officeart/2005/8/layout/lProcess2"/>
    <dgm:cxn modelId="{808DE88C-75EB-4C1B-865C-C8302E08DD68}" type="presParOf" srcId="{8245665E-34D5-4695-B000-973A5EF81C23}" destId="{FE23D7BD-57DC-43A5-9177-936E25356F77}" srcOrd="1" destOrd="0" presId="urn:microsoft.com/office/officeart/2005/8/layout/lProcess2"/>
    <dgm:cxn modelId="{A5500A37-9013-4C51-8B2F-BD55BF607FE3}" type="presParOf" srcId="{8245665E-34D5-4695-B000-973A5EF81C23}" destId="{7AC46A30-5CF5-4E82-9E38-B3704C7A307D}" srcOrd="2" destOrd="0" presId="urn:microsoft.com/office/officeart/2005/8/layout/lProcess2"/>
    <dgm:cxn modelId="{060B06EC-8281-4EFD-9AE8-A9CDE20F6175}" type="presParOf" srcId="{8245665E-34D5-4695-B000-973A5EF81C23}" destId="{1733757F-AC80-4134-A4AC-F2496DD0FED6}" srcOrd="3" destOrd="0" presId="urn:microsoft.com/office/officeart/2005/8/layout/lProcess2"/>
    <dgm:cxn modelId="{3BA3350D-267C-4264-B51C-5BC991F1AE0F}" type="presParOf" srcId="{8245665E-34D5-4695-B000-973A5EF81C23}" destId="{4E1CA610-8598-4824-96E1-E98805368BF9}" srcOrd="4" destOrd="0" presId="urn:microsoft.com/office/officeart/2005/8/layout/lProcess2"/>
    <dgm:cxn modelId="{67784797-D5D8-4439-A9AC-B52E81BAD745}" type="presParOf" srcId="{8245665E-34D5-4695-B000-973A5EF81C23}" destId="{2B5AC0A4-F1FC-474A-9CCB-52741B622E40}" srcOrd="5" destOrd="0" presId="urn:microsoft.com/office/officeart/2005/8/layout/lProcess2"/>
    <dgm:cxn modelId="{4D3E1ABC-A48C-44D6-AD23-34F31975EAF2}" type="presParOf" srcId="{8245665E-34D5-4695-B000-973A5EF81C23}" destId="{2A643A2C-CBBC-4B5C-827F-E5A4C98C8287}" srcOrd="6" destOrd="0" presId="urn:microsoft.com/office/officeart/2005/8/layout/lProcess2"/>
    <dgm:cxn modelId="{66313DE3-DA51-40CF-BC59-FE9F8404F545}" type="presParOf" srcId="{8245665E-34D5-4695-B000-973A5EF81C23}" destId="{0CFF2AD8-3C72-4B59-869A-9E8F55A82679}" srcOrd="7" destOrd="0" presId="urn:microsoft.com/office/officeart/2005/8/layout/lProcess2"/>
    <dgm:cxn modelId="{D960D3C2-72FC-4F3E-9AAD-BC65CA2351B8}" type="presParOf" srcId="{8245665E-34D5-4695-B000-973A5EF81C23}" destId="{1E6EDB6F-D19B-4DB0-9BFE-ED188AC237E5}" srcOrd="8" destOrd="0" presId="urn:microsoft.com/office/officeart/2005/8/layout/lProcess2"/>
    <dgm:cxn modelId="{03755EDD-287E-4C6C-9102-982BDEDB6C2C}" type="presParOf" srcId="{51698A25-C1AD-4D6A-B6F1-A56AF6A64387}" destId="{EADE4239-DCFD-48E9-9246-81CDD243E534}" srcOrd="1" destOrd="0" presId="urn:microsoft.com/office/officeart/2005/8/layout/lProcess2"/>
    <dgm:cxn modelId="{40961D08-5768-4BBB-8087-D48061D86B18}" type="presParOf" srcId="{51698A25-C1AD-4D6A-B6F1-A56AF6A64387}" destId="{2074C2F9-4293-4E1A-9F7E-7A88653240D6}" srcOrd="2" destOrd="0" presId="urn:microsoft.com/office/officeart/2005/8/layout/lProcess2"/>
    <dgm:cxn modelId="{1B7DD950-CCC2-45F4-8C57-398ED6CF2FE1}" type="presParOf" srcId="{2074C2F9-4293-4E1A-9F7E-7A88653240D6}" destId="{614BEEA5-F8B5-40E6-A4AE-560BF8CAE5BC}" srcOrd="0" destOrd="0" presId="urn:microsoft.com/office/officeart/2005/8/layout/lProcess2"/>
    <dgm:cxn modelId="{83466CD5-0460-4972-A40D-A1CBD8480320}" type="presParOf" srcId="{2074C2F9-4293-4E1A-9F7E-7A88653240D6}" destId="{6AC8457E-350B-4D73-896A-ABFA29E729EC}" srcOrd="1" destOrd="0" presId="urn:microsoft.com/office/officeart/2005/8/layout/lProcess2"/>
    <dgm:cxn modelId="{1F6CBCA6-8B5B-408C-869D-31B004752752}" type="presParOf" srcId="{2074C2F9-4293-4E1A-9F7E-7A88653240D6}" destId="{31994B34-ADCF-4C0C-8190-9E65BC16F5A5}" srcOrd="2" destOrd="0" presId="urn:microsoft.com/office/officeart/2005/8/layout/lProcess2"/>
    <dgm:cxn modelId="{0A874EC7-663D-4F8C-A78E-CC860989A690}" type="presParOf" srcId="{31994B34-ADCF-4C0C-8190-9E65BC16F5A5}" destId="{2A2CAFD7-9F6F-44FC-A3D9-F6A645661419}" srcOrd="0" destOrd="0" presId="urn:microsoft.com/office/officeart/2005/8/layout/lProcess2"/>
    <dgm:cxn modelId="{F4189776-926D-4CB7-B794-577026E9BF75}" type="presParOf" srcId="{2A2CAFD7-9F6F-44FC-A3D9-F6A645661419}" destId="{081C7BF3-A520-46F7-850C-4E334A579458}" srcOrd="0" destOrd="0" presId="urn:microsoft.com/office/officeart/2005/8/layout/lProcess2"/>
    <dgm:cxn modelId="{6A08F5EB-B490-477A-91B9-89C7FA915B67}" type="presParOf" srcId="{2A2CAFD7-9F6F-44FC-A3D9-F6A645661419}" destId="{68543A46-08DA-48DE-99CB-356F6518DA7E}" srcOrd="1" destOrd="0" presId="urn:microsoft.com/office/officeart/2005/8/layout/lProcess2"/>
    <dgm:cxn modelId="{00921149-437F-461D-AD77-17E2C81A5594}" type="presParOf" srcId="{2A2CAFD7-9F6F-44FC-A3D9-F6A645661419}" destId="{286AC7F5-4930-4631-B3EC-23A3C1A2EEAC}" srcOrd="2" destOrd="0" presId="urn:microsoft.com/office/officeart/2005/8/layout/lProcess2"/>
    <dgm:cxn modelId="{4BC7846C-0F0C-48E0-A834-B0E67D331BBD}" type="presParOf" srcId="{51698A25-C1AD-4D6A-B6F1-A56AF6A64387}" destId="{D522A14C-E37C-4C64-9C5D-4E46497305E8}" srcOrd="3" destOrd="0" presId="urn:microsoft.com/office/officeart/2005/8/layout/lProcess2"/>
    <dgm:cxn modelId="{39EC0FDD-97FE-49E3-841B-729BB32E149C}" type="presParOf" srcId="{51698A25-C1AD-4D6A-B6F1-A56AF6A64387}" destId="{06A7EC7B-14A2-437D-AC6C-FD83221DD246}" srcOrd="4" destOrd="0" presId="urn:microsoft.com/office/officeart/2005/8/layout/lProcess2"/>
    <dgm:cxn modelId="{7469C2D5-EF72-4D0D-B39A-B90D4688B2CD}" type="presParOf" srcId="{06A7EC7B-14A2-437D-AC6C-FD83221DD246}" destId="{3BC98B9A-65AD-4805-9EDA-B42DB2A61B58}" srcOrd="0" destOrd="0" presId="urn:microsoft.com/office/officeart/2005/8/layout/lProcess2"/>
    <dgm:cxn modelId="{95DE21CF-A76F-4532-9471-1A46244909EC}" type="presParOf" srcId="{06A7EC7B-14A2-437D-AC6C-FD83221DD246}" destId="{E3B9749B-A6D7-4750-A105-BABFD1E86E71}" srcOrd="1" destOrd="0" presId="urn:microsoft.com/office/officeart/2005/8/layout/lProcess2"/>
    <dgm:cxn modelId="{BD2E9E62-23BC-4778-A5E7-1161B34A7A3D}" type="presParOf" srcId="{06A7EC7B-14A2-437D-AC6C-FD83221DD246}" destId="{5465616A-EE54-4B13-881D-D1E26F9FE440}" srcOrd="2" destOrd="0" presId="urn:microsoft.com/office/officeart/2005/8/layout/lProcess2"/>
    <dgm:cxn modelId="{FCBEFC52-628D-431C-A9F9-21412A447870}" type="presParOf" srcId="{5465616A-EE54-4B13-881D-D1E26F9FE440}" destId="{24DBE16A-BE0B-492A-8EDF-D42847C59B31}"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B0F2FA-2ECD-4C74-AAA1-87B232104A47}" type="doc">
      <dgm:prSet loTypeId="urn:microsoft.com/office/officeart/2005/8/layout/funnel1" loCatId="process" qsTypeId="urn:microsoft.com/office/officeart/2005/8/quickstyle/3d1" qsCatId="3D" csTypeId="urn:microsoft.com/office/officeart/2005/8/colors/colorful2" csCatId="colorful" phldr="1"/>
      <dgm:spPr/>
      <dgm:t>
        <a:bodyPr/>
        <a:lstStyle/>
        <a:p>
          <a:endParaRPr lang="tr-TR"/>
        </a:p>
      </dgm:t>
    </dgm:pt>
    <dgm:pt modelId="{E7EB8E36-3284-4C6F-9E8C-F945F45EA4F3}">
      <dgm:prSet phldrT="[Metin]"/>
      <dgm:spPr>
        <a:solidFill>
          <a:schemeClr val="accent2">
            <a:lumMod val="75000"/>
          </a:schemeClr>
        </a:solidFill>
      </dgm:spPr>
      <dgm:t>
        <a:bodyPr/>
        <a:lstStyle/>
        <a:p>
          <a:r>
            <a:rPr lang="tr-TR" dirty="0" smtClean="0"/>
            <a:t>Duygusal Bağlılık</a:t>
          </a:r>
          <a:endParaRPr lang="tr-TR" dirty="0"/>
        </a:p>
      </dgm:t>
    </dgm:pt>
    <dgm:pt modelId="{898578DD-6CA9-47A6-A209-34C5B0C22355}" type="parTrans" cxnId="{0FBBB2E5-9745-4B78-AD19-439C04175F00}">
      <dgm:prSet/>
      <dgm:spPr/>
      <dgm:t>
        <a:bodyPr/>
        <a:lstStyle/>
        <a:p>
          <a:endParaRPr lang="tr-TR"/>
        </a:p>
      </dgm:t>
    </dgm:pt>
    <dgm:pt modelId="{BF7B4BD7-999D-458F-ACB6-4A7EEBA95AAF}" type="sibTrans" cxnId="{0FBBB2E5-9745-4B78-AD19-439C04175F00}">
      <dgm:prSet/>
      <dgm:spPr/>
      <dgm:t>
        <a:bodyPr/>
        <a:lstStyle/>
        <a:p>
          <a:endParaRPr lang="tr-TR"/>
        </a:p>
      </dgm:t>
    </dgm:pt>
    <dgm:pt modelId="{1C7D94E3-FE5F-45E4-A0F7-F1E2F8F15BD8}">
      <dgm:prSet phldrT="[Metin]"/>
      <dgm:spPr/>
      <dgm:t>
        <a:bodyPr/>
        <a:lstStyle/>
        <a:p>
          <a:r>
            <a:rPr lang="tr-TR" dirty="0" smtClean="0"/>
            <a:t>Devamlılık Bağlılığı</a:t>
          </a:r>
          <a:endParaRPr lang="tr-TR" dirty="0"/>
        </a:p>
      </dgm:t>
    </dgm:pt>
    <dgm:pt modelId="{D60C1B73-C01D-47CA-A662-EEDFE528C15A}" type="parTrans" cxnId="{8181799E-C47A-4205-8CC8-5D33667B4165}">
      <dgm:prSet/>
      <dgm:spPr/>
      <dgm:t>
        <a:bodyPr/>
        <a:lstStyle/>
        <a:p>
          <a:endParaRPr lang="tr-TR"/>
        </a:p>
      </dgm:t>
    </dgm:pt>
    <dgm:pt modelId="{86648A8F-EA01-4253-AE57-82A4985D9FAB}" type="sibTrans" cxnId="{8181799E-C47A-4205-8CC8-5D33667B4165}">
      <dgm:prSet/>
      <dgm:spPr/>
      <dgm:t>
        <a:bodyPr/>
        <a:lstStyle/>
        <a:p>
          <a:endParaRPr lang="tr-TR"/>
        </a:p>
      </dgm:t>
    </dgm:pt>
    <dgm:pt modelId="{D4F54B50-1428-4AF4-B799-0993B0FFD9E6}">
      <dgm:prSet phldrT="[Metin]"/>
      <dgm:spPr/>
      <dgm:t>
        <a:bodyPr/>
        <a:lstStyle/>
        <a:p>
          <a:r>
            <a:rPr lang="tr-TR" dirty="0" smtClean="0"/>
            <a:t>Normatif Bağlılık</a:t>
          </a:r>
          <a:endParaRPr lang="tr-TR" dirty="0"/>
        </a:p>
      </dgm:t>
    </dgm:pt>
    <dgm:pt modelId="{C99BA090-C159-4FBF-B194-1C6BFBBA0F75}" type="parTrans" cxnId="{EBA65B8D-C630-47EC-99C7-67D0434B631C}">
      <dgm:prSet/>
      <dgm:spPr/>
      <dgm:t>
        <a:bodyPr/>
        <a:lstStyle/>
        <a:p>
          <a:endParaRPr lang="tr-TR"/>
        </a:p>
      </dgm:t>
    </dgm:pt>
    <dgm:pt modelId="{8A6C2842-63FE-4F3B-812A-336128385539}" type="sibTrans" cxnId="{EBA65B8D-C630-47EC-99C7-67D0434B631C}">
      <dgm:prSet/>
      <dgm:spPr/>
      <dgm:t>
        <a:bodyPr/>
        <a:lstStyle/>
        <a:p>
          <a:endParaRPr lang="tr-TR"/>
        </a:p>
      </dgm:t>
    </dgm:pt>
    <dgm:pt modelId="{027D2046-D753-4F2B-87DE-B6F9F3B85872}">
      <dgm:prSet phldrT="[Metin]" custT="1"/>
      <dgm:spPr/>
      <dgm:t>
        <a:bodyPr/>
        <a:lstStyle/>
        <a:p>
          <a:r>
            <a:rPr lang="tr-TR" sz="2800" dirty="0" smtClean="0"/>
            <a:t>Örgütsel Bağlılık</a:t>
          </a:r>
          <a:endParaRPr lang="tr-TR" sz="2800" dirty="0"/>
        </a:p>
      </dgm:t>
    </dgm:pt>
    <dgm:pt modelId="{31A69242-960B-44BF-A855-C6B8227F0829}" type="parTrans" cxnId="{02A8D887-FD6B-4AB9-8C1A-45EB95F51CEC}">
      <dgm:prSet/>
      <dgm:spPr/>
      <dgm:t>
        <a:bodyPr/>
        <a:lstStyle/>
        <a:p>
          <a:endParaRPr lang="tr-TR"/>
        </a:p>
      </dgm:t>
    </dgm:pt>
    <dgm:pt modelId="{CBE0F535-D548-4063-84C3-B6C6469ABE8A}" type="sibTrans" cxnId="{02A8D887-FD6B-4AB9-8C1A-45EB95F51CEC}">
      <dgm:prSet/>
      <dgm:spPr/>
      <dgm:t>
        <a:bodyPr/>
        <a:lstStyle/>
        <a:p>
          <a:endParaRPr lang="tr-TR"/>
        </a:p>
      </dgm:t>
    </dgm:pt>
    <dgm:pt modelId="{3B840DEF-AE26-413E-9581-76C7A65C81B3}" type="pres">
      <dgm:prSet presAssocID="{79B0F2FA-2ECD-4C74-AAA1-87B232104A47}" presName="Name0" presStyleCnt="0">
        <dgm:presLayoutVars>
          <dgm:chMax val="4"/>
          <dgm:resizeHandles val="exact"/>
        </dgm:presLayoutVars>
      </dgm:prSet>
      <dgm:spPr/>
      <dgm:t>
        <a:bodyPr/>
        <a:lstStyle/>
        <a:p>
          <a:endParaRPr lang="en-US"/>
        </a:p>
      </dgm:t>
    </dgm:pt>
    <dgm:pt modelId="{0DB07FA4-19E3-4BA4-ACC2-1FFB7CC262F2}" type="pres">
      <dgm:prSet presAssocID="{79B0F2FA-2ECD-4C74-AAA1-87B232104A47}" presName="ellipse" presStyleLbl="trBgShp" presStyleIdx="0" presStyleCnt="1"/>
      <dgm:spPr/>
    </dgm:pt>
    <dgm:pt modelId="{AEF72E05-300E-4FDE-BF45-A6BE53F1A83F}" type="pres">
      <dgm:prSet presAssocID="{79B0F2FA-2ECD-4C74-AAA1-87B232104A47}" presName="arrow1" presStyleLbl="fgShp" presStyleIdx="0" presStyleCnt="1"/>
      <dgm:spPr/>
    </dgm:pt>
    <dgm:pt modelId="{38C0C6D3-12E4-4A34-9C9A-017A70EA9C60}" type="pres">
      <dgm:prSet presAssocID="{79B0F2FA-2ECD-4C74-AAA1-87B232104A47}" presName="rectangle" presStyleLbl="revTx" presStyleIdx="0" presStyleCnt="1">
        <dgm:presLayoutVars>
          <dgm:bulletEnabled val="1"/>
        </dgm:presLayoutVars>
      </dgm:prSet>
      <dgm:spPr/>
      <dgm:t>
        <a:bodyPr/>
        <a:lstStyle/>
        <a:p>
          <a:endParaRPr lang="en-US"/>
        </a:p>
      </dgm:t>
    </dgm:pt>
    <dgm:pt modelId="{7233AE7E-9589-4F27-9768-9A7CB34B0324}" type="pres">
      <dgm:prSet presAssocID="{1C7D94E3-FE5F-45E4-A0F7-F1E2F8F15BD8}" presName="item1" presStyleLbl="node1" presStyleIdx="0" presStyleCnt="3">
        <dgm:presLayoutVars>
          <dgm:bulletEnabled val="1"/>
        </dgm:presLayoutVars>
      </dgm:prSet>
      <dgm:spPr/>
      <dgm:t>
        <a:bodyPr/>
        <a:lstStyle/>
        <a:p>
          <a:endParaRPr lang="tr-TR"/>
        </a:p>
      </dgm:t>
    </dgm:pt>
    <dgm:pt modelId="{0B8AD296-7601-4A80-800D-A831F8AF2190}" type="pres">
      <dgm:prSet presAssocID="{D4F54B50-1428-4AF4-B799-0993B0FFD9E6}" presName="item2" presStyleLbl="node1" presStyleIdx="1" presStyleCnt="3">
        <dgm:presLayoutVars>
          <dgm:bulletEnabled val="1"/>
        </dgm:presLayoutVars>
      </dgm:prSet>
      <dgm:spPr/>
      <dgm:t>
        <a:bodyPr/>
        <a:lstStyle/>
        <a:p>
          <a:endParaRPr lang="en-US"/>
        </a:p>
      </dgm:t>
    </dgm:pt>
    <dgm:pt modelId="{C2527643-1AAF-43CA-991D-72C9183B168A}" type="pres">
      <dgm:prSet presAssocID="{027D2046-D753-4F2B-87DE-B6F9F3B85872}" presName="item3" presStyleLbl="node1" presStyleIdx="2" presStyleCnt="3">
        <dgm:presLayoutVars>
          <dgm:bulletEnabled val="1"/>
        </dgm:presLayoutVars>
      </dgm:prSet>
      <dgm:spPr/>
      <dgm:t>
        <a:bodyPr/>
        <a:lstStyle/>
        <a:p>
          <a:endParaRPr lang="en-US"/>
        </a:p>
      </dgm:t>
    </dgm:pt>
    <dgm:pt modelId="{436EEAA1-43D4-4ADD-A141-6FA27E521B4A}" type="pres">
      <dgm:prSet presAssocID="{79B0F2FA-2ECD-4C74-AAA1-87B232104A47}" presName="funnel" presStyleLbl="trAlignAcc1" presStyleIdx="0" presStyleCnt="1"/>
      <dgm:spPr/>
    </dgm:pt>
  </dgm:ptLst>
  <dgm:cxnLst>
    <dgm:cxn modelId="{A4712D41-F83E-4B22-907F-F1CD8F3A4072}" type="presOf" srcId="{1C7D94E3-FE5F-45E4-A0F7-F1E2F8F15BD8}" destId="{0B8AD296-7601-4A80-800D-A831F8AF2190}" srcOrd="0" destOrd="0" presId="urn:microsoft.com/office/officeart/2005/8/layout/funnel1"/>
    <dgm:cxn modelId="{EBA65B8D-C630-47EC-99C7-67D0434B631C}" srcId="{79B0F2FA-2ECD-4C74-AAA1-87B232104A47}" destId="{D4F54B50-1428-4AF4-B799-0993B0FFD9E6}" srcOrd="2" destOrd="0" parTransId="{C99BA090-C159-4FBF-B194-1C6BFBBA0F75}" sibTransId="{8A6C2842-63FE-4F3B-812A-336128385539}"/>
    <dgm:cxn modelId="{96544323-D791-4DC7-8EFB-F823C2124DB2}" type="presOf" srcId="{D4F54B50-1428-4AF4-B799-0993B0FFD9E6}" destId="{7233AE7E-9589-4F27-9768-9A7CB34B0324}" srcOrd="0" destOrd="0" presId="urn:microsoft.com/office/officeart/2005/8/layout/funnel1"/>
    <dgm:cxn modelId="{02A8D887-FD6B-4AB9-8C1A-45EB95F51CEC}" srcId="{79B0F2FA-2ECD-4C74-AAA1-87B232104A47}" destId="{027D2046-D753-4F2B-87DE-B6F9F3B85872}" srcOrd="3" destOrd="0" parTransId="{31A69242-960B-44BF-A855-C6B8227F0829}" sibTransId="{CBE0F535-D548-4063-84C3-B6C6469ABE8A}"/>
    <dgm:cxn modelId="{996846C0-3A55-457F-A71F-3C43444953B9}" type="presOf" srcId="{027D2046-D753-4F2B-87DE-B6F9F3B85872}" destId="{38C0C6D3-12E4-4A34-9C9A-017A70EA9C60}" srcOrd="0" destOrd="0" presId="urn:microsoft.com/office/officeart/2005/8/layout/funnel1"/>
    <dgm:cxn modelId="{8181799E-C47A-4205-8CC8-5D33667B4165}" srcId="{79B0F2FA-2ECD-4C74-AAA1-87B232104A47}" destId="{1C7D94E3-FE5F-45E4-A0F7-F1E2F8F15BD8}" srcOrd="1" destOrd="0" parTransId="{D60C1B73-C01D-47CA-A662-EEDFE528C15A}" sibTransId="{86648A8F-EA01-4253-AE57-82A4985D9FAB}"/>
    <dgm:cxn modelId="{0FBBB2E5-9745-4B78-AD19-439C04175F00}" srcId="{79B0F2FA-2ECD-4C74-AAA1-87B232104A47}" destId="{E7EB8E36-3284-4C6F-9E8C-F945F45EA4F3}" srcOrd="0" destOrd="0" parTransId="{898578DD-6CA9-47A6-A209-34C5B0C22355}" sibTransId="{BF7B4BD7-999D-458F-ACB6-4A7EEBA95AAF}"/>
    <dgm:cxn modelId="{674ED768-6A0C-4AE1-9313-B1BF1028AB2A}" type="presOf" srcId="{79B0F2FA-2ECD-4C74-AAA1-87B232104A47}" destId="{3B840DEF-AE26-413E-9581-76C7A65C81B3}" srcOrd="0" destOrd="0" presId="urn:microsoft.com/office/officeart/2005/8/layout/funnel1"/>
    <dgm:cxn modelId="{05DE7458-D9E5-4B38-AA05-654493B53B1C}" type="presOf" srcId="{E7EB8E36-3284-4C6F-9E8C-F945F45EA4F3}" destId="{C2527643-1AAF-43CA-991D-72C9183B168A}" srcOrd="0" destOrd="0" presId="urn:microsoft.com/office/officeart/2005/8/layout/funnel1"/>
    <dgm:cxn modelId="{40CDAD32-4D82-4133-8F4D-14DF578FF397}" type="presParOf" srcId="{3B840DEF-AE26-413E-9581-76C7A65C81B3}" destId="{0DB07FA4-19E3-4BA4-ACC2-1FFB7CC262F2}" srcOrd="0" destOrd="0" presId="urn:microsoft.com/office/officeart/2005/8/layout/funnel1"/>
    <dgm:cxn modelId="{DBFC711D-846C-4430-8359-2D3DE32ADECC}" type="presParOf" srcId="{3B840DEF-AE26-413E-9581-76C7A65C81B3}" destId="{AEF72E05-300E-4FDE-BF45-A6BE53F1A83F}" srcOrd="1" destOrd="0" presId="urn:microsoft.com/office/officeart/2005/8/layout/funnel1"/>
    <dgm:cxn modelId="{17926935-7696-4E65-98FE-89AC25D48C41}" type="presParOf" srcId="{3B840DEF-AE26-413E-9581-76C7A65C81B3}" destId="{38C0C6D3-12E4-4A34-9C9A-017A70EA9C60}" srcOrd="2" destOrd="0" presId="urn:microsoft.com/office/officeart/2005/8/layout/funnel1"/>
    <dgm:cxn modelId="{1FB54EA5-1301-4588-84A6-9E9E1385BAC7}" type="presParOf" srcId="{3B840DEF-AE26-413E-9581-76C7A65C81B3}" destId="{7233AE7E-9589-4F27-9768-9A7CB34B0324}" srcOrd="3" destOrd="0" presId="urn:microsoft.com/office/officeart/2005/8/layout/funnel1"/>
    <dgm:cxn modelId="{B9607452-35F7-426D-8CD4-40138258CDA7}" type="presParOf" srcId="{3B840DEF-AE26-413E-9581-76C7A65C81B3}" destId="{0B8AD296-7601-4A80-800D-A831F8AF2190}" srcOrd="4" destOrd="0" presId="urn:microsoft.com/office/officeart/2005/8/layout/funnel1"/>
    <dgm:cxn modelId="{241F46FB-B622-4222-BA56-BC83AFEE4D97}" type="presParOf" srcId="{3B840DEF-AE26-413E-9581-76C7A65C81B3}" destId="{C2527643-1AAF-43CA-991D-72C9183B168A}" srcOrd="5" destOrd="0" presId="urn:microsoft.com/office/officeart/2005/8/layout/funnel1"/>
    <dgm:cxn modelId="{1F5757DE-617D-437E-B4C6-E36F7D3713B8}" type="presParOf" srcId="{3B840DEF-AE26-413E-9581-76C7A65C81B3}" destId="{436EEAA1-43D4-4ADD-A141-6FA27E521B4A}"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9D386D-F3AD-4859-A7B8-16BA11666C30}"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tr-TR"/>
        </a:p>
      </dgm:t>
    </dgm:pt>
    <dgm:pt modelId="{69317170-AB1A-462C-B96B-D08E4D345AEF}">
      <dgm:prSet phldrT="[Metin]" custT="1"/>
      <dgm:spPr/>
      <dgm:t>
        <a:bodyPr/>
        <a:lstStyle/>
        <a:p>
          <a:r>
            <a:rPr lang="tr-TR" sz="2800" dirty="0" smtClean="0"/>
            <a:t>Kişisel Faktörler</a:t>
          </a:r>
          <a:endParaRPr lang="tr-TR" sz="2800" dirty="0"/>
        </a:p>
      </dgm:t>
    </dgm:pt>
    <dgm:pt modelId="{425588EC-6A40-4BC5-9E21-8F6DF9346C5A}" type="parTrans" cxnId="{83473A97-0273-4BA3-82D1-FA8890B97B5B}">
      <dgm:prSet/>
      <dgm:spPr/>
      <dgm:t>
        <a:bodyPr/>
        <a:lstStyle/>
        <a:p>
          <a:endParaRPr lang="tr-TR"/>
        </a:p>
      </dgm:t>
    </dgm:pt>
    <dgm:pt modelId="{F25108D3-825A-4D1B-BF58-90BF525508D4}" type="sibTrans" cxnId="{83473A97-0273-4BA3-82D1-FA8890B97B5B}">
      <dgm:prSet/>
      <dgm:spPr/>
      <dgm:t>
        <a:bodyPr/>
        <a:lstStyle/>
        <a:p>
          <a:endParaRPr lang="tr-TR"/>
        </a:p>
      </dgm:t>
    </dgm:pt>
    <dgm:pt modelId="{4052003E-FB77-447B-84D4-CFD20404AEDB}">
      <dgm:prSet phldrT="[Metin]"/>
      <dgm:spPr/>
      <dgm:t>
        <a:bodyPr/>
        <a:lstStyle/>
        <a:p>
          <a:r>
            <a:rPr lang="tr-TR" dirty="0" smtClean="0"/>
            <a:t>Yaş</a:t>
          </a:r>
          <a:endParaRPr lang="tr-TR" dirty="0"/>
        </a:p>
      </dgm:t>
    </dgm:pt>
    <dgm:pt modelId="{0D6988FF-B624-46BC-8622-831E968182C4}" type="parTrans" cxnId="{D0271FD5-718E-4BE0-85D6-30E67F7C8F9E}">
      <dgm:prSet/>
      <dgm:spPr/>
      <dgm:t>
        <a:bodyPr/>
        <a:lstStyle/>
        <a:p>
          <a:endParaRPr lang="tr-TR"/>
        </a:p>
      </dgm:t>
    </dgm:pt>
    <dgm:pt modelId="{6F96772A-33B0-4852-A9FA-7C4F3B68AB40}" type="sibTrans" cxnId="{D0271FD5-718E-4BE0-85D6-30E67F7C8F9E}">
      <dgm:prSet/>
      <dgm:spPr/>
      <dgm:t>
        <a:bodyPr/>
        <a:lstStyle/>
        <a:p>
          <a:endParaRPr lang="tr-TR"/>
        </a:p>
      </dgm:t>
    </dgm:pt>
    <dgm:pt modelId="{FA6E5D5D-9C8A-4753-9954-00D3ED2151FD}">
      <dgm:prSet phldrT="[Metin]"/>
      <dgm:spPr/>
      <dgm:t>
        <a:bodyPr/>
        <a:lstStyle/>
        <a:p>
          <a:r>
            <a:rPr lang="tr-TR" dirty="0" smtClean="0"/>
            <a:t>Cinsiyet</a:t>
          </a:r>
          <a:endParaRPr lang="tr-TR" dirty="0"/>
        </a:p>
      </dgm:t>
    </dgm:pt>
    <dgm:pt modelId="{FA9020DD-0E28-4294-8AA2-9C88BB9A4106}" type="parTrans" cxnId="{C75485A3-7CEF-4E49-A31D-A23B4DB0F823}">
      <dgm:prSet/>
      <dgm:spPr/>
      <dgm:t>
        <a:bodyPr/>
        <a:lstStyle/>
        <a:p>
          <a:endParaRPr lang="tr-TR"/>
        </a:p>
      </dgm:t>
    </dgm:pt>
    <dgm:pt modelId="{760043D9-5A05-48B8-981F-5113CFABA439}" type="sibTrans" cxnId="{C75485A3-7CEF-4E49-A31D-A23B4DB0F823}">
      <dgm:prSet/>
      <dgm:spPr/>
      <dgm:t>
        <a:bodyPr/>
        <a:lstStyle/>
        <a:p>
          <a:endParaRPr lang="tr-TR"/>
        </a:p>
      </dgm:t>
    </dgm:pt>
    <dgm:pt modelId="{980C5A10-6BB6-4FEB-BC52-FB483B068701}">
      <dgm:prSet phldrT="[Metin]" custT="1"/>
      <dgm:spPr/>
      <dgm:t>
        <a:bodyPr/>
        <a:lstStyle/>
        <a:p>
          <a:r>
            <a:rPr lang="tr-TR" sz="2800" dirty="0" smtClean="0"/>
            <a:t>Örgütsel Faktörler</a:t>
          </a:r>
          <a:endParaRPr lang="tr-TR" sz="2800" dirty="0"/>
        </a:p>
      </dgm:t>
    </dgm:pt>
    <dgm:pt modelId="{8ABF886A-CD00-4398-B8C6-9EEDDBA8B728}" type="parTrans" cxnId="{4637A69A-3BD1-43AE-8C42-C773213EB284}">
      <dgm:prSet/>
      <dgm:spPr/>
      <dgm:t>
        <a:bodyPr/>
        <a:lstStyle/>
        <a:p>
          <a:endParaRPr lang="tr-TR"/>
        </a:p>
      </dgm:t>
    </dgm:pt>
    <dgm:pt modelId="{93FDB988-E4E9-43A9-8B1B-DEE5A7E830A8}" type="sibTrans" cxnId="{4637A69A-3BD1-43AE-8C42-C773213EB284}">
      <dgm:prSet/>
      <dgm:spPr/>
      <dgm:t>
        <a:bodyPr/>
        <a:lstStyle/>
        <a:p>
          <a:endParaRPr lang="tr-TR"/>
        </a:p>
      </dgm:t>
    </dgm:pt>
    <dgm:pt modelId="{00898543-908D-4EC2-B0A2-F1B7941C1A59}">
      <dgm:prSet phldrT="[Metin]"/>
      <dgm:spPr/>
      <dgm:t>
        <a:bodyPr/>
        <a:lstStyle/>
        <a:p>
          <a:r>
            <a:rPr lang="tr-TR" dirty="0" smtClean="0"/>
            <a:t>İşin Niteliği</a:t>
          </a:r>
          <a:endParaRPr lang="tr-TR" dirty="0"/>
        </a:p>
      </dgm:t>
    </dgm:pt>
    <dgm:pt modelId="{B76D2ADE-A231-4AB1-BB45-A88FB762A7F7}" type="parTrans" cxnId="{99733179-6EF1-4658-89B8-48385EDDE258}">
      <dgm:prSet/>
      <dgm:spPr/>
      <dgm:t>
        <a:bodyPr/>
        <a:lstStyle/>
        <a:p>
          <a:endParaRPr lang="tr-TR"/>
        </a:p>
      </dgm:t>
    </dgm:pt>
    <dgm:pt modelId="{2D36733A-A199-4D30-A165-03CCD9559A26}" type="sibTrans" cxnId="{99733179-6EF1-4658-89B8-48385EDDE258}">
      <dgm:prSet/>
      <dgm:spPr/>
      <dgm:t>
        <a:bodyPr/>
        <a:lstStyle/>
        <a:p>
          <a:endParaRPr lang="tr-TR"/>
        </a:p>
      </dgm:t>
    </dgm:pt>
    <dgm:pt modelId="{DBCE1036-489F-4C9F-9A1D-7E869D17373B}">
      <dgm:prSet phldrT="[Metin]"/>
      <dgm:spPr/>
      <dgm:t>
        <a:bodyPr/>
        <a:lstStyle/>
        <a:p>
          <a:r>
            <a:rPr lang="tr-TR" dirty="0" smtClean="0"/>
            <a:t>Örgüt Kültürü</a:t>
          </a:r>
          <a:endParaRPr lang="tr-TR" dirty="0"/>
        </a:p>
      </dgm:t>
    </dgm:pt>
    <dgm:pt modelId="{D4C48755-F835-44FE-B91C-E718051DE6D5}" type="parTrans" cxnId="{194CC360-C1E7-4A1B-8CF9-43702AAA5E45}">
      <dgm:prSet/>
      <dgm:spPr/>
      <dgm:t>
        <a:bodyPr/>
        <a:lstStyle/>
        <a:p>
          <a:endParaRPr lang="tr-TR"/>
        </a:p>
      </dgm:t>
    </dgm:pt>
    <dgm:pt modelId="{9CE15D12-F064-4248-8209-918482CB6C95}" type="sibTrans" cxnId="{194CC360-C1E7-4A1B-8CF9-43702AAA5E45}">
      <dgm:prSet/>
      <dgm:spPr/>
      <dgm:t>
        <a:bodyPr/>
        <a:lstStyle/>
        <a:p>
          <a:endParaRPr lang="tr-TR"/>
        </a:p>
      </dgm:t>
    </dgm:pt>
    <dgm:pt modelId="{62CA5237-9835-40F8-A895-5DF204538993}">
      <dgm:prSet phldrT="[Metin]" custT="1"/>
      <dgm:spPr/>
      <dgm:t>
        <a:bodyPr/>
        <a:lstStyle/>
        <a:p>
          <a:r>
            <a:rPr lang="tr-TR" sz="2800" dirty="0" smtClean="0"/>
            <a:t>Örgüt Dışı Faktörler</a:t>
          </a:r>
          <a:endParaRPr lang="tr-TR" sz="2800" dirty="0"/>
        </a:p>
      </dgm:t>
    </dgm:pt>
    <dgm:pt modelId="{1F0D9842-188F-4250-A65F-D277D6BED856}" type="parTrans" cxnId="{5B51BF6E-55D1-4C73-B080-AE1E5E635638}">
      <dgm:prSet/>
      <dgm:spPr/>
      <dgm:t>
        <a:bodyPr/>
        <a:lstStyle/>
        <a:p>
          <a:endParaRPr lang="tr-TR"/>
        </a:p>
      </dgm:t>
    </dgm:pt>
    <dgm:pt modelId="{FF034F53-E09D-411A-A028-414FC70A3FB8}" type="sibTrans" cxnId="{5B51BF6E-55D1-4C73-B080-AE1E5E635638}">
      <dgm:prSet/>
      <dgm:spPr/>
      <dgm:t>
        <a:bodyPr/>
        <a:lstStyle/>
        <a:p>
          <a:endParaRPr lang="tr-TR"/>
        </a:p>
      </dgm:t>
    </dgm:pt>
    <dgm:pt modelId="{6C286980-AD12-41F3-9647-39EE91B317FE}">
      <dgm:prSet phldrT="[Metin]"/>
      <dgm:spPr>
        <a:solidFill>
          <a:srgbClr val="B37651"/>
        </a:solidFill>
      </dgm:spPr>
      <dgm:t>
        <a:bodyPr/>
        <a:lstStyle/>
        <a:p>
          <a:r>
            <a:rPr lang="tr-TR" dirty="0" smtClean="0"/>
            <a:t>Alternatif İş İmkânı</a:t>
          </a:r>
          <a:endParaRPr lang="tr-TR" dirty="0"/>
        </a:p>
      </dgm:t>
    </dgm:pt>
    <dgm:pt modelId="{9CA17AF5-1DB4-4E71-AB15-511D8E0426DB}" type="parTrans" cxnId="{D6220675-40E9-4705-8B78-C139B3E91B08}">
      <dgm:prSet/>
      <dgm:spPr/>
      <dgm:t>
        <a:bodyPr/>
        <a:lstStyle/>
        <a:p>
          <a:endParaRPr lang="tr-TR"/>
        </a:p>
      </dgm:t>
    </dgm:pt>
    <dgm:pt modelId="{633B76F7-EBF2-49BD-837D-336D319604E3}" type="sibTrans" cxnId="{D6220675-40E9-4705-8B78-C139B3E91B08}">
      <dgm:prSet/>
      <dgm:spPr/>
      <dgm:t>
        <a:bodyPr/>
        <a:lstStyle/>
        <a:p>
          <a:endParaRPr lang="tr-TR"/>
        </a:p>
      </dgm:t>
    </dgm:pt>
    <dgm:pt modelId="{C0A83096-C630-427D-8AAF-B95B807B1F2F}">
      <dgm:prSet phldrT="[Metin]"/>
      <dgm:spPr>
        <a:solidFill>
          <a:schemeClr val="accent2">
            <a:lumMod val="75000"/>
          </a:schemeClr>
        </a:solidFill>
      </dgm:spPr>
      <dgm:t>
        <a:bodyPr/>
        <a:lstStyle/>
        <a:p>
          <a:r>
            <a:rPr lang="tr-TR" dirty="0" smtClean="0"/>
            <a:t>Profesyonellik</a:t>
          </a:r>
          <a:endParaRPr lang="tr-TR" dirty="0"/>
        </a:p>
      </dgm:t>
    </dgm:pt>
    <dgm:pt modelId="{064BA194-0C9E-4997-96F0-971A86174708}" type="parTrans" cxnId="{5A7EB4E5-5460-47FD-BAD1-51B2678DA70C}">
      <dgm:prSet/>
      <dgm:spPr/>
      <dgm:t>
        <a:bodyPr/>
        <a:lstStyle/>
        <a:p>
          <a:endParaRPr lang="tr-TR"/>
        </a:p>
      </dgm:t>
    </dgm:pt>
    <dgm:pt modelId="{27FB4F0C-BC1F-4EA6-B92D-921C2E63B3DA}" type="sibTrans" cxnId="{5A7EB4E5-5460-47FD-BAD1-51B2678DA70C}">
      <dgm:prSet/>
      <dgm:spPr/>
      <dgm:t>
        <a:bodyPr/>
        <a:lstStyle/>
        <a:p>
          <a:endParaRPr lang="tr-TR"/>
        </a:p>
      </dgm:t>
    </dgm:pt>
    <dgm:pt modelId="{C2403A69-5294-490E-8496-83E19F771974}">
      <dgm:prSet phldrT="[Metin]"/>
      <dgm:spPr/>
      <dgm:t>
        <a:bodyPr/>
        <a:lstStyle/>
        <a:p>
          <a:r>
            <a:rPr lang="tr-TR" dirty="0" smtClean="0"/>
            <a:t>Kıdem</a:t>
          </a:r>
          <a:endParaRPr lang="tr-TR" dirty="0"/>
        </a:p>
      </dgm:t>
    </dgm:pt>
    <dgm:pt modelId="{C2C60272-9CBF-4679-9AD3-02F9DF99F890}" type="parTrans" cxnId="{2E74CAB0-C14F-46BE-B16A-D47E7FB9E48B}">
      <dgm:prSet/>
      <dgm:spPr/>
      <dgm:t>
        <a:bodyPr/>
        <a:lstStyle/>
        <a:p>
          <a:endParaRPr lang="tr-TR"/>
        </a:p>
      </dgm:t>
    </dgm:pt>
    <dgm:pt modelId="{77AE8199-B5E4-4A58-A687-3351AA874532}" type="sibTrans" cxnId="{2E74CAB0-C14F-46BE-B16A-D47E7FB9E48B}">
      <dgm:prSet/>
      <dgm:spPr/>
      <dgm:t>
        <a:bodyPr/>
        <a:lstStyle/>
        <a:p>
          <a:endParaRPr lang="tr-TR"/>
        </a:p>
      </dgm:t>
    </dgm:pt>
    <dgm:pt modelId="{E602BF83-709A-4165-9E20-006CB96614EB}">
      <dgm:prSet phldrT="[Metin]"/>
      <dgm:spPr/>
      <dgm:t>
        <a:bodyPr/>
        <a:lstStyle/>
        <a:p>
          <a:r>
            <a:rPr lang="tr-TR" dirty="0" smtClean="0"/>
            <a:t>Medeni Durum</a:t>
          </a:r>
          <a:endParaRPr lang="tr-TR" dirty="0"/>
        </a:p>
      </dgm:t>
    </dgm:pt>
    <dgm:pt modelId="{A785BC3B-D6D6-4B3B-8E39-9F90A5694565}" type="parTrans" cxnId="{3B736A15-0EB8-486A-B8E7-573CDB32FE22}">
      <dgm:prSet/>
      <dgm:spPr/>
      <dgm:t>
        <a:bodyPr/>
        <a:lstStyle/>
        <a:p>
          <a:endParaRPr lang="tr-TR"/>
        </a:p>
      </dgm:t>
    </dgm:pt>
    <dgm:pt modelId="{DEDD04AA-F0F4-4EF4-8E08-6B5B144C8A1A}" type="sibTrans" cxnId="{3B736A15-0EB8-486A-B8E7-573CDB32FE22}">
      <dgm:prSet/>
      <dgm:spPr/>
      <dgm:t>
        <a:bodyPr/>
        <a:lstStyle/>
        <a:p>
          <a:endParaRPr lang="tr-TR"/>
        </a:p>
      </dgm:t>
    </dgm:pt>
    <dgm:pt modelId="{716C86CB-CA9B-4A25-83FC-248426C28F66}">
      <dgm:prSet phldrT="[Metin]"/>
      <dgm:spPr/>
      <dgm:t>
        <a:bodyPr/>
        <a:lstStyle/>
        <a:p>
          <a:r>
            <a:rPr lang="tr-TR" dirty="0" smtClean="0"/>
            <a:t>Eğitim Düzeyi</a:t>
          </a:r>
          <a:endParaRPr lang="tr-TR" dirty="0"/>
        </a:p>
      </dgm:t>
    </dgm:pt>
    <dgm:pt modelId="{5D6AD75A-1FA0-4104-840B-EF8CF551EA4E}" type="parTrans" cxnId="{55BDAD2C-7289-430D-85FB-B6AA27E47988}">
      <dgm:prSet/>
      <dgm:spPr/>
      <dgm:t>
        <a:bodyPr/>
        <a:lstStyle/>
        <a:p>
          <a:endParaRPr lang="tr-TR"/>
        </a:p>
      </dgm:t>
    </dgm:pt>
    <dgm:pt modelId="{BD995232-C5F3-43FA-AB2E-B724E907F082}" type="sibTrans" cxnId="{55BDAD2C-7289-430D-85FB-B6AA27E47988}">
      <dgm:prSet/>
      <dgm:spPr/>
      <dgm:t>
        <a:bodyPr/>
        <a:lstStyle/>
        <a:p>
          <a:endParaRPr lang="tr-TR"/>
        </a:p>
      </dgm:t>
    </dgm:pt>
    <dgm:pt modelId="{5D763079-6236-42DB-8CCB-28859CD95C3B}">
      <dgm:prSet phldrT="[Metin]"/>
      <dgm:spPr/>
      <dgm:t>
        <a:bodyPr/>
        <a:lstStyle/>
        <a:p>
          <a:r>
            <a:rPr lang="tr-TR" dirty="0" smtClean="0"/>
            <a:t>Rol Belirsizliği ve Çatışması</a:t>
          </a:r>
          <a:endParaRPr lang="tr-TR" dirty="0"/>
        </a:p>
      </dgm:t>
    </dgm:pt>
    <dgm:pt modelId="{E52483E4-5C43-4F36-BEF6-53DE93C6AFD2}" type="parTrans" cxnId="{116C2EDB-1F25-4456-AEFA-6D77C8F42A5C}">
      <dgm:prSet/>
      <dgm:spPr/>
      <dgm:t>
        <a:bodyPr/>
        <a:lstStyle/>
        <a:p>
          <a:endParaRPr lang="tr-TR"/>
        </a:p>
      </dgm:t>
    </dgm:pt>
    <dgm:pt modelId="{5B955F9C-A822-456A-880B-46F7F66758C7}" type="sibTrans" cxnId="{116C2EDB-1F25-4456-AEFA-6D77C8F42A5C}">
      <dgm:prSet/>
      <dgm:spPr/>
      <dgm:t>
        <a:bodyPr/>
        <a:lstStyle/>
        <a:p>
          <a:endParaRPr lang="tr-TR"/>
        </a:p>
      </dgm:t>
    </dgm:pt>
    <dgm:pt modelId="{41EB5F25-9775-4711-A738-3DF0DB5560F9}">
      <dgm:prSet phldrT="[Metin]"/>
      <dgm:spPr/>
      <dgm:t>
        <a:bodyPr/>
        <a:lstStyle/>
        <a:p>
          <a:r>
            <a:rPr lang="tr-TR" dirty="0" smtClean="0"/>
            <a:t>Ücret</a:t>
          </a:r>
          <a:endParaRPr lang="tr-TR" dirty="0"/>
        </a:p>
      </dgm:t>
    </dgm:pt>
    <dgm:pt modelId="{2C063986-BCE7-40BE-8C33-3E2C9C928DC1}" type="parTrans" cxnId="{85E52D68-38F7-4313-B502-8421A0ECB1EA}">
      <dgm:prSet/>
      <dgm:spPr/>
      <dgm:t>
        <a:bodyPr/>
        <a:lstStyle/>
        <a:p>
          <a:endParaRPr lang="tr-TR"/>
        </a:p>
      </dgm:t>
    </dgm:pt>
    <dgm:pt modelId="{1737D613-DD51-4374-83FA-6172C18E6A03}" type="sibTrans" cxnId="{85E52D68-38F7-4313-B502-8421A0ECB1EA}">
      <dgm:prSet/>
      <dgm:spPr/>
      <dgm:t>
        <a:bodyPr/>
        <a:lstStyle/>
        <a:p>
          <a:endParaRPr lang="tr-TR"/>
        </a:p>
      </dgm:t>
    </dgm:pt>
    <dgm:pt modelId="{763DD230-F372-400D-B8DF-C8431E0441F1}">
      <dgm:prSet phldrT="[Metin]"/>
      <dgm:spPr/>
      <dgm:t>
        <a:bodyPr/>
        <a:lstStyle/>
        <a:p>
          <a:r>
            <a:rPr lang="tr-TR" dirty="0" smtClean="0"/>
            <a:t>Yönetim Tarzı</a:t>
          </a:r>
          <a:endParaRPr lang="tr-TR" dirty="0"/>
        </a:p>
      </dgm:t>
    </dgm:pt>
    <dgm:pt modelId="{F6D8A54D-D0A6-40DF-BAFF-67C5889B6C8E}" type="parTrans" cxnId="{02782CFF-B484-442B-9AA4-C5BD6DD945F4}">
      <dgm:prSet/>
      <dgm:spPr/>
      <dgm:t>
        <a:bodyPr/>
        <a:lstStyle/>
        <a:p>
          <a:endParaRPr lang="tr-TR"/>
        </a:p>
      </dgm:t>
    </dgm:pt>
    <dgm:pt modelId="{BC121786-A483-4F78-95E1-A5C89C3F3FE2}" type="sibTrans" cxnId="{02782CFF-B484-442B-9AA4-C5BD6DD945F4}">
      <dgm:prSet/>
      <dgm:spPr/>
      <dgm:t>
        <a:bodyPr/>
        <a:lstStyle/>
        <a:p>
          <a:endParaRPr lang="tr-TR"/>
        </a:p>
      </dgm:t>
    </dgm:pt>
    <dgm:pt modelId="{4590C672-8D18-43EB-BEC7-9B0C74157B78}">
      <dgm:prSet phldrT="[Metin]"/>
      <dgm:spPr/>
      <dgm:t>
        <a:bodyPr/>
        <a:lstStyle/>
        <a:p>
          <a:r>
            <a:rPr lang="tr-TR" dirty="0" smtClean="0"/>
            <a:t>Takım Çalışması ve Çatışması</a:t>
          </a:r>
          <a:endParaRPr lang="tr-TR" dirty="0"/>
        </a:p>
      </dgm:t>
    </dgm:pt>
    <dgm:pt modelId="{98B956EF-CBF0-4546-9B08-3143BB25675B}" type="parTrans" cxnId="{C685BAFB-EF21-4862-97B3-24960E289C41}">
      <dgm:prSet/>
      <dgm:spPr/>
      <dgm:t>
        <a:bodyPr/>
        <a:lstStyle/>
        <a:p>
          <a:endParaRPr lang="tr-TR"/>
        </a:p>
      </dgm:t>
    </dgm:pt>
    <dgm:pt modelId="{554B7CE1-AAAC-4134-A445-F3390656D0EC}" type="sibTrans" cxnId="{C685BAFB-EF21-4862-97B3-24960E289C41}">
      <dgm:prSet/>
      <dgm:spPr/>
      <dgm:t>
        <a:bodyPr/>
        <a:lstStyle/>
        <a:p>
          <a:endParaRPr lang="tr-TR"/>
        </a:p>
      </dgm:t>
    </dgm:pt>
    <dgm:pt modelId="{20E7559C-7F76-4038-9AE4-7801ED5AEF60}">
      <dgm:prSet phldrT="[Metin]"/>
      <dgm:spPr/>
      <dgm:t>
        <a:bodyPr/>
        <a:lstStyle/>
        <a:p>
          <a:r>
            <a:rPr lang="tr-TR" dirty="0" smtClean="0"/>
            <a:t>Gözetim</a:t>
          </a:r>
          <a:endParaRPr lang="tr-TR" dirty="0"/>
        </a:p>
      </dgm:t>
    </dgm:pt>
    <dgm:pt modelId="{EFFC4A25-1AC3-4162-B3DA-500DBF079983}" type="parTrans" cxnId="{D4DBE2CF-37BA-475D-8C84-7BC1F49861E5}">
      <dgm:prSet/>
      <dgm:spPr/>
      <dgm:t>
        <a:bodyPr/>
        <a:lstStyle/>
        <a:p>
          <a:endParaRPr lang="tr-TR"/>
        </a:p>
      </dgm:t>
    </dgm:pt>
    <dgm:pt modelId="{57D3C179-273C-4E08-BC1B-B59F554B00F2}" type="sibTrans" cxnId="{D4DBE2CF-37BA-475D-8C84-7BC1F49861E5}">
      <dgm:prSet/>
      <dgm:spPr/>
      <dgm:t>
        <a:bodyPr/>
        <a:lstStyle/>
        <a:p>
          <a:endParaRPr lang="tr-TR"/>
        </a:p>
      </dgm:t>
    </dgm:pt>
    <dgm:pt modelId="{77F8C720-DEAC-404E-A193-6F879F0FA057}">
      <dgm:prSet phldrT="[Metin]"/>
      <dgm:spPr/>
      <dgm:t>
        <a:bodyPr/>
        <a:lstStyle/>
        <a:p>
          <a:r>
            <a:rPr lang="tr-TR" dirty="0" smtClean="0"/>
            <a:t>Örgütsel Adalet</a:t>
          </a:r>
          <a:endParaRPr lang="tr-TR" dirty="0"/>
        </a:p>
      </dgm:t>
    </dgm:pt>
    <dgm:pt modelId="{4E9BCFAD-F277-405C-8171-79AE8118B022}" type="parTrans" cxnId="{6DC1EBDD-70A8-49C6-AF6F-A516ED7CC345}">
      <dgm:prSet/>
      <dgm:spPr/>
      <dgm:t>
        <a:bodyPr/>
        <a:lstStyle/>
        <a:p>
          <a:endParaRPr lang="tr-TR"/>
        </a:p>
      </dgm:t>
    </dgm:pt>
    <dgm:pt modelId="{D7755D37-B6C0-4082-B5BE-296F8792A46F}" type="sibTrans" cxnId="{6DC1EBDD-70A8-49C6-AF6F-A516ED7CC345}">
      <dgm:prSet/>
      <dgm:spPr/>
      <dgm:t>
        <a:bodyPr/>
        <a:lstStyle/>
        <a:p>
          <a:endParaRPr lang="tr-TR"/>
        </a:p>
      </dgm:t>
    </dgm:pt>
    <dgm:pt modelId="{3A463912-2227-4F33-8510-6F89C496A1D8}">
      <dgm:prSet phldrT="[Metin]"/>
      <dgm:spPr/>
      <dgm:t>
        <a:bodyPr/>
        <a:lstStyle/>
        <a:p>
          <a:r>
            <a:rPr lang="tr-TR" dirty="0" smtClean="0"/>
            <a:t>Örgütsel Ödüller</a:t>
          </a:r>
          <a:endParaRPr lang="tr-TR" dirty="0"/>
        </a:p>
      </dgm:t>
    </dgm:pt>
    <dgm:pt modelId="{64CBA67D-44E9-4FBE-9064-DB6C2270AEF2}" type="parTrans" cxnId="{CE71FABA-D7B1-456F-8B7C-A48E8D8870A6}">
      <dgm:prSet/>
      <dgm:spPr/>
      <dgm:t>
        <a:bodyPr/>
        <a:lstStyle/>
        <a:p>
          <a:endParaRPr lang="tr-TR"/>
        </a:p>
      </dgm:t>
    </dgm:pt>
    <dgm:pt modelId="{12061016-39FF-48AF-A5E8-0B358EDECE18}" type="sibTrans" cxnId="{CE71FABA-D7B1-456F-8B7C-A48E8D8870A6}">
      <dgm:prSet/>
      <dgm:spPr/>
      <dgm:t>
        <a:bodyPr/>
        <a:lstStyle/>
        <a:p>
          <a:endParaRPr lang="tr-TR"/>
        </a:p>
      </dgm:t>
    </dgm:pt>
    <dgm:pt modelId="{86EBAE19-0330-4261-A625-ED5182A6310A}" type="pres">
      <dgm:prSet presAssocID="{DD9D386D-F3AD-4859-A7B8-16BA11666C30}" presName="theList" presStyleCnt="0">
        <dgm:presLayoutVars>
          <dgm:dir/>
          <dgm:animLvl val="lvl"/>
          <dgm:resizeHandles val="exact"/>
        </dgm:presLayoutVars>
      </dgm:prSet>
      <dgm:spPr/>
      <dgm:t>
        <a:bodyPr/>
        <a:lstStyle/>
        <a:p>
          <a:endParaRPr lang="en-US"/>
        </a:p>
      </dgm:t>
    </dgm:pt>
    <dgm:pt modelId="{EA34A412-8DDC-4AA1-B260-4F4E945A10ED}" type="pres">
      <dgm:prSet presAssocID="{69317170-AB1A-462C-B96B-D08E4D345AEF}" presName="compNode" presStyleCnt="0"/>
      <dgm:spPr/>
    </dgm:pt>
    <dgm:pt modelId="{0B7CC826-3732-4CDC-9771-D356907DD1CF}" type="pres">
      <dgm:prSet presAssocID="{69317170-AB1A-462C-B96B-D08E4D345AEF}" presName="aNode" presStyleLbl="bgShp" presStyleIdx="0" presStyleCnt="3"/>
      <dgm:spPr/>
      <dgm:t>
        <a:bodyPr/>
        <a:lstStyle/>
        <a:p>
          <a:endParaRPr lang="tr-TR"/>
        </a:p>
      </dgm:t>
    </dgm:pt>
    <dgm:pt modelId="{21B6D6C8-F21D-4330-879C-A3854208E185}" type="pres">
      <dgm:prSet presAssocID="{69317170-AB1A-462C-B96B-D08E4D345AEF}" presName="textNode" presStyleLbl="bgShp" presStyleIdx="0" presStyleCnt="3"/>
      <dgm:spPr/>
      <dgm:t>
        <a:bodyPr/>
        <a:lstStyle/>
        <a:p>
          <a:endParaRPr lang="tr-TR"/>
        </a:p>
      </dgm:t>
    </dgm:pt>
    <dgm:pt modelId="{B1E6CCB1-48A9-4717-8111-B2034E7290E6}" type="pres">
      <dgm:prSet presAssocID="{69317170-AB1A-462C-B96B-D08E4D345AEF}" presName="compChildNode" presStyleCnt="0"/>
      <dgm:spPr/>
    </dgm:pt>
    <dgm:pt modelId="{5C18492C-6B05-4ED0-86C2-1EAB298CCE10}" type="pres">
      <dgm:prSet presAssocID="{69317170-AB1A-462C-B96B-D08E4D345AEF}" presName="theInnerList" presStyleCnt="0"/>
      <dgm:spPr/>
    </dgm:pt>
    <dgm:pt modelId="{CCE1E2D6-35C1-45DF-9952-56D579FB009E}" type="pres">
      <dgm:prSet presAssocID="{4052003E-FB77-447B-84D4-CFD20404AEDB}" presName="childNode" presStyleLbl="node1" presStyleIdx="0" presStyleCnt="16">
        <dgm:presLayoutVars>
          <dgm:bulletEnabled val="1"/>
        </dgm:presLayoutVars>
      </dgm:prSet>
      <dgm:spPr/>
      <dgm:t>
        <a:bodyPr/>
        <a:lstStyle/>
        <a:p>
          <a:endParaRPr lang="tr-TR"/>
        </a:p>
      </dgm:t>
    </dgm:pt>
    <dgm:pt modelId="{5D5B9941-2F1B-42EE-9CB8-646E1DA02713}" type="pres">
      <dgm:prSet presAssocID="{4052003E-FB77-447B-84D4-CFD20404AEDB}" presName="aSpace2" presStyleCnt="0"/>
      <dgm:spPr/>
    </dgm:pt>
    <dgm:pt modelId="{5548D1CD-F0BC-49C5-9CB8-82AA46FD1AFB}" type="pres">
      <dgm:prSet presAssocID="{FA6E5D5D-9C8A-4753-9954-00D3ED2151FD}" presName="childNode" presStyleLbl="node1" presStyleIdx="1" presStyleCnt="16">
        <dgm:presLayoutVars>
          <dgm:bulletEnabled val="1"/>
        </dgm:presLayoutVars>
      </dgm:prSet>
      <dgm:spPr/>
      <dgm:t>
        <a:bodyPr/>
        <a:lstStyle/>
        <a:p>
          <a:endParaRPr lang="tr-TR"/>
        </a:p>
      </dgm:t>
    </dgm:pt>
    <dgm:pt modelId="{0A6FB584-B71D-49E2-A96C-0586B051A72C}" type="pres">
      <dgm:prSet presAssocID="{FA6E5D5D-9C8A-4753-9954-00D3ED2151FD}" presName="aSpace2" presStyleCnt="0"/>
      <dgm:spPr/>
    </dgm:pt>
    <dgm:pt modelId="{298607DA-03BD-4275-B14B-9C544B43DD20}" type="pres">
      <dgm:prSet presAssocID="{C2403A69-5294-490E-8496-83E19F771974}" presName="childNode" presStyleLbl="node1" presStyleIdx="2" presStyleCnt="16">
        <dgm:presLayoutVars>
          <dgm:bulletEnabled val="1"/>
        </dgm:presLayoutVars>
      </dgm:prSet>
      <dgm:spPr/>
      <dgm:t>
        <a:bodyPr/>
        <a:lstStyle/>
        <a:p>
          <a:endParaRPr lang="tr-TR"/>
        </a:p>
      </dgm:t>
    </dgm:pt>
    <dgm:pt modelId="{D8DD6D42-7C24-472A-90C6-0B6BF64A0C04}" type="pres">
      <dgm:prSet presAssocID="{C2403A69-5294-490E-8496-83E19F771974}" presName="aSpace2" presStyleCnt="0"/>
      <dgm:spPr/>
    </dgm:pt>
    <dgm:pt modelId="{FF1D7567-8951-496D-B3F0-07A53D54BAEE}" type="pres">
      <dgm:prSet presAssocID="{716C86CB-CA9B-4A25-83FC-248426C28F66}" presName="childNode" presStyleLbl="node1" presStyleIdx="3" presStyleCnt="16">
        <dgm:presLayoutVars>
          <dgm:bulletEnabled val="1"/>
        </dgm:presLayoutVars>
      </dgm:prSet>
      <dgm:spPr/>
      <dgm:t>
        <a:bodyPr/>
        <a:lstStyle/>
        <a:p>
          <a:endParaRPr lang="tr-TR"/>
        </a:p>
      </dgm:t>
    </dgm:pt>
    <dgm:pt modelId="{1AD69E07-D056-4F4E-A520-9BAD382B8D33}" type="pres">
      <dgm:prSet presAssocID="{716C86CB-CA9B-4A25-83FC-248426C28F66}" presName="aSpace2" presStyleCnt="0"/>
      <dgm:spPr/>
    </dgm:pt>
    <dgm:pt modelId="{87BD82C2-D465-4BB9-AA8E-6858846E6709}" type="pres">
      <dgm:prSet presAssocID="{E602BF83-709A-4165-9E20-006CB96614EB}" presName="childNode" presStyleLbl="node1" presStyleIdx="4" presStyleCnt="16">
        <dgm:presLayoutVars>
          <dgm:bulletEnabled val="1"/>
        </dgm:presLayoutVars>
      </dgm:prSet>
      <dgm:spPr/>
      <dgm:t>
        <a:bodyPr/>
        <a:lstStyle/>
        <a:p>
          <a:endParaRPr lang="tr-TR"/>
        </a:p>
      </dgm:t>
    </dgm:pt>
    <dgm:pt modelId="{3BD9AE4A-5CE2-403A-B0DE-883029D685A0}" type="pres">
      <dgm:prSet presAssocID="{69317170-AB1A-462C-B96B-D08E4D345AEF}" presName="aSpace" presStyleCnt="0"/>
      <dgm:spPr/>
    </dgm:pt>
    <dgm:pt modelId="{7F89D944-C778-4277-A19C-A1B3F30C7203}" type="pres">
      <dgm:prSet presAssocID="{980C5A10-6BB6-4FEB-BC52-FB483B068701}" presName="compNode" presStyleCnt="0"/>
      <dgm:spPr/>
    </dgm:pt>
    <dgm:pt modelId="{400525CB-AF9B-4C44-8612-3D9BBD75039D}" type="pres">
      <dgm:prSet presAssocID="{980C5A10-6BB6-4FEB-BC52-FB483B068701}" presName="aNode" presStyleLbl="bgShp" presStyleIdx="1" presStyleCnt="3"/>
      <dgm:spPr/>
      <dgm:t>
        <a:bodyPr/>
        <a:lstStyle/>
        <a:p>
          <a:endParaRPr lang="tr-TR"/>
        </a:p>
      </dgm:t>
    </dgm:pt>
    <dgm:pt modelId="{62FEFE36-6628-476E-A3EF-DF1982922655}" type="pres">
      <dgm:prSet presAssocID="{980C5A10-6BB6-4FEB-BC52-FB483B068701}" presName="textNode" presStyleLbl="bgShp" presStyleIdx="1" presStyleCnt="3"/>
      <dgm:spPr/>
      <dgm:t>
        <a:bodyPr/>
        <a:lstStyle/>
        <a:p>
          <a:endParaRPr lang="tr-TR"/>
        </a:p>
      </dgm:t>
    </dgm:pt>
    <dgm:pt modelId="{FBA82BA7-EC3C-45DA-8D87-1766485E9FAE}" type="pres">
      <dgm:prSet presAssocID="{980C5A10-6BB6-4FEB-BC52-FB483B068701}" presName="compChildNode" presStyleCnt="0"/>
      <dgm:spPr/>
    </dgm:pt>
    <dgm:pt modelId="{688173FF-3C04-4445-8082-D725EC2F4CA6}" type="pres">
      <dgm:prSet presAssocID="{980C5A10-6BB6-4FEB-BC52-FB483B068701}" presName="theInnerList" presStyleCnt="0"/>
      <dgm:spPr/>
    </dgm:pt>
    <dgm:pt modelId="{CF7CC3D4-6C6A-4030-8D10-A96F944461A8}" type="pres">
      <dgm:prSet presAssocID="{00898543-908D-4EC2-B0A2-F1B7941C1A59}" presName="childNode" presStyleLbl="node1" presStyleIdx="5" presStyleCnt="16">
        <dgm:presLayoutVars>
          <dgm:bulletEnabled val="1"/>
        </dgm:presLayoutVars>
      </dgm:prSet>
      <dgm:spPr/>
      <dgm:t>
        <a:bodyPr/>
        <a:lstStyle/>
        <a:p>
          <a:endParaRPr lang="tr-TR"/>
        </a:p>
      </dgm:t>
    </dgm:pt>
    <dgm:pt modelId="{5B46FD39-9534-4CFF-9651-D3AFEF61E4A2}" type="pres">
      <dgm:prSet presAssocID="{00898543-908D-4EC2-B0A2-F1B7941C1A59}" presName="aSpace2" presStyleCnt="0"/>
      <dgm:spPr/>
    </dgm:pt>
    <dgm:pt modelId="{3FBCAD5F-6731-4F52-9E9B-587EFFFECF4B}" type="pres">
      <dgm:prSet presAssocID="{DBCE1036-489F-4C9F-9A1D-7E869D17373B}" presName="childNode" presStyleLbl="node1" presStyleIdx="6" presStyleCnt="16">
        <dgm:presLayoutVars>
          <dgm:bulletEnabled val="1"/>
        </dgm:presLayoutVars>
      </dgm:prSet>
      <dgm:spPr/>
      <dgm:t>
        <a:bodyPr/>
        <a:lstStyle/>
        <a:p>
          <a:endParaRPr lang="tr-TR"/>
        </a:p>
      </dgm:t>
    </dgm:pt>
    <dgm:pt modelId="{BB63025D-2926-4F53-B6A9-E190F9D4C599}" type="pres">
      <dgm:prSet presAssocID="{DBCE1036-489F-4C9F-9A1D-7E869D17373B}" presName="aSpace2" presStyleCnt="0"/>
      <dgm:spPr/>
    </dgm:pt>
    <dgm:pt modelId="{FF25C1A3-3D03-46BC-A11D-C90B9A51923B}" type="pres">
      <dgm:prSet presAssocID="{41EB5F25-9775-4711-A738-3DF0DB5560F9}" presName="childNode" presStyleLbl="node1" presStyleIdx="7" presStyleCnt="16">
        <dgm:presLayoutVars>
          <dgm:bulletEnabled val="1"/>
        </dgm:presLayoutVars>
      </dgm:prSet>
      <dgm:spPr/>
      <dgm:t>
        <a:bodyPr/>
        <a:lstStyle/>
        <a:p>
          <a:endParaRPr lang="tr-TR"/>
        </a:p>
      </dgm:t>
    </dgm:pt>
    <dgm:pt modelId="{5B6CC294-C075-420F-846A-941A658930B3}" type="pres">
      <dgm:prSet presAssocID="{41EB5F25-9775-4711-A738-3DF0DB5560F9}" presName="aSpace2" presStyleCnt="0"/>
      <dgm:spPr/>
    </dgm:pt>
    <dgm:pt modelId="{DC01AEE7-25EF-4953-A137-9BE0D2CB8ED2}" type="pres">
      <dgm:prSet presAssocID="{763DD230-F372-400D-B8DF-C8431E0441F1}" presName="childNode" presStyleLbl="node1" presStyleIdx="8" presStyleCnt="16">
        <dgm:presLayoutVars>
          <dgm:bulletEnabled val="1"/>
        </dgm:presLayoutVars>
      </dgm:prSet>
      <dgm:spPr/>
      <dgm:t>
        <a:bodyPr/>
        <a:lstStyle/>
        <a:p>
          <a:endParaRPr lang="tr-TR"/>
        </a:p>
      </dgm:t>
    </dgm:pt>
    <dgm:pt modelId="{BD13464A-51BA-4F76-A74A-564C93FDE280}" type="pres">
      <dgm:prSet presAssocID="{763DD230-F372-400D-B8DF-C8431E0441F1}" presName="aSpace2" presStyleCnt="0"/>
      <dgm:spPr/>
    </dgm:pt>
    <dgm:pt modelId="{EE244AF7-5319-40D9-8152-80E36A888170}" type="pres">
      <dgm:prSet presAssocID="{5D763079-6236-42DB-8CCB-28859CD95C3B}" presName="childNode" presStyleLbl="node1" presStyleIdx="9" presStyleCnt="16">
        <dgm:presLayoutVars>
          <dgm:bulletEnabled val="1"/>
        </dgm:presLayoutVars>
      </dgm:prSet>
      <dgm:spPr/>
      <dgm:t>
        <a:bodyPr/>
        <a:lstStyle/>
        <a:p>
          <a:endParaRPr lang="tr-TR"/>
        </a:p>
      </dgm:t>
    </dgm:pt>
    <dgm:pt modelId="{9102719A-7545-4FAA-AACB-295B12B78209}" type="pres">
      <dgm:prSet presAssocID="{5D763079-6236-42DB-8CCB-28859CD95C3B}" presName="aSpace2" presStyleCnt="0"/>
      <dgm:spPr/>
    </dgm:pt>
    <dgm:pt modelId="{E620F07C-0A80-4158-80DB-A4B2C501D369}" type="pres">
      <dgm:prSet presAssocID="{4590C672-8D18-43EB-BEC7-9B0C74157B78}" presName="childNode" presStyleLbl="node1" presStyleIdx="10" presStyleCnt="16">
        <dgm:presLayoutVars>
          <dgm:bulletEnabled val="1"/>
        </dgm:presLayoutVars>
      </dgm:prSet>
      <dgm:spPr/>
      <dgm:t>
        <a:bodyPr/>
        <a:lstStyle/>
        <a:p>
          <a:endParaRPr lang="tr-TR"/>
        </a:p>
      </dgm:t>
    </dgm:pt>
    <dgm:pt modelId="{18F7C2E3-7840-4C16-A415-BF85EFE4F1EF}" type="pres">
      <dgm:prSet presAssocID="{4590C672-8D18-43EB-BEC7-9B0C74157B78}" presName="aSpace2" presStyleCnt="0"/>
      <dgm:spPr/>
    </dgm:pt>
    <dgm:pt modelId="{5275581B-597F-460B-92D9-D405D46CC9C8}" type="pres">
      <dgm:prSet presAssocID="{20E7559C-7F76-4038-9AE4-7801ED5AEF60}" presName="childNode" presStyleLbl="node1" presStyleIdx="11" presStyleCnt="16">
        <dgm:presLayoutVars>
          <dgm:bulletEnabled val="1"/>
        </dgm:presLayoutVars>
      </dgm:prSet>
      <dgm:spPr/>
      <dgm:t>
        <a:bodyPr/>
        <a:lstStyle/>
        <a:p>
          <a:endParaRPr lang="tr-TR"/>
        </a:p>
      </dgm:t>
    </dgm:pt>
    <dgm:pt modelId="{0E7FFE4D-9EAE-433C-A30B-B3980C56CD00}" type="pres">
      <dgm:prSet presAssocID="{20E7559C-7F76-4038-9AE4-7801ED5AEF60}" presName="aSpace2" presStyleCnt="0"/>
      <dgm:spPr/>
    </dgm:pt>
    <dgm:pt modelId="{B423B75D-5D7A-4929-BE7E-B846A52ADB90}" type="pres">
      <dgm:prSet presAssocID="{77F8C720-DEAC-404E-A193-6F879F0FA057}" presName="childNode" presStyleLbl="node1" presStyleIdx="12" presStyleCnt="16">
        <dgm:presLayoutVars>
          <dgm:bulletEnabled val="1"/>
        </dgm:presLayoutVars>
      </dgm:prSet>
      <dgm:spPr/>
      <dgm:t>
        <a:bodyPr/>
        <a:lstStyle/>
        <a:p>
          <a:endParaRPr lang="tr-TR"/>
        </a:p>
      </dgm:t>
    </dgm:pt>
    <dgm:pt modelId="{0ECC6F8D-E4B7-4AE3-95BB-996280E80EF9}" type="pres">
      <dgm:prSet presAssocID="{77F8C720-DEAC-404E-A193-6F879F0FA057}" presName="aSpace2" presStyleCnt="0"/>
      <dgm:spPr/>
    </dgm:pt>
    <dgm:pt modelId="{4591DC33-4AC7-4BF9-9F93-E989B9C278CC}" type="pres">
      <dgm:prSet presAssocID="{3A463912-2227-4F33-8510-6F89C496A1D8}" presName="childNode" presStyleLbl="node1" presStyleIdx="13" presStyleCnt="16">
        <dgm:presLayoutVars>
          <dgm:bulletEnabled val="1"/>
        </dgm:presLayoutVars>
      </dgm:prSet>
      <dgm:spPr/>
      <dgm:t>
        <a:bodyPr/>
        <a:lstStyle/>
        <a:p>
          <a:endParaRPr lang="tr-TR"/>
        </a:p>
      </dgm:t>
    </dgm:pt>
    <dgm:pt modelId="{831AB082-0E23-4C0C-A342-B94FB4EEA4B4}" type="pres">
      <dgm:prSet presAssocID="{980C5A10-6BB6-4FEB-BC52-FB483B068701}" presName="aSpace" presStyleCnt="0"/>
      <dgm:spPr/>
    </dgm:pt>
    <dgm:pt modelId="{33C14268-EFCB-4341-8306-A2536CDF61E9}" type="pres">
      <dgm:prSet presAssocID="{62CA5237-9835-40F8-A895-5DF204538993}" presName="compNode" presStyleCnt="0"/>
      <dgm:spPr/>
    </dgm:pt>
    <dgm:pt modelId="{A8A4E9CA-EE11-4137-A09A-CA7753126688}" type="pres">
      <dgm:prSet presAssocID="{62CA5237-9835-40F8-A895-5DF204538993}" presName="aNode" presStyleLbl="bgShp" presStyleIdx="2" presStyleCnt="3"/>
      <dgm:spPr/>
      <dgm:t>
        <a:bodyPr/>
        <a:lstStyle/>
        <a:p>
          <a:endParaRPr lang="tr-TR"/>
        </a:p>
      </dgm:t>
    </dgm:pt>
    <dgm:pt modelId="{EF3B040A-4F2C-4FD5-BB02-99A847FD2E58}" type="pres">
      <dgm:prSet presAssocID="{62CA5237-9835-40F8-A895-5DF204538993}" presName="textNode" presStyleLbl="bgShp" presStyleIdx="2" presStyleCnt="3"/>
      <dgm:spPr/>
      <dgm:t>
        <a:bodyPr/>
        <a:lstStyle/>
        <a:p>
          <a:endParaRPr lang="tr-TR"/>
        </a:p>
      </dgm:t>
    </dgm:pt>
    <dgm:pt modelId="{B809188B-2F36-4360-A37C-276A28AAB071}" type="pres">
      <dgm:prSet presAssocID="{62CA5237-9835-40F8-A895-5DF204538993}" presName="compChildNode" presStyleCnt="0"/>
      <dgm:spPr/>
    </dgm:pt>
    <dgm:pt modelId="{9BD006FA-3A29-4FBB-B598-2D0756242A3F}" type="pres">
      <dgm:prSet presAssocID="{62CA5237-9835-40F8-A895-5DF204538993}" presName="theInnerList" presStyleCnt="0"/>
      <dgm:spPr/>
    </dgm:pt>
    <dgm:pt modelId="{C0F3766F-62D8-4EFF-8834-D1EBBB84C25E}" type="pres">
      <dgm:prSet presAssocID="{6C286980-AD12-41F3-9647-39EE91B317FE}" presName="childNode" presStyleLbl="node1" presStyleIdx="14" presStyleCnt="16">
        <dgm:presLayoutVars>
          <dgm:bulletEnabled val="1"/>
        </dgm:presLayoutVars>
      </dgm:prSet>
      <dgm:spPr/>
      <dgm:t>
        <a:bodyPr/>
        <a:lstStyle/>
        <a:p>
          <a:endParaRPr lang="tr-TR"/>
        </a:p>
      </dgm:t>
    </dgm:pt>
    <dgm:pt modelId="{3F842386-5647-4357-8DB2-3CB4731ECD55}" type="pres">
      <dgm:prSet presAssocID="{6C286980-AD12-41F3-9647-39EE91B317FE}" presName="aSpace2" presStyleCnt="0"/>
      <dgm:spPr/>
    </dgm:pt>
    <dgm:pt modelId="{1FF7D8BC-EB20-4D57-8AA5-D40ECB97A87E}" type="pres">
      <dgm:prSet presAssocID="{C0A83096-C630-427D-8AAF-B95B807B1F2F}" presName="childNode" presStyleLbl="node1" presStyleIdx="15" presStyleCnt="16">
        <dgm:presLayoutVars>
          <dgm:bulletEnabled val="1"/>
        </dgm:presLayoutVars>
      </dgm:prSet>
      <dgm:spPr/>
      <dgm:t>
        <a:bodyPr/>
        <a:lstStyle/>
        <a:p>
          <a:endParaRPr lang="tr-TR"/>
        </a:p>
      </dgm:t>
    </dgm:pt>
  </dgm:ptLst>
  <dgm:cxnLst>
    <dgm:cxn modelId="{194CC360-C1E7-4A1B-8CF9-43702AAA5E45}" srcId="{980C5A10-6BB6-4FEB-BC52-FB483B068701}" destId="{DBCE1036-489F-4C9F-9A1D-7E869D17373B}" srcOrd="1" destOrd="0" parTransId="{D4C48755-F835-44FE-B91C-E718051DE6D5}" sibTransId="{9CE15D12-F064-4248-8209-918482CB6C95}"/>
    <dgm:cxn modelId="{D6220675-40E9-4705-8B78-C139B3E91B08}" srcId="{62CA5237-9835-40F8-A895-5DF204538993}" destId="{6C286980-AD12-41F3-9647-39EE91B317FE}" srcOrd="0" destOrd="0" parTransId="{9CA17AF5-1DB4-4E71-AB15-511D8E0426DB}" sibTransId="{633B76F7-EBF2-49BD-837D-336D319604E3}"/>
    <dgm:cxn modelId="{CD9B51E9-8882-4830-B183-600923EBE63C}" type="presOf" srcId="{4590C672-8D18-43EB-BEC7-9B0C74157B78}" destId="{E620F07C-0A80-4158-80DB-A4B2C501D369}" srcOrd="0" destOrd="0" presId="urn:microsoft.com/office/officeart/2005/8/layout/lProcess2"/>
    <dgm:cxn modelId="{6DC1EBDD-70A8-49C6-AF6F-A516ED7CC345}" srcId="{980C5A10-6BB6-4FEB-BC52-FB483B068701}" destId="{77F8C720-DEAC-404E-A193-6F879F0FA057}" srcOrd="7" destOrd="0" parTransId="{4E9BCFAD-F277-405C-8171-79AE8118B022}" sibTransId="{D7755D37-B6C0-4082-B5BE-296F8792A46F}"/>
    <dgm:cxn modelId="{5FFA27E0-BE8F-4B4E-9276-9B381DBD5AED}" type="presOf" srcId="{4052003E-FB77-447B-84D4-CFD20404AEDB}" destId="{CCE1E2D6-35C1-45DF-9952-56D579FB009E}" srcOrd="0" destOrd="0" presId="urn:microsoft.com/office/officeart/2005/8/layout/lProcess2"/>
    <dgm:cxn modelId="{CE71FABA-D7B1-456F-8B7C-A48E8D8870A6}" srcId="{980C5A10-6BB6-4FEB-BC52-FB483B068701}" destId="{3A463912-2227-4F33-8510-6F89C496A1D8}" srcOrd="8" destOrd="0" parTransId="{64CBA67D-44E9-4FBE-9064-DB6C2270AEF2}" sibTransId="{12061016-39FF-48AF-A5E8-0B358EDECE18}"/>
    <dgm:cxn modelId="{9BAC9E37-80A9-4A9C-8F52-2BEA85B62D96}" type="presOf" srcId="{00898543-908D-4EC2-B0A2-F1B7941C1A59}" destId="{CF7CC3D4-6C6A-4030-8D10-A96F944461A8}" srcOrd="0" destOrd="0" presId="urn:microsoft.com/office/officeart/2005/8/layout/lProcess2"/>
    <dgm:cxn modelId="{8EB16892-5A93-4EEF-902D-37FD2BA92691}" type="presOf" srcId="{3A463912-2227-4F33-8510-6F89C496A1D8}" destId="{4591DC33-4AC7-4BF9-9F93-E989B9C278CC}" srcOrd="0" destOrd="0" presId="urn:microsoft.com/office/officeart/2005/8/layout/lProcess2"/>
    <dgm:cxn modelId="{C685BAFB-EF21-4862-97B3-24960E289C41}" srcId="{980C5A10-6BB6-4FEB-BC52-FB483B068701}" destId="{4590C672-8D18-43EB-BEC7-9B0C74157B78}" srcOrd="5" destOrd="0" parTransId="{98B956EF-CBF0-4546-9B08-3143BB25675B}" sibTransId="{554B7CE1-AAAC-4134-A445-F3390656D0EC}"/>
    <dgm:cxn modelId="{2E74CAB0-C14F-46BE-B16A-D47E7FB9E48B}" srcId="{69317170-AB1A-462C-B96B-D08E4D345AEF}" destId="{C2403A69-5294-490E-8496-83E19F771974}" srcOrd="2" destOrd="0" parTransId="{C2C60272-9CBF-4679-9AD3-02F9DF99F890}" sibTransId="{77AE8199-B5E4-4A58-A687-3351AA874532}"/>
    <dgm:cxn modelId="{5B51BF6E-55D1-4C73-B080-AE1E5E635638}" srcId="{DD9D386D-F3AD-4859-A7B8-16BA11666C30}" destId="{62CA5237-9835-40F8-A895-5DF204538993}" srcOrd="2" destOrd="0" parTransId="{1F0D9842-188F-4250-A65F-D277D6BED856}" sibTransId="{FF034F53-E09D-411A-A028-414FC70A3FB8}"/>
    <dgm:cxn modelId="{99733179-6EF1-4658-89B8-48385EDDE258}" srcId="{980C5A10-6BB6-4FEB-BC52-FB483B068701}" destId="{00898543-908D-4EC2-B0A2-F1B7941C1A59}" srcOrd="0" destOrd="0" parTransId="{B76D2ADE-A231-4AB1-BB45-A88FB762A7F7}" sibTransId="{2D36733A-A199-4D30-A165-03CCD9559A26}"/>
    <dgm:cxn modelId="{DA8B2D85-B019-46DA-88C1-1538DF71D520}" type="presOf" srcId="{FA6E5D5D-9C8A-4753-9954-00D3ED2151FD}" destId="{5548D1CD-F0BC-49C5-9CB8-82AA46FD1AFB}" srcOrd="0" destOrd="0" presId="urn:microsoft.com/office/officeart/2005/8/layout/lProcess2"/>
    <dgm:cxn modelId="{D4DBE2CF-37BA-475D-8C84-7BC1F49861E5}" srcId="{980C5A10-6BB6-4FEB-BC52-FB483B068701}" destId="{20E7559C-7F76-4038-9AE4-7801ED5AEF60}" srcOrd="6" destOrd="0" parTransId="{EFFC4A25-1AC3-4162-B3DA-500DBF079983}" sibTransId="{57D3C179-273C-4E08-BC1B-B59F554B00F2}"/>
    <dgm:cxn modelId="{55BDAD2C-7289-430D-85FB-B6AA27E47988}" srcId="{69317170-AB1A-462C-B96B-D08E4D345AEF}" destId="{716C86CB-CA9B-4A25-83FC-248426C28F66}" srcOrd="3" destOrd="0" parTransId="{5D6AD75A-1FA0-4104-840B-EF8CF551EA4E}" sibTransId="{BD995232-C5F3-43FA-AB2E-B724E907F082}"/>
    <dgm:cxn modelId="{4C191DA9-B068-4936-AE71-CEB8514C8E32}" type="presOf" srcId="{C2403A69-5294-490E-8496-83E19F771974}" destId="{298607DA-03BD-4275-B14B-9C544B43DD20}" srcOrd="0" destOrd="0" presId="urn:microsoft.com/office/officeart/2005/8/layout/lProcess2"/>
    <dgm:cxn modelId="{A1013E2D-26AB-486F-A1C9-2A4DFA44C909}" type="presOf" srcId="{980C5A10-6BB6-4FEB-BC52-FB483B068701}" destId="{400525CB-AF9B-4C44-8612-3D9BBD75039D}" srcOrd="0" destOrd="0" presId="urn:microsoft.com/office/officeart/2005/8/layout/lProcess2"/>
    <dgm:cxn modelId="{F8D030CC-B339-48CF-97D4-57FB2A4F18F0}" type="presOf" srcId="{763DD230-F372-400D-B8DF-C8431E0441F1}" destId="{DC01AEE7-25EF-4953-A137-9BE0D2CB8ED2}" srcOrd="0" destOrd="0" presId="urn:microsoft.com/office/officeart/2005/8/layout/lProcess2"/>
    <dgm:cxn modelId="{0A619ECC-5A98-4E11-9EAD-D669F35BCCF7}" type="presOf" srcId="{62CA5237-9835-40F8-A895-5DF204538993}" destId="{A8A4E9CA-EE11-4137-A09A-CA7753126688}" srcOrd="0" destOrd="0" presId="urn:microsoft.com/office/officeart/2005/8/layout/lProcess2"/>
    <dgm:cxn modelId="{3B736A15-0EB8-486A-B8E7-573CDB32FE22}" srcId="{69317170-AB1A-462C-B96B-D08E4D345AEF}" destId="{E602BF83-709A-4165-9E20-006CB96614EB}" srcOrd="4" destOrd="0" parTransId="{A785BC3B-D6D6-4B3B-8E39-9F90A5694565}" sibTransId="{DEDD04AA-F0F4-4EF4-8E08-6B5B144C8A1A}"/>
    <dgm:cxn modelId="{C75485A3-7CEF-4E49-A31D-A23B4DB0F823}" srcId="{69317170-AB1A-462C-B96B-D08E4D345AEF}" destId="{FA6E5D5D-9C8A-4753-9954-00D3ED2151FD}" srcOrd="1" destOrd="0" parTransId="{FA9020DD-0E28-4294-8AA2-9C88BB9A4106}" sibTransId="{760043D9-5A05-48B8-981F-5113CFABA439}"/>
    <dgm:cxn modelId="{83473A97-0273-4BA3-82D1-FA8890B97B5B}" srcId="{DD9D386D-F3AD-4859-A7B8-16BA11666C30}" destId="{69317170-AB1A-462C-B96B-D08E4D345AEF}" srcOrd="0" destOrd="0" parTransId="{425588EC-6A40-4BC5-9E21-8F6DF9346C5A}" sibTransId="{F25108D3-825A-4D1B-BF58-90BF525508D4}"/>
    <dgm:cxn modelId="{B65D9714-03C6-40A3-BD19-8E80D7561C06}" type="presOf" srcId="{20E7559C-7F76-4038-9AE4-7801ED5AEF60}" destId="{5275581B-597F-460B-92D9-D405D46CC9C8}" srcOrd="0" destOrd="0" presId="urn:microsoft.com/office/officeart/2005/8/layout/lProcess2"/>
    <dgm:cxn modelId="{2B1D057C-9ED2-4B2E-9187-0DE69E6AD447}" type="presOf" srcId="{980C5A10-6BB6-4FEB-BC52-FB483B068701}" destId="{62FEFE36-6628-476E-A3EF-DF1982922655}" srcOrd="1" destOrd="0" presId="urn:microsoft.com/office/officeart/2005/8/layout/lProcess2"/>
    <dgm:cxn modelId="{116C2EDB-1F25-4456-AEFA-6D77C8F42A5C}" srcId="{980C5A10-6BB6-4FEB-BC52-FB483B068701}" destId="{5D763079-6236-42DB-8CCB-28859CD95C3B}" srcOrd="4" destOrd="0" parTransId="{E52483E4-5C43-4F36-BEF6-53DE93C6AFD2}" sibTransId="{5B955F9C-A822-456A-880B-46F7F66758C7}"/>
    <dgm:cxn modelId="{5A7EB4E5-5460-47FD-BAD1-51B2678DA70C}" srcId="{62CA5237-9835-40F8-A895-5DF204538993}" destId="{C0A83096-C630-427D-8AAF-B95B807B1F2F}" srcOrd="1" destOrd="0" parTransId="{064BA194-0C9E-4997-96F0-971A86174708}" sibTransId="{27FB4F0C-BC1F-4EA6-B92D-921C2E63B3DA}"/>
    <dgm:cxn modelId="{AF594DD6-DE91-4C1F-ACB3-B094D4E4E1E7}" type="presOf" srcId="{69317170-AB1A-462C-B96B-D08E4D345AEF}" destId="{0B7CC826-3732-4CDC-9771-D356907DD1CF}" srcOrd="0" destOrd="0" presId="urn:microsoft.com/office/officeart/2005/8/layout/lProcess2"/>
    <dgm:cxn modelId="{0144C6EA-3832-4E97-A20C-073C9B4F8578}" type="presOf" srcId="{DBCE1036-489F-4C9F-9A1D-7E869D17373B}" destId="{3FBCAD5F-6731-4F52-9E9B-587EFFFECF4B}" srcOrd="0" destOrd="0" presId="urn:microsoft.com/office/officeart/2005/8/layout/lProcess2"/>
    <dgm:cxn modelId="{4637A69A-3BD1-43AE-8C42-C773213EB284}" srcId="{DD9D386D-F3AD-4859-A7B8-16BA11666C30}" destId="{980C5A10-6BB6-4FEB-BC52-FB483B068701}" srcOrd="1" destOrd="0" parTransId="{8ABF886A-CD00-4398-B8C6-9EEDDBA8B728}" sibTransId="{93FDB988-E4E9-43A9-8B1B-DEE5A7E830A8}"/>
    <dgm:cxn modelId="{7ACCBBB6-84FB-4640-B5FD-71CE51CD73BE}" type="presOf" srcId="{41EB5F25-9775-4711-A738-3DF0DB5560F9}" destId="{FF25C1A3-3D03-46BC-A11D-C90B9A51923B}" srcOrd="0" destOrd="0" presId="urn:microsoft.com/office/officeart/2005/8/layout/lProcess2"/>
    <dgm:cxn modelId="{02782CFF-B484-442B-9AA4-C5BD6DD945F4}" srcId="{980C5A10-6BB6-4FEB-BC52-FB483B068701}" destId="{763DD230-F372-400D-B8DF-C8431E0441F1}" srcOrd="3" destOrd="0" parTransId="{F6D8A54D-D0A6-40DF-BAFF-67C5889B6C8E}" sibTransId="{BC121786-A483-4F78-95E1-A5C89C3F3FE2}"/>
    <dgm:cxn modelId="{C4555913-8AF8-47F6-BA4B-29AFBD2210F7}" type="presOf" srcId="{69317170-AB1A-462C-B96B-D08E4D345AEF}" destId="{21B6D6C8-F21D-4330-879C-A3854208E185}" srcOrd="1" destOrd="0" presId="urn:microsoft.com/office/officeart/2005/8/layout/lProcess2"/>
    <dgm:cxn modelId="{AFD04ECF-C469-4886-A0F7-F38E57EADE9D}" type="presOf" srcId="{716C86CB-CA9B-4A25-83FC-248426C28F66}" destId="{FF1D7567-8951-496D-B3F0-07A53D54BAEE}" srcOrd="0" destOrd="0" presId="urn:microsoft.com/office/officeart/2005/8/layout/lProcess2"/>
    <dgm:cxn modelId="{1D51A7B8-7BCC-4C5B-AB9F-D282E414BA20}" type="presOf" srcId="{C0A83096-C630-427D-8AAF-B95B807B1F2F}" destId="{1FF7D8BC-EB20-4D57-8AA5-D40ECB97A87E}" srcOrd="0" destOrd="0" presId="urn:microsoft.com/office/officeart/2005/8/layout/lProcess2"/>
    <dgm:cxn modelId="{D0271FD5-718E-4BE0-85D6-30E67F7C8F9E}" srcId="{69317170-AB1A-462C-B96B-D08E4D345AEF}" destId="{4052003E-FB77-447B-84D4-CFD20404AEDB}" srcOrd="0" destOrd="0" parTransId="{0D6988FF-B624-46BC-8622-831E968182C4}" sibTransId="{6F96772A-33B0-4852-A9FA-7C4F3B68AB40}"/>
    <dgm:cxn modelId="{6B71E6E8-B6C2-418A-AB02-766AA5681F4D}" type="presOf" srcId="{6C286980-AD12-41F3-9647-39EE91B317FE}" destId="{C0F3766F-62D8-4EFF-8834-D1EBBB84C25E}" srcOrd="0" destOrd="0" presId="urn:microsoft.com/office/officeart/2005/8/layout/lProcess2"/>
    <dgm:cxn modelId="{02C1CBCF-CA0C-4C24-B8DE-97B3B5536006}" type="presOf" srcId="{E602BF83-709A-4165-9E20-006CB96614EB}" destId="{87BD82C2-D465-4BB9-AA8E-6858846E6709}" srcOrd="0" destOrd="0" presId="urn:microsoft.com/office/officeart/2005/8/layout/lProcess2"/>
    <dgm:cxn modelId="{DF528776-F408-4E19-89BD-B553D9E29522}" type="presOf" srcId="{77F8C720-DEAC-404E-A193-6F879F0FA057}" destId="{B423B75D-5D7A-4929-BE7E-B846A52ADB90}" srcOrd="0" destOrd="0" presId="urn:microsoft.com/office/officeart/2005/8/layout/lProcess2"/>
    <dgm:cxn modelId="{92C3B377-3EA7-46CC-9991-7352E4F416D1}" type="presOf" srcId="{DD9D386D-F3AD-4859-A7B8-16BA11666C30}" destId="{86EBAE19-0330-4261-A625-ED5182A6310A}" srcOrd="0" destOrd="0" presId="urn:microsoft.com/office/officeart/2005/8/layout/lProcess2"/>
    <dgm:cxn modelId="{052D367F-D33D-4272-8778-33518D561C23}" type="presOf" srcId="{5D763079-6236-42DB-8CCB-28859CD95C3B}" destId="{EE244AF7-5319-40D9-8152-80E36A888170}" srcOrd="0" destOrd="0" presId="urn:microsoft.com/office/officeart/2005/8/layout/lProcess2"/>
    <dgm:cxn modelId="{93F7C785-620A-4A51-8AB5-C110CA3631A6}" type="presOf" srcId="{62CA5237-9835-40F8-A895-5DF204538993}" destId="{EF3B040A-4F2C-4FD5-BB02-99A847FD2E58}" srcOrd="1" destOrd="0" presId="urn:microsoft.com/office/officeart/2005/8/layout/lProcess2"/>
    <dgm:cxn modelId="{85E52D68-38F7-4313-B502-8421A0ECB1EA}" srcId="{980C5A10-6BB6-4FEB-BC52-FB483B068701}" destId="{41EB5F25-9775-4711-A738-3DF0DB5560F9}" srcOrd="2" destOrd="0" parTransId="{2C063986-BCE7-40BE-8C33-3E2C9C928DC1}" sibTransId="{1737D613-DD51-4374-83FA-6172C18E6A03}"/>
    <dgm:cxn modelId="{BE9C5D2A-6124-4348-BD35-8BAAFE68FB88}" type="presParOf" srcId="{86EBAE19-0330-4261-A625-ED5182A6310A}" destId="{EA34A412-8DDC-4AA1-B260-4F4E945A10ED}" srcOrd="0" destOrd="0" presId="urn:microsoft.com/office/officeart/2005/8/layout/lProcess2"/>
    <dgm:cxn modelId="{FDA8B360-61ED-49F3-8091-2F163D4370BE}" type="presParOf" srcId="{EA34A412-8DDC-4AA1-B260-4F4E945A10ED}" destId="{0B7CC826-3732-4CDC-9771-D356907DD1CF}" srcOrd="0" destOrd="0" presId="urn:microsoft.com/office/officeart/2005/8/layout/lProcess2"/>
    <dgm:cxn modelId="{79BA21F2-041A-4562-BD43-BD4D2FFCC745}" type="presParOf" srcId="{EA34A412-8DDC-4AA1-B260-4F4E945A10ED}" destId="{21B6D6C8-F21D-4330-879C-A3854208E185}" srcOrd="1" destOrd="0" presId="urn:microsoft.com/office/officeart/2005/8/layout/lProcess2"/>
    <dgm:cxn modelId="{59DFF2B1-E391-4A74-8D83-B4A3331F8533}" type="presParOf" srcId="{EA34A412-8DDC-4AA1-B260-4F4E945A10ED}" destId="{B1E6CCB1-48A9-4717-8111-B2034E7290E6}" srcOrd="2" destOrd="0" presId="urn:microsoft.com/office/officeart/2005/8/layout/lProcess2"/>
    <dgm:cxn modelId="{A313D878-755A-48E0-ABE8-6FC5159945EA}" type="presParOf" srcId="{B1E6CCB1-48A9-4717-8111-B2034E7290E6}" destId="{5C18492C-6B05-4ED0-86C2-1EAB298CCE10}" srcOrd="0" destOrd="0" presId="urn:microsoft.com/office/officeart/2005/8/layout/lProcess2"/>
    <dgm:cxn modelId="{4506BD36-D421-40F9-85D1-7507B5DF5590}" type="presParOf" srcId="{5C18492C-6B05-4ED0-86C2-1EAB298CCE10}" destId="{CCE1E2D6-35C1-45DF-9952-56D579FB009E}" srcOrd="0" destOrd="0" presId="urn:microsoft.com/office/officeart/2005/8/layout/lProcess2"/>
    <dgm:cxn modelId="{E4A8E888-C79C-4D63-A870-0D4D3F646A61}" type="presParOf" srcId="{5C18492C-6B05-4ED0-86C2-1EAB298CCE10}" destId="{5D5B9941-2F1B-42EE-9CB8-646E1DA02713}" srcOrd="1" destOrd="0" presId="urn:microsoft.com/office/officeart/2005/8/layout/lProcess2"/>
    <dgm:cxn modelId="{4612D9E0-724B-4426-8CAC-2D590060FE8C}" type="presParOf" srcId="{5C18492C-6B05-4ED0-86C2-1EAB298CCE10}" destId="{5548D1CD-F0BC-49C5-9CB8-82AA46FD1AFB}" srcOrd="2" destOrd="0" presId="urn:microsoft.com/office/officeart/2005/8/layout/lProcess2"/>
    <dgm:cxn modelId="{E596E7FA-524F-46E5-956C-5604BA484EDC}" type="presParOf" srcId="{5C18492C-6B05-4ED0-86C2-1EAB298CCE10}" destId="{0A6FB584-B71D-49E2-A96C-0586B051A72C}" srcOrd="3" destOrd="0" presId="urn:microsoft.com/office/officeart/2005/8/layout/lProcess2"/>
    <dgm:cxn modelId="{0D625B08-C00C-4521-8FE0-3455EA1BC954}" type="presParOf" srcId="{5C18492C-6B05-4ED0-86C2-1EAB298CCE10}" destId="{298607DA-03BD-4275-B14B-9C544B43DD20}" srcOrd="4" destOrd="0" presId="urn:microsoft.com/office/officeart/2005/8/layout/lProcess2"/>
    <dgm:cxn modelId="{F1441A2E-4DE2-4DB0-A47C-7B1BC8EC57EF}" type="presParOf" srcId="{5C18492C-6B05-4ED0-86C2-1EAB298CCE10}" destId="{D8DD6D42-7C24-472A-90C6-0B6BF64A0C04}" srcOrd="5" destOrd="0" presId="urn:microsoft.com/office/officeart/2005/8/layout/lProcess2"/>
    <dgm:cxn modelId="{ACB98C66-B3D1-4650-AE35-3541AC6569B8}" type="presParOf" srcId="{5C18492C-6B05-4ED0-86C2-1EAB298CCE10}" destId="{FF1D7567-8951-496D-B3F0-07A53D54BAEE}" srcOrd="6" destOrd="0" presId="urn:microsoft.com/office/officeart/2005/8/layout/lProcess2"/>
    <dgm:cxn modelId="{1DB66DC0-4F1F-4778-9B3C-986C3C5711BB}" type="presParOf" srcId="{5C18492C-6B05-4ED0-86C2-1EAB298CCE10}" destId="{1AD69E07-D056-4F4E-A520-9BAD382B8D33}" srcOrd="7" destOrd="0" presId="urn:microsoft.com/office/officeart/2005/8/layout/lProcess2"/>
    <dgm:cxn modelId="{D40E21EF-65D7-4BA4-B9DE-7801398D9843}" type="presParOf" srcId="{5C18492C-6B05-4ED0-86C2-1EAB298CCE10}" destId="{87BD82C2-D465-4BB9-AA8E-6858846E6709}" srcOrd="8" destOrd="0" presId="urn:microsoft.com/office/officeart/2005/8/layout/lProcess2"/>
    <dgm:cxn modelId="{07053063-9DAB-411A-8E48-0CB5048111B1}" type="presParOf" srcId="{86EBAE19-0330-4261-A625-ED5182A6310A}" destId="{3BD9AE4A-5CE2-403A-B0DE-883029D685A0}" srcOrd="1" destOrd="0" presId="urn:microsoft.com/office/officeart/2005/8/layout/lProcess2"/>
    <dgm:cxn modelId="{E519C27B-AD31-4F8F-A24E-8FD5829BF25A}" type="presParOf" srcId="{86EBAE19-0330-4261-A625-ED5182A6310A}" destId="{7F89D944-C778-4277-A19C-A1B3F30C7203}" srcOrd="2" destOrd="0" presId="urn:microsoft.com/office/officeart/2005/8/layout/lProcess2"/>
    <dgm:cxn modelId="{0F6AC6E5-CDBD-49F1-B8FF-A2B22A5690EB}" type="presParOf" srcId="{7F89D944-C778-4277-A19C-A1B3F30C7203}" destId="{400525CB-AF9B-4C44-8612-3D9BBD75039D}" srcOrd="0" destOrd="0" presId="urn:microsoft.com/office/officeart/2005/8/layout/lProcess2"/>
    <dgm:cxn modelId="{6B45F7BB-854E-44FC-B080-3E1CA41624FB}" type="presParOf" srcId="{7F89D944-C778-4277-A19C-A1B3F30C7203}" destId="{62FEFE36-6628-476E-A3EF-DF1982922655}" srcOrd="1" destOrd="0" presId="urn:microsoft.com/office/officeart/2005/8/layout/lProcess2"/>
    <dgm:cxn modelId="{9335BCBD-ABD8-478F-95CC-09BB1F3AC060}" type="presParOf" srcId="{7F89D944-C778-4277-A19C-A1B3F30C7203}" destId="{FBA82BA7-EC3C-45DA-8D87-1766485E9FAE}" srcOrd="2" destOrd="0" presId="urn:microsoft.com/office/officeart/2005/8/layout/lProcess2"/>
    <dgm:cxn modelId="{DF68B497-749B-4822-AD39-E5D10FBFA3EC}" type="presParOf" srcId="{FBA82BA7-EC3C-45DA-8D87-1766485E9FAE}" destId="{688173FF-3C04-4445-8082-D725EC2F4CA6}" srcOrd="0" destOrd="0" presId="urn:microsoft.com/office/officeart/2005/8/layout/lProcess2"/>
    <dgm:cxn modelId="{8CE441B0-495B-499D-8E05-EF6E19D6769D}" type="presParOf" srcId="{688173FF-3C04-4445-8082-D725EC2F4CA6}" destId="{CF7CC3D4-6C6A-4030-8D10-A96F944461A8}" srcOrd="0" destOrd="0" presId="urn:microsoft.com/office/officeart/2005/8/layout/lProcess2"/>
    <dgm:cxn modelId="{213FC3FE-3F36-4E8B-934D-F1B5088F1ED2}" type="presParOf" srcId="{688173FF-3C04-4445-8082-D725EC2F4CA6}" destId="{5B46FD39-9534-4CFF-9651-D3AFEF61E4A2}" srcOrd="1" destOrd="0" presId="urn:microsoft.com/office/officeart/2005/8/layout/lProcess2"/>
    <dgm:cxn modelId="{BA99072A-D0C0-4EF8-BAE1-8B1EB2C5DB97}" type="presParOf" srcId="{688173FF-3C04-4445-8082-D725EC2F4CA6}" destId="{3FBCAD5F-6731-4F52-9E9B-587EFFFECF4B}" srcOrd="2" destOrd="0" presId="urn:microsoft.com/office/officeart/2005/8/layout/lProcess2"/>
    <dgm:cxn modelId="{FAD7296A-7949-418B-9B1E-67874F33A5DE}" type="presParOf" srcId="{688173FF-3C04-4445-8082-D725EC2F4CA6}" destId="{BB63025D-2926-4F53-B6A9-E190F9D4C599}" srcOrd="3" destOrd="0" presId="urn:microsoft.com/office/officeart/2005/8/layout/lProcess2"/>
    <dgm:cxn modelId="{584FFABC-A729-4767-ACFF-E97056750ADF}" type="presParOf" srcId="{688173FF-3C04-4445-8082-D725EC2F4CA6}" destId="{FF25C1A3-3D03-46BC-A11D-C90B9A51923B}" srcOrd="4" destOrd="0" presId="urn:microsoft.com/office/officeart/2005/8/layout/lProcess2"/>
    <dgm:cxn modelId="{0E874849-7220-4868-9AE1-4107D7A29259}" type="presParOf" srcId="{688173FF-3C04-4445-8082-D725EC2F4CA6}" destId="{5B6CC294-C075-420F-846A-941A658930B3}" srcOrd="5" destOrd="0" presId="urn:microsoft.com/office/officeart/2005/8/layout/lProcess2"/>
    <dgm:cxn modelId="{20E81E8F-E255-49D1-8E6C-BDA737736CA2}" type="presParOf" srcId="{688173FF-3C04-4445-8082-D725EC2F4CA6}" destId="{DC01AEE7-25EF-4953-A137-9BE0D2CB8ED2}" srcOrd="6" destOrd="0" presId="urn:microsoft.com/office/officeart/2005/8/layout/lProcess2"/>
    <dgm:cxn modelId="{A638117C-AB9E-4FCB-A486-976FE32FE98C}" type="presParOf" srcId="{688173FF-3C04-4445-8082-D725EC2F4CA6}" destId="{BD13464A-51BA-4F76-A74A-564C93FDE280}" srcOrd="7" destOrd="0" presId="urn:microsoft.com/office/officeart/2005/8/layout/lProcess2"/>
    <dgm:cxn modelId="{A00A6D40-12BC-4B53-B653-A5CED0C02844}" type="presParOf" srcId="{688173FF-3C04-4445-8082-D725EC2F4CA6}" destId="{EE244AF7-5319-40D9-8152-80E36A888170}" srcOrd="8" destOrd="0" presId="urn:microsoft.com/office/officeart/2005/8/layout/lProcess2"/>
    <dgm:cxn modelId="{8ED15DC0-4415-42B0-8985-EFD505D8D2A7}" type="presParOf" srcId="{688173FF-3C04-4445-8082-D725EC2F4CA6}" destId="{9102719A-7545-4FAA-AACB-295B12B78209}" srcOrd="9" destOrd="0" presId="urn:microsoft.com/office/officeart/2005/8/layout/lProcess2"/>
    <dgm:cxn modelId="{AB5398FD-0C98-4017-8E72-7BA448E55730}" type="presParOf" srcId="{688173FF-3C04-4445-8082-D725EC2F4CA6}" destId="{E620F07C-0A80-4158-80DB-A4B2C501D369}" srcOrd="10" destOrd="0" presId="urn:microsoft.com/office/officeart/2005/8/layout/lProcess2"/>
    <dgm:cxn modelId="{CE24EE5B-62F7-4CC5-929A-171E4EA8CA12}" type="presParOf" srcId="{688173FF-3C04-4445-8082-D725EC2F4CA6}" destId="{18F7C2E3-7840-4C16-A415-BF85EFE4F1EF}" srcOrd="11" destOrd="0" presId="urn:microsoft.com/office/officeart/2005/8/layout/lProcess2"/>
    <dgm:cxn modelId="{3C47A8F6-9AF4-424D-A879-065FE9069EE1}" type="presParOf" srcId="{688173FF-3C04-4445-8082-D725EC2F4CA6}" destId="{5275581B-597F-460B-92D9-D405D46CC9C8}" srcOrd="12" destOrd="0" presId="urn:microsoft.com/office/officeart/2005/8/layout/lProcess2"/>
    <dgm:cxn modelId="{E7298BE1-35E6-4C4E-9A6B-05830B9CB1A6}" type="presParOf" srcId="{688173FF-3C04-4445-8082-D725EC2F4CA6}" destId="{0E7FFE4D-9EAE-433C-A30B-B3980C56CD00}" srcOrd="13" destOrd="0" presId="urn:microsoft.com/office/officeart/2005/8/layout/lProcess2"/>
    <dgm:cxn modelId="{852F8538-80C8-4464-BD3F-378F82A29168}" type="presParOf" srcId="{688173FF-3C04-4445-8082-D725EC2F4CA6}" destId="{B423B75D-5D7A-4929-BE7E-B846A52ADB90}" srcOrd="14" destOrd="0" presId="urn:microsoft.com/office/officeart/2005/8/layout/lProcess2"/>
    <dgm:cxn modelId="{028E37EB-7686-4CDB-A1E4-62338B036AFE}" type="presParOf" srcId="{688173FF-3C04-4445-8082-D725EC2F4CA6}" destId="{0ECC6F8D-E4B7-4AE3-95BB-996280E80EF9}" srcOrd="15" destOrd="0" presId="urn:microsoft.com/office/officeart/2005/8/layout/lProcess2"/>
    <dgm:cxn modelId="{B08CCDC4-F858-45E5-B84C-F29969386165}" type="presParOf" srcId="{688173FF-3C04-4445-8082-D725EC2F4CA6}" destId="{4591DC33-4AC7-4BF9-9F93-E989B9C278CC}" srcOrd="16" destOrd="0" presId="urn:microsoft.com/office/officeart/2005/8/layout/lProcess2"/>
    <dgm:cxn modelId="{56E638B1-0585-489D-B46A-6A2CC9CFEFEA}" type="presParOf" srcId="{86EBAE19-0330-4261-A625-ED5182A6310A}" destId="{831AB082-0E23-4C0C-A342-B94FB4EEA4B4}" srcOrd="3" destOrd="0" presId="urn:microsoft.com/office/officeart/2005/8/layout/lProcess2"/>
    <dgm:cxn modelId="{9C410F1C-F43E-4A79-A017-AE342F3D3194}" type="presParOf" srcId="{86EBAE19-0330-4261-A625-ED5182A6310A}" destId="{33C14268-EFCB-4341-8306-A2536CDF61E9}" srcOrd="4" destOrd="0" presId="urn:microsoft.com/office/officeart/2005/8/layout/lProcess2"/>
    <dgm:cxn modelId="{AC1EB6FB-BA42-4BD4-B039-A676C92C9C48}" type="presParOf" srcId="{33C14268-EFCB-4341-8306-A2536CDF61E9}" destId="{A8A4E9CA-EE11-4137-A09A-CA7753126688}" srcOrd="0" destOrd="0" presId="urn:microsoft.com/office/officeart/2005/8/layout/lProcess2"/>
    <dgm:cxn modelId="{5CD61D01-9026-485B-9836-1F3AA5AE5FEF}" type="presParOf" srcId="{33C14268-EFCB-4341-8306-A2536CDF61E9}" destId="{EF3B040A-4F2C-4FD5-BB02-99A847FD2E58}" srcOrd="1" destOrd="0" presId="urn:microsoft.com/office/officeart/2005/8/layout/lProcess2"/>
    <dgm:cxn modelId="{29FDEB7F-7582-4211-852D-8D97511D3546}" type="presParOf" srcId="{33C14268-EFCB-4341-8306-A2536CDF61E9}" destId="{B809188B-2F36-4360-A37C-276A28AAB071}" srcOrd="2" destOrd="0" presId="urn:microsoft.com/office/officeart/2005/8/layout/lProcess2"/>
    <dgm:cxn modelId="{C5663848-CAE6-4777-98D9-BDA1AE3C378C}" type="presParOf" srcId="{B809188B-2F36-4360-A37C-276A28AAB071}" destId="{9BD006FA-3A29-4FBB-B598-2D0756242A3F}" srcOrd="0" destOrd="0" presId="urn:microsoft.com/office/officeart/2005/8/layout/lProcess2"/>
    <dgm:cxn modelId="{4F6180BD-314F-4C7D-97DA-AC6023DC3C89}" type="presParOf" srcId="{9BD006FA-3A29-4FBB-B598-2D0756242A3F}" destId="{C0F3766F-62D8-4EFF-8834-D1EBBB84C25E}" srcOrd="0" destOrd="0" presId="urn:microsoft.com/office/officeart/2005/8/layout/lProcess2"/>
    <dgm:cxn modelId="{458870A7-0697-45D2-B5CE-CFE469CB1D92}" type="presParOf" srcId="{9BD006FA-3A29-4FBB-B598-2D0756242A3F}" destId="{3F842386-5647-4357-8DB2-3CB4731ECD55}" srcOrd="1" destOrd="0" presId="urn:microsoft.com/office/officeart/2005/8/layout/lProcess2"/>
    <dgm:cxn modelId="{C346DB55-E3CD-4063-B716-33DD8294D11A}" type="presParOf" srcId="{9BD006FA-3A29-4FBB-B598-2D0756242A3F}" destId="{1FF7D8BC-EB20-4D57-8AA5-D40ECB97A87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33447-73B0-4FE5-9DE9-A6BC0C51CE7A}">
      <dsp:nvSpPr>
        <dsp:cNvPr id="0" name=""/>
        <dsp:cNvSpPr/>
      </dsp:nvSpPr>
      <dsp:spPr>
        <a:xfrm>
          <a:off x="1283" y="0"/>
          <a:ext cx="3337470"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smtClean="0"/>
            <a:t>Tutumsal Bağlılık</a:t>
          </a:r>
          <a:endParaRPr lang="tr-TR" sz="2800" kern="1200" dirty="0"/>
        </a:p>
      </dsp:txBody>
      <dsp:txXfrm>
        <a:off x="1283" y="0"/>
        <a:ext cx="3337470" cy="1305401"/>
      </dsp:txXfrm>
    </dsp:sp>
    <dsp:sp modelId="{2E5496A5-44B7-4F73-981D-752926ED3BC0}">
      <dsp:nvSpPr>
        <dsp:cNvPr id="0" name=""/>
        <dsp:cNvSpPr/>
      </dsp:nvSpPr>
      <dsp:spPr>
        <a:xfrm>
          <a:off x="335030" y="1306224"/>
          <a:ext cx="2669976" cy="50338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tr-TR" sz="1400" kern="1200" dirty="0" smtClean="0"/>
            <a:t>Etzioni'nin yaklaşımı</a:t>
          </a:r>
          <a:endParaRPr lang="tr-TR" sz="1400" kern="1200" dirty="0"/>
        </a:p>
      </dsp:txBody>
      <dsp:txXfrm>
        <a:off x="349774" y="1320968"/>
        <a:ext cx="2640488" cy="473901"/>
      </dsp:txXfrm>
    </dsp:sp>
    <dsp:sp modelId="{7AC46A30-5CF5-4E82-9E38-B3704C7A307D}">
      <dsp:nvSpPr>
        <dsp:cNvPr id="0" name=""/>
        <dsp:cNvSpPr/>
      </dsp:nvSpPr>
      <dsp:spPr>
        <a:xfrm>
          <a:off x="335030" y="1887058"/>
          <a:ext cx="2669976" cy="503389"/>
        </a:xfrm>
        <a:prstGeom prst="roundRect">
          <a:avLst>
            <a:gd name="adj" fmla="val 10000"/>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tr-TR" sz="1400" kern="1200" dirty="0" smtClean="0"/>
            <a:t>Kanter’in yaklaşımı</a:t>
          </a:r>
          <a:endParaRPr lang="tr-TR" sz="1400" kern="1200" dirty="0"/>
        </a:p>
      </dsp:txBody>
      <dsp:txXfrm>
        <a:off x="349774" y="1901802"/>
        <a:ext cx="2640488" cy="473901"/>
      </dsp:txXfrm>
    </dsp:sp>
    <dsp:sp modelId="{4E1CA610-8598-4824-96E1-E98805368BF9}">
      <dsp:nvSpPr>
        <dsp:cNvPr id="0" name=""/>
        <dsp:cNvSpPr/>
      </dsp:nvSpPr>
      <dsp:spPr>
        <a:xfrm>
          <a:off x="335030" y="2467891"/>
          <a:ext cx="2669976" cy="503389"/>
        </a:xfrm>
        <a:prstGeom prst="roundRect">
          <a:avLst>
            <a:gd name="adj" fmla="val 10000"/>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tr-TR" sz="1400" kern="1200" dirty="0" smtClean="0"/>
            <a:t>O’Reilly ve    Chatman’ın yaklaşımı</a:t>
          </a:r>
          <a:endParaRPr lang="tr-TR" sz="1400" kern="1200" dirty="0"/>
        </a:p>
      </dsp:txBody>
      <dsp:txXfrm>
        <a:off x="349774" y="2482635"/>
        <a:ext cx="2640488" cy="473901"/>
      </dsp:txXfrm>
    </dsp:sp>
    <dsp:sp modelId="{2A643A2C-CBBC-4B5C-827F-E5A4C98C8287}">
      <dsp:nvSpPr>
        <dsp:cNvPr id="0" name=""/>
        <dsp:cNvSpPr/>
      </dsp:nvSpPr>
      <dsp:spPr>
        <a:xfrm>
          <a:off x="335030" y="3048725"/>
          <a:ext cx="2669976" cy="503389"/>
        </a:xfrm>
        <a:prstGeom prst="roundRect">
          <a:avLst>
            <a:gd name="adj" fmla="val 1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tr-TR" sz="1400" kern="1200" dirty="0" smtClean="0"/>
            <a:t>Penley ve Gould’un yaklaşımı</a:t>
          </a:r>
          <a:endParaRPr lang="tr-TR" sz="1400" kern="1200" dirty="0"/>
        </a:p>
      </dsp:txBody>
      <dsp:txXfrm>
        <a:off x="349774" y="3063469"/>
        <a:ext cx="2640488" cy="473901"/>
      </dsp:txXfrm>
    </dsp:sp>
    <dsp:sp modelId="{1E6EDB6F-D19B-4DB0-9BFE-ED188AC237E5}">
      <dsp:nvSpPr>
        <dsp:cNvPr id="0" name=""/>
        <dsp:cNvSpPr/>
      </dsp:nvSpPr>
      <dsp:spPr>
        <a:xfrm>
          <a:off x="335030" y="3629558"/>
          <a:ext cx="2669976" cy="503389"/>
        </a:xfrm>
        <a:prstGeom prst="roundRect">
          <a:avLst>
            <a:gd name="adj" fmla="val 10000"/>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tr-TR" sz="1400" kern="1200" dirty="0" smtClean="0"/>
            <a:t>Allen ve Meyer’in yaklaşımı</a:t>
          </a:r>
          <a:endParaRPr lang="tr-TR" sz="1400" kern="1200" dirty="0"/>
        </a:p>
      </dsp:txBody>
      <dsp:txXfrm>
        <a:off x="349774" y="3644302"/>
        <a:ext cx="2640488" cy="473901"/>
      </dsp:txXfrm>
    </dsp:sp>
    <dsp:sp modelId="{614BEEA5-F8B5-40E6-A4AE-560BF8CAE5BC}">
      <dsp:nvSpPr>
        <dsp:cNvPr id="0" name=""/>
        <dsp:cNvSpPr/>
      </dsp:nvSpPr>
      <dsp:spPr>
        <a:xfrm>
          <a:off x="3589064" y="0"/>
          <a:ext cx="3337470"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smtClean="0"/>
            <a:t>Davranışsal Bağlılık</a:t>
          </a:r>
          <a:endParaRPr lang="tr-TR" sz="2800" kern="1200" dirty="0"/>
        </a:p>
      </dsp:txBody>
      <dsp:txXfrm>
        <a:off x="3589064" y="0"/>
        <a:ext cx="3337470" cy="1305401"/>
      </dsp:txXfrm>
    </dsp:sp>
    <dsp:sp modelId="{081C7BF3-A520-46F7-850C-4E334A579458}">
      <dsp:nvSpPr>
        <dsp:cNvPr id="0" name=""/>
        <dsp:cNvSpPr/>
      </dsp:nvSpPr>
      <dsp:spPr>
        <a:xfrm>
          <a:off x="3922811" y="1306676"/>
          <a:ext cx="2669976" cy="1311987"/>
        </a:xfrm>
        <a:prstGeom prst="roundRect">
          <a:avLst>
            <a:gd name="adj" fmla="val 1000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tr-TR" sz="1400" kern="1200" dirty="0" smtClean="0"/>
            <a:t>Becker’in yaklaşımı</a:t>
          </a:r>
          <a:endParaRPr lang="tr-TR" sz="1400" kern="1200" dirty="0"/>
        </a:p>
      </dsp:txBody>
      <dsp:txXfrm>
        <a:off x="3961238" y="1345103"/>
        <a:ext cx="2593122" cy="1235133"/>
      </dsp:txXfrm>
    </dsp:sp>
    <dsp:sp modelId="{286AC7F5-4930-4631-B3EC-23A3C1A2EEAC}">
      <dsp:nvSpPr>
        <dsp:cNvPr id="0" name=""/>
        <dsp:cNvSpPr/>
      </dsp:nvSpPr>
      <dsp:spPr>
        <a:xfrm>
          <a:off x="3922811" y="2768993"/>
          <a:ext cx="2669976" cy="1311987"/>
        </a:xfrm>
        <a:prstGeom prst="roundRect">
          <a:avLst>
            <a:gd name="adj" fmla="val 10000"/>
          </a:avLst>
        </a:prstGeom>
        <a:solidFill>
          <a:srgbClr val="B3765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tr-TR" sz="1400" kern="1200" dirty="0" smtClean="0"/>
            <a:t>Salancik’in yaklaşımı</a:t>
          </a:r>
          <a:endParaRPr lang="tr-TR" sz="1400" kern="1200" dirty="0"/>
        </a:p>
      </dsp:txBody>
      <dsp:txXfrm>
        <a:off x="3961238" y="2807420"/>
        <a:ext cx="2593122" cy="1235133"/>
      </dsp:txXfrm>
    </dsp:sp>
    <dsp:sp modelId="{3BC98B9A-65AD-4805-9EDA-B42DB2A61B58}">
      <dsp:nvSpPr>
        <dsp:cNvPr id="0" name=""/>
        <dsp:cNvSpPr/>
      </dsp:nvSpPr>
      <dsp:spPr>
        <a:xfrm>
          <a:off x="7176845" y="0"/>
          <a:ext cx="3337470"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smtClean="0"/>
            <a:t>Çoklu Bağlılık Yaklaşımı</a:t>
          </a:r>
          <a:endParaRPr lang="tr-TR" sz="2800" kern="1200" dirty="0"/>
        </a:p>
      </dsp:txBody>
      <dsp:txXfrm>
        <a:off x="7176845" y="0"/>
        <a:ext cx="3337470"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7FA4-19E3-4BA4-ACC2-1FFB7CC262F2}">
      <dsp:nvSpPr>
        <dsp:cNvPr id="0" name=""/>
        <dsp:cNvSpPr/>
      </dsp:nvSpPr>
      <dsp:spPr>
        <a:xfrm>
          <a:off x="3254740" y="201234"/>
          <a:ext cx="3993734" cy="1386971"/>
        </a:xfrm>
        <a:prstGeom prst="ellipse">
          <a:avLst/>
        </a:prstGeom>
        <a:solidFill>
          <a:schemeClr val="accent2">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AEF72E05-300E-4FDE-BF45-A6BE53F1A83F}">
      <dsp:nvSpPr>
        <dsp:cNvPr id="0" name=""/>
        <dsp:cNvSpPr/>
      </dsp:nvSpPr>
      <dsp:spPr>
        <a:xfrm>
          <a:off x="4870810" y="3597456"/>
          <a:ext cx="773979" cy="495346"/>
        </a:xfrm>
        <a:prstGeom prst="down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38C0C6D3-12E4-4A34-9C9A-017A70EA9C60}">
      <dsp:nvSpPr>
        <dsp:cNvPr id="0" name=""/>
        <dsp:cNvSpPr/>
      </dsp:nvSpPr>
      <dsp:spPr>
        <a:xfrm>
          <a:off x="3400249" y="3993734"/>
          <a:ext cx="3715101" cy="928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tr-TR" sz="2800" kern="1200" dirty="0" smtClean="0"/>
            <a:t>Örgütsel Bağlılık</a:t>
          </a:r>
          <a:endParaRPr lang="tr-TR" sz="2800" kern="1200" dirty="0"/>
        </a:p>
      </dsp:txBody>
      <dsp:txXfrm>
        <a:off x="3400249" y="3993734"/>
        <a:ext cx="3715101" cy="928775"/>
      </dsp:txXfrm>
    </dsp:sp>
    <dsp:sp modelId="{7233AE7E-9589-4F27-9768-9A7CB34B0324}">
      <dsp:nvSpPr>
        <dsp:cNvPr id="0" name=""/>
        <dsp:cNvSpPr/>
      </dsp:nvSpPr>
      <dsp:spPr>
        <a:xfrm>
          <a:off x="4706726" y="1695324"/>
          <a:ext cx="1393163" cy="139316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Normatif Bağlılık</a:t>
          </a:r>
          <a:endParaRPr lang="tr-TR" sz="1700" kern="1200" dirty="0"/>
        </a:p>
      </dsp:txBody>
      <dsp:txXfrm>
        <a:off x="4910750" y="1899348"/>
        <a:ext cx="985115" cy="985115"/>
      </dsp:txXfrm>
    </dsp:sp>
    <dsp:sp modelId="{0B8AD296-7601-4A80-800D-A831F8AF2190}">
      <dsp:nvSpPr>
        <dsp:cNvPr id="0" name=""/>
        <dsp:cNvSpPr/>
      </dsp:nvSpPr>
      <dsp:spPr>
        <a:xfrm>
          <a:off x="3709840" y="650142"/>
          <a:ext cx="1393163" cy="1393163"/>
        </a:xfrm>
        <a:prstGeom prst="ellips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Devamlılık Bağlılığı</a:t>
          </a:r>
          <a:endParaRPr lang="tr-TR" sz="1700" kern="1200" dirty="0"/>
        </a:p>
      </dsp:txBody>
      <dsp:txXfrm>
        <a:off x="3913864" y="854166"/>
        <a:ext cx="985115" cy="985115"/>
      </dsp:txXfrm>
    </dsp:sp>
    <dsp:sp modelId="{C2527643-1AAF-43CA-991D-72C9183B168A}">
      <dsp:nvSpPr>
        <dsp:cNvPr id="0" name=""/>
        <dsp:cNvSpPr/>
      </dsp:nvSpPr>
      <dsp:spPr>
        <a:xfrm>
          <a:off x="5133963" y="313306"/>
          <a:ext cx="1393163" cy="1393163"/>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Duygusal Bağlılık</a:t>
          </a:r>
          <a:endParaRPr lang="tr-TR" sz="1700" kern="1200" dirty="0"/>
        </a:p>
      </dsp:txBody>
      <dsp:txXfrm>
        <a:off x="5337987" y="517330"/>
        <a:ext cx="985115" cy="985115"/>
      </dsp:txXfrm>
    </dsp:sp>
    <dsp:sp modelId="{436EEAA1-43D4-4ADD-A141-6FA27E521B4A}">
      <dsp:nvSpPr>
        <dsp:cNvPr id="0" name=""/>
        <dsp:cNvSpPr/>
      </dsp:nvSpPr>
      <dsp:spPr>
        <a:xfrm>
          <a:off x="3090657" y="30959"/>
          <a:ext cx="4334285" cy="3467428"/>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CC826-3732-4CDC-9771-D356907DD1CF}">
      <dsp:nvSpPr>
        <dsp:cNvPr id="0" name=""/>
        <dsp:cNvSpPr/>
      </dsp:nvSpPr>
      <dsp:spPr>
        <a:xfrm>
          <a:off x="1283" y="0"/>
          <a:ext cx="3337470" cy="50436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smtClean="0"/>
            <a:t>Kişisel Faktörler</a:t>
          </a:r>
          <a:endParaRPr lang="tr-TR" sz="2800" kern="1200" dirty="0"/>
        </a:p>
      </dsp:txBody>
      <dsp:txXfrm>
        <a:off x="1283" y="0"/>
        <a:ext cx="3337470" cy="1513086"/>
      </dsp:txXfrm>
    </dsp:sp>
    <dsp:sp modelId="{CCE1E2D6-35C1-45DF-9952-56D579FB009E}">
      <dsp:nvSpPr>
        <dsp:cNvPr id="0" name=""/>
        <dsp:cNvSpPr/>
      </dsp:nvSpPr>
      <dsp:spPr>
        <a:xfrm>
          <a:off x="335030" y="1514040"/>
          <a:ext cx="2669976" cy="5834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smtClean="0"/>
            <a:t>Yaş</a:t>
          </a:r>
          <a:endParaRPr lang="tr-TR" sz="1600" kern="1200" dirty="0"/>
        </a:p>
      </dsp:txBody>
      <dsp:txXfrm>
        <a:off x="352119" y="1531129"/>
        <a:ext cx="2635798" cy="549298"/>
      </dsp:txXfrm>
    </dsp:sp>
    <dsp:sp modelId="{5548D1CD-F0BC-49C5-9CB8-82AA46FD1AFB}">
      <dsp:nvSpPr>
        <dsp:cNvPr id="0" name=""/>
        <dsp:cNvSpPr/>
      </dsp:nvSpPr>
      <dsp:spPr>
        <a:xfrm>
          <a:off x="335030" y="2187282"/>
          <a:ext cx="2669976" cy="583476"/>
        </a:xfrm>
        <a:prstGeom prst="roundRect">
          <a:avLst>
            <a:gd name="adj" fmla="val 10000"/>
          </a:avLst>
        </a:prstGeom>
        <a:solidFill>
          <a:schemeClr val="accent2">
            <a:hueOff val="-97024"/>
            <a:satOff val="-5595"/>
            <a:lumOff val="5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smtClean="0"/>
            <a:t>Cinsiyet</a:t>
          </a:r>
          <a:endParaRPr lang="tr-TR" sz="1600" kern="1200" dirty="0"/>
        </a:p>
      </dsp:txBody>
      <dsp:txXfrm>
        <a:off x="352119" y="2204371"/>
        <a:ext cx="2635798" cy="549298"/>
      </dsp:txXfrm>
    </dsp:sp>
    <dsp:sp modelId="{298607DA-03BD-4275-B14B-9C544B43DD20}">
      <dsp:nvSpPr>
        <dsp:cNvPr id="0" name=""/>
        <dsp:cNvSpPr/>
      </dsp:nvSpPr>
      <dsp:spPr>
        <a:xfrm>
          <a:off x="335030" y="2860524"/>
          <a:ext cx="2669976" cy="583476"/>
        </a:xfrm>
        <a:prstGeom prst="roundRect">
          <a:avLst>
            <a:gd name="adj" fmla="val 10000"/>
          </a:avLst>
        </a:prstGeom>
        <a:solidFill>
          <a:schemeClr val="accent2">
            <a:hueOff val="-194048"/>
            <a:satOff val="-11190"/>
            <a:lumOff val="11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smtClean="0"/>
            <a:t>Kıdem</a:t>
          </a:r>
          <a:endParaRPr lang="tr-TR" sz="1600" kern="1200" dirty="0"/>
        </a:p>
      </dsp:txBody>
      <dsp:txXfrm>
        <a:off x="352119" y="2877613"/>
        <a:ext cx="2635798" cy="549298"/>
      </dsp:txXfrm>
    </dsp:sp>
    <dsp:sp modelId="{FF1D7567-8951-496D-B3F0-07A53D54BAEE}">
      <dsp:nvSpPr>
        <dsp:cNvPr id="0" name=""/>
        <dsp:cNvSpPr/>
      </dsp:nvSpPr>
      <dsp:spPr>
        <a:xfrm>
          <a:off x="335030" y="3533767"/>
          <a:ext cx="2669976" cy="583476"/>
        </a:xfrm>
        <a:prstGeom prst="roundRect">
          <a:avLst>
            <a:gd name="adj" fmla="val 10000"/>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smtClean="0"/>
            <a:t>Eğitim Düzeyi</a:t>
          </a:r>
          <a:endParaRPr lang="tr-TR" sz="1600" kern="1200" dirty="0"/>
        </a:p>
      </dsp:txBody>
      <dsp:txXfrm>
        <a:off x="352119" y="3550856"/>
        <a:ext cx="2635798" cy="549298"/>
      </dsp:txXfrm>
    </dsp:sp>
    <dsp:sp modelId="{87BD82C2-D465-4BB9-AA8E-6858846E6709}">
      <dsp:nvSpPr>
        <dsp:cNvPr id="0" name=""/>
        <dsp:cNvSpPr/>
      </dsp:nvSpPr>
      <dsp:spPr>
        <a:xfrm>
          <a:off x="335030" y="4207009"/>
          <a:ext cx="2669976" cy="583476"/>
        </a:xfrm>
        <a:prstGeom prst="roundRect">
          <a:avLst>
            <a:gd name="adj" fmla="val 10000"/>
          </a:avLst>
        </a:prstGeom>
        <a:solidFill>
          <a:schemeClr val="accent2">
            <a:hueOff val="-388097"/>
            <a:satOff val="-22381"/>
            <a:lumOff val="23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smtClean="0"/>
            <a:t>Medeni Durum</a:t>
          </a:r>
          <a:endParaRPr lang="tr-TR" sz="1600" kern="1200" dirty="0"/>
        </a:p>
      </dsp:txBody>
      <dsp:txXfrm>
        <a:off x="352119" y="4224098"/>
        <a:ext cx="2635798" cy="549298"/>
      </dsp:txXfrm>
    </dsp:sp>
    <dsp:sp modelId="{400525CB-AF9B-4C44-8612-3D9BBD75039D}">
      <dsp:nvSpPr>
        <dsp:cNvPr id="0" name=""/>
        <dsp:cNvSpPr/>
      </dsp:nvSpPr>
      <dsp:spPr>
        <a:xfrm>
          <a:off x="3589064" y="0"/>
          <a:ext cx="3337470" cy="50436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smtClean="0"/>
            <a:t>Örgütsel Faktörler</a:t>
          </a:r>
          <a:endParaRPr lang="tr-TR" sz="2800" kern="1200" dirty="0"/>
        </a:p>
      </dsp:txBody>
      <dsp:txXfrm>
        <a:off x="3589064" y="0"/>
        <a:ext cx="3337470" cy="1513086"/>
      </dsp:txXfrm>
    </dsp:sp>
    <dsp:sp modelId="{CF7CC3D4-6C6A-4030-8D10-A96F944461A8}">
      <dsp:nvSpPr>
        <dsp:cNvPr id="0" name=""/>
        <dsp:cNvSpPr/>
      </dsp:nvSpPr>
      <dsp:spPr>
        <a:xfrm>
          <a:off x="3922811" y="1514563"/>
          <a:ext cx="2669976" cy="320151"/>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smtClean="0"/>
            <a:t>İşin Niteliği</a:t>
          </a:r>
          <a:endParaRPr lang="tr-TR" sz="1600" kern="1200" dirty="0"/>
        </a:p>
      </dsp:txBody>
      <dsp:txXfrm>
        <a:off x="3932188" y="1523940"/>
        <a:ext cx="2651222" cy="301397"/>
      </dsp:txXfrm>
    </dsp:sp>
    <dsp:sp modelId="{3FBCAD5F-6731-4F52-9E9B-587EFFFECF4B}">
      <dsp:nvSpPr>
        <dsp:cNvPr id="0" name=""/>
        <dsp:cNvSpPr/>
      </dsp:nvSpPr>
      <dsp:spPr>
        <a:xfrm>
          <a:off x="3922811" y="1883969"/>
          <a:ext cx="2669976" cy="320151"/>
        </a:xfrm>
        <a:prstGeom prst="roundRect">
          <a:avLst>
            <a:gd name="adj" fmla="val 10000"/>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smtClean="0"/>
            <a:t>Örgüt Kültürü</a:t>
          </a:r>
          <a:endParaRPr lang="tr-TR" sz="1600" kern="1200" dirty="0"/>
        </a:p>
      </dsp:txBody>
      <dsp:txXfrm>
        <a:off x="3932188" y="1893346"/>
        <a:ext cx="2651222" cy="301397"/>
      </dsp:txXfrm>
    </dsp:sp>
    <dsp:sp modelId="{FF25C1A3-3D03-46BC-A11D-C90B9A51923B}">
      <dsp:nvSpPr>
        <dsp:cNvPr id="0" name=""/>
        <dsp:cNvSpPr/>
      </dsp:nvSpPr>
      <dsp:spPr>
        <a:xfrm>
          <a:off x="3922811" y="2253375"/>
          <a:ext cx="2669976" cy="320151"/>
        </a:xfrm>
        <a:prstGeom prst="roundRect">
          <a:avLst>
            <a:gd name="adj" fmla="val 10000"/>
          </a:avLst>
        </a:prstGeom>
        <a:solidFill>
          <a:schemeClr val="accent2">
            <a:hueOff val="-679169"/>
            <a:satOff val="-39166"/>
            <a:lumOff val="40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smtClean="0"/>
            <a:t>Ücret</a:t>
          </a:r>
          <a:endParaRPr lang="tr-TR" sz="1600" kern="1200" dirty="0"/>
        </a:p>
      </dsp:txBody>
      <dsp:txXfrm>
        <a:off x="3932188" y="2262752"/>
        <a:ext cx="2651222" cy="301397"/>
      </dsp:txXfrm>
    </dsp:sp>
    <dsp:sp modelId="{DC01AEE7-25EF-4953-A137-9BE0D2CB8ED2}">
      <dsp:nvSpPr>
        <dsp:cNvPr id="0" name=""/>
        <dsp:cNvSpPr/>
      </dsp:nvSpPr>
      <dsp:spPr>
        <a:xfrm>
          <a:off x="3922811" y="2622781"/>
          <a:ext cx="2669976" cy="320151"/>
        </a:xfrm>
        <a:prstGeom prst="roundRect">
          <a:avLst>
            <a:gd name="adj" fmla="val 10000"/>
          </a:avLst>
        </a:prstGeom>
        <a:solidFill>
          <a:schemeClr val="accent2">
            <a:hueOff val="-776194"/>
            <a:satOff val="-44762"/>
            <a:lumOff val="46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smtClean="0"/>
            <a:t>Yönetim Tarzı</a:t>
          </a:r>
          <a:endParaRPr lang="tr-TR" sz="1600" kern="1200" dirty="0"/>
        </a:p>
      </dsp:txBody>
      <dsp:txXfrm>
        <a:off x="3932188" y="2632158"/>
        <a:ext cx="2651222" cy="301397"/>
      </dsp:txXfrm>
    </dsp:sp>
    <dsp:sp modelId="{EE244AF7-5319-40D9-8152-80E36A888170}">
      <dsp:nvSpPr>
        <dsp:cNvPr id="0" name=""/>
        <dsp:cNvSpPr/>
      </dsp:nvSpPr>
      <dsp:spPr>
        <a:xfrm>
          <a:off x="3922811" y="2992187"/>
          <a:ext cx="2669976" cy="320151"/>
        </a:xfrm>
        <a:prstGeom prst="roundRect">
          <a:avLst>
            <a:gd name="adj" fmla="val 10000"/>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smtClean="0"/>
            <a:t>Rol Belirsizliği ve Çatışması</a:t>
          </a:r>
          <a:endParaRPr lang="tr-TR" sz="1600" kern="1200" dirty="0"/>
        </a:p>
      </dsp:txBody>
      <dsp:txXfrm>
        <a:off x="3932188" y="3001564"/>
        <a:ext cx="2651222" cy="301397"/>
      </dsp:txXfrm>
    </dsp:sp>
    <dsp:sp modelId="{E620F07C-0A80-4158-80DB-A4B2C501D369}">
      <dsp:nvSpPr>
        <dsp:cNvPr id="0" name=""/>
        <dsp:cNvSpPr/>
      </dsp:nvSpPr>
      <dsp:spPr>
        <a:xfrm>
          <a:off x="3922811" y="3361593"/>
          <a:ext cx="2669976" cy="320151"/>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smtClean="0"/>
            <a:t>Takım Çalışması ve Çatışması</a:t>
          </a:r>
          <a:endParaRPr lang="tr-TR" sz="1600" kern="1200" dirty="0"/>
        </a:p>
      </dsp:txBody>
      <dsp:txXfrm>
        <a:off x="3932188" y="3370970"/>
        <a:ext cx="2651222" cy="301397"/>
      </dsp:txXfrm>
    </dsp:sp>
    <dsp:sp modelId="{5275581B-597F-460B-92D9-D405D46CC9C8}">
      <dsp:nvSpPr>
        <dsp:cNvPr id="0" name=""/>
        <dsp:cNvSpPr/>
      </dsp:nvSpPr>
      <dsp:spPr>
        <a:xfrm>
          <a:off x="3922811" y="3730998"/>
          <a:ext cx="2669976" cy="320151"/>
        </a:xfrm>
        <a:prstGeom prst="roundRect">
          <a:avLst>
            <a:gd name="adj" fmla="val 10000"/>
          </a:avLst>
        </a:prstGeom>
        <a:solidFill>
          <a:schemeClr val="accent2">
            <a:hueOff val="-1067266"/>
            <a:satOff val="-61547"/>
            <a:lumOff val="6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smtClean="0"/>
            <a:t>Gözetim</a:t>
          </a:r>
          <a:endParaRPr lang="tr-TR" sz="1600" kern="1200" dirty="0"/>
        </a:p>
      </dsp:txBody>
      <dsp:txXfrm>
        <a:off x="3932188" y="3740375"/>
        <a:ext cx="2651222" cy="301397"/>
      </dsp:txXfrm>
    </dsp:sp>
    <dsp:sp modelId="{B423B75D-5D7A-4929-BE7E-B846A52ADB90}">
      <dsp:nvSpPr>
        <dsp:cNvPr id="0" name=""/>
        <dsp:cNvSpPr/>
      </dsp:nvSpPr>
      <dsp:spPr>
        <a:xfrm>
          <a:off x="3922811" y="4100404"/>
          <a:ext cx="2669976" cy="320151"/>
        </a:xfrm>
        <a:prstGeom prst="roundRect">
          <a:avLst>
            <a:gd name="adj" fmla="val 10000"/>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smtClean="0"/>
            <a:t>Örgütsel Adalet</a:t>
          </a:r>
          <a:endParaRPr lang="tr-TR" sz="1600" kern="1200" dirty="0"/>
        </a:p>
      </dsp:txBody>
      <dsp:txXfrm>
        <a:off x="3932188" y="4109781"/>
        <a:ext cx="2651222" cy="301397"/>
      </dsp:txXfrm>
    </dsp:sp>
    <dsp:sp modelId="{4591DC33-4AC7-4BF9-9F93-E989B9C278CC}">
      <dsp:nvSpPr>
        <dsp:cNvPr id="0" name=""/>
        <dsp:cNvSpPr/>
      </dsp:nvSpPr>
      <dsp:spPr>
        <a:xfrm>
          <a:off x="3922811" y="4469810"/>
          <a:ext cx="2669976" cy="320151"/>
        </a:xfrm>
        <a:prstGeom prst="roundRect">
          <a:avLst>
            <a:gd name="adj" fmla="val 10000"/>
          </a:avLst>
        </a:prstGeom>
        <a:solidFill>
          <a:schemeClr val="accent2">
            <a:hueOff val="-1261315"/>
            <a:satOff val="-72738"/>
            <a:lumOff val="74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smtClean="0"/>
            <a:t>Örgütsel Ödüller</a:t>
          </a:r>
          <a:endParaRPr lang="tr-TR" sz="1600" kern="1200" dirty="0"/>
        </a:p>
      </dsp:txBody>
      <dsp:txXfrm>
        <a:off x="3932188" y="4479187"/>
        <a:ext cx="2651222" cy="301397"/>
      </dsp:txXfrm>
    </dsp:sp>
    <dsp:sp modelId="{A8A4E9CA-EE11-4137-A09A-CA7753126688}">
      <dsp:nvSpPr>
        <dsp:cNvPr id="0" name=""/>
        <dsp:cNvSpPr/>
      </dsp:nvSpPr>
      <dsp:spPr>
        <a:xfrm>
          <a:off x="7176845" y="0"/>
          <a:ext cx="3337470" cy="50436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smtClean="0"/>
            <a:t>Örgüt Dışı Faktörler</a:t>
          </a:r>
          <a:endParaRPr lang="tr-TR" sz="2800" kern="1200" dirty="0"/>
        </a:p>
      </dsp:txBody>
      <dsp:txXfrm>
        <a:off x="7176845" y="0"/>
        <a:ext cx="3337470" cy="1513086"/>
      </dsp:txXfrm>
    </dsp:sp>
    <dsp:sp modelId="{C0F3766F-62D8-4EFF-8834-D1EBBB84C25E}">
      <dsp:nvSpPr>
        <dsp:cNvPr id="0" name=""/>
        <dsp:cNvSpPr/>
      </dsp:nvSpPr>
      <dsp:spPr>
        <a:xfrm>
          <a:off x="7510592" y="1514563"/>
          <a:ext cx="2669976" cy="1520720"/>
        </a:xfrm>
        <a:prstGeom prst="roundRect">
          <a:avLst>
            <a:gd name="adj" fmla="val 10000"/>
          </a:avLst>
        </a:prstGeom>
        <a:solidFill>
          <a:srgbClr val="B37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smtClean="0"/>
            <a:t>Alternatif İş İmkânı</a:t>
          </a:r>
          <a:endParaRPr lang="tr-TR" sz="1600" kern="1200" dirty="0"/>
        </a:p>
      </dsp:txBody>
      <dsp:txXfrm>
        <a:off x="7555132" y="1559103"/>
        <a:ext cx="2580896" cy="1431640"/>
      </dsp:txXfrm>
    </dsp:sp>
    <dsp:sp modelId="{1FF7D8BC-EB20-4D57-8AA5-D40ECB97A87E}">
      <dsp:nvSpPr>
        <dsp:cNvPr id="0" name=""/>
        <dsp:cNvSpPr/>
      </dsp:nvSpPr>
      <dsp:spPr>
        <a:xfrm>
          <a:off x="7510592" y="3269241"/>
          <a:ext cx="2669976" cy="152072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tr-TR" sz="1600" kern="1200" dirty="0" smtClean="0"/>
            <a:t>Profesyonellik</a:t>
          </a:r>
          <a:endParaRPr lang="tr-TR" sz="1600" kern="1200" dirty="0"/>
        </a:p>
      </dsp:txBody>
      <dsp:txXfrm>
        <a:off x="7555132" y="3313781"/>
        <a:ext cx="2580896" cy="143164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E5D29-B6F8-49A0-8C6C-EDDD4B5F25DB}" type="datetimeFigureOut">
              <a:rPr lang="tr-TR" smtClean="0"/>
              <a:t>14.2.2020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731D1-3B75-4D06-BFDA-5C3ACDA8A6E2}" type="slidenum">
              <a:rPr lang="tr-TR" smtClean="0"/>
              <a:t>‹#›</a:t>
            </a:fld>
            <a:endParaRPr lang="tr-TR"/>
          </a:p>
        </p:txBody>
      </p:sp>
    </p:spTree>
    <p:extLst>
      <p:ext uri="{BB962C8B-B14F-4D97-AF65-F5344CB8AC3E}">
        <p14:creationId xmlns:p14="http://schemas.microsoft.com/office/powerpoint/2010/main" val="209734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06B76FA-489E-40E5-93FE-185BE6C10216}" type="datetime1">
              <a:rPr lang="tr-TR" smtClean="0"/>
              <a:t>14.2.2020</a:t>
            </a:fld>
            <a:endParaRPr lang="tr-TR"/>
          </a:p>
        </p:txBody>
      </p:sp>
      <p:sp>
        <p:nvSpPr>
          <p:cNvPr id="5" name="Altbilgi Yer Tutucusu 4"/>
          <p:cNvSpPr>
            <a:spLocks noGrp="1"/>
          </p:cNvSpPr>
          <p:nvPr>
            <p:ph type="ftr" sz="quarter" idx="11"/>
          </p:nvPr>
        </p:nvSpPr>
        <p:spPr/>
        <p:txBody>
          <a:bodyPr/>
          <a:lstStyle/>
          <a:p>
            <a:r>
              <a:rPr lang="tr-TR" smtClean="0"/>
              <a:t>Saliha Kılıç</a:t>
            </a:r>
            <a:endParaRPr lang="tr-TR"/>
          </a:p>
        </p:txBody>
      </p:sp>
      <p:sp>
        <p:nvSpPr>
          <p:cNvPr id="6" name="Slayt Numarası Yer Tutucusu 5"/>
          <p:cNvSpPr>
            <a:spLocks noGrp="1"/>
          </p:cNvSpPr>
          <p:nvPr>
            <p:ph type="sldNum" sz="quarter" idx="12"/>
          </p:nvPr>
        </p:nvSpPr>
        <p:spPr/>
        <p:txBody>
          <a:bodyPr/>
          <a:lstStyle/>
          <a:p>
            <a:fld id="{89546759-EB8E-4C55-BA08-518BC6346D42}" type="slidenum">
              <a:rPr lang="tr-TR" smtClean="0"/>
              <a:t>‹#›</a:t>
            </a:fld>
            <a:endParaRPr lang="tr-TR"/>
          </a:p>
        </p:txBody>
      </p:sp>
    </p:spTree>
    <p:extLst>
      <p:ext uri="{BB962C8B-B14F-4D97-AF65-F5344CB8AC3E}">
        <p14:creationId xmlns:p14="http://schemas.microsoft.com/office/powerpoint/2010/main" val="2982570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B1BBBD6-2099-4B02-834B-DB21C5E291CB}" type="datetime1">
              <a:rPr lang="tr-TR" smtClean="0"/>
              <a:t>14.2.2020</a:t>
            </a:fld>
            <a:endParaRPr lang="tr-TR"/>
          </a:p>
        </p:txBody>
      </p:sp>
      <p:sp>
        <p:nvSpPr>
          <p:cNvPr id="5" name="Altbilgi Yer Tutucusu 4"/>
          <p:cNvSpPr>
            <a:spLocks noGrp="1"/>
          </p:cNvSpPr>
          <p:nvPr>
            <p:ph type="ftr" sz="quarter" idx="11"/>
          </p:nvPr>
        </p:nvSpPr>
        <p:spPr/>
        <p:txBody>
          <a:bodyPr/>
          <a:lstStyle/>
          <a:p>
            <a:r>
              <a:rPr lang="tr-TR" smtClean="0"/>
              <a:t>Saliha Kılıç</a:t>
            </a:r>
            <a:endParaRPr lang="tr-TR"/>
          </a:p>
        </p:txBody>
      </p:sp>
      <p:sp>
        <p:nvSpPr>
          <p:cNvPr id="6" name="Slayt Numarası Yer Tutucusu 5"/>
          <p:cNvSpPr>
            <a:spLocks noGrp="1"/>
          </p:cNvSpPr>
          <p:nvPr>
            <p:ph type="sldNum" sz="quarter" idx="12"/>
          </p:nvPr>
        </p:nvSpPr>
        <p:spPr/>
        <p:txBody>
          <a:bodyPr/>
          <a:lstStyle/>
          <a:p>
            <a:fld id="{89546759-EB8E-4C55-BA08-518BC6346D42}" type="slidenum">
              <a:rPr lang="tr-TR" smtClean="0"/>
              <a:t>‹#›</a:t>
            </a:fld>
            <a:endParaRPr lang="tr-TR"/>
          </a:p>
        </p:txBody>
      </p:sp>
    </p:spTree>
    <p:extLst>
      <p:ext uri="{BB962C8B-B14F-4D97-AF65-F5344CB8AC3E}">
        <p14:creationId xmlns:p14="http://schemas.microsoft.com/office/powerpoint/2010/main" val="198351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A2E2191-7B55-445B-AECE-43FBFB01EDDC}" type="datetime1">
              <a:rPr lang="tr-TR" smtClean="0"/>
              <a:t>14.2.2020</a:t>
            </a:fld>
            <a:endParaRPr lang="tr-TR"/>
          </a:p>
        </p:txBody>
      </p:sp>
      <p:sp>
        <p:nvSpPr>
          <p:cNvPr id="5" name="Altbilgi Yer Tutucusu 4"/>
          <p:cNvSpPr>
            <a:spLocks noGrp="1"/>
          </p:cNvSpPr>
          <p:nvPr>
            <p:ph type="ftr" sz="quarter" idx="11"/>
          </p:nvPr>
        </p:nvSpPr>
        <p:spPr/>
        <p:txBody>
          <a:bodyPr/>
          <a:lstStyle/>
          <a:p>
            <a:r>
              <a:rPr lang="tr-TR" smtClean="0"/>
              <a:t>Saliha Kılıç</a:t>
            </a:r>
            <a:endParaRPr lang="tr-TR"/>
          </a:p>
        </p:txBody>
      </p:sp>
      <p:sp>
        <p:nvSpPr>
          <p:cNvPr id="6" name="Slayt Numarası Yer Tutucusu 5"/>
          <p:cNvSpPr>
            <a:spLocks noGrp="1"/>
          </p:cNvSpPr>
          <p:nvPr>
            <p:ph type="sldNum" sz="quarter" idx="12"/>
          </p:nvPr>
        </p:nvSpPr>
        <p:spPr/>
        <p:txBody>
          <a:bodyPr/>
          <a:lstStyle/>
          <a:p>
            <a:fld id="{89546759-EB8E-4C55-BA08-518BC6346D42}" type="slidenum">
              <a:rPr lang="tr-TR" smtClean="0"/>
              <a:t>‹#›</a:t>
            </a:fld>
            <a:endParaRPr lang="tr-TR"/>
          </a:p>
        </p:txBody>
      </p:sp>
    </p:spTree>
    <p:extLst>
      <p:ext uri="{BB962C8B-B14F-4D97-AF65-F5344CB8AC3E}">
        <p14:creationId xmlns:p14="http://schemas.microsoft.com/office/powerpoint/2010/main" val="256064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FB130B2-AE52-4A11-BF71-035F3999C5E3}" type="datetime1">
              <a:rPr lang="tr-TR" smtClean="0"/>
              <a:t>14.2.2020</a:t>
            </a:fld>
            <a:endParaRPr lang="tr-TR"/>
          </a:p>
        </p:txBody>
      </p:sp>
      <p:sp>
        <p:nvSpPr>
          <p:cNvPr id="5" name="Altbilgi Yer Tutucusu 4"/>
          <p:cNvSpPr>
            <a:spLocks noGrp="1"/>
          </p:cNvSpPr>
          <p:nvPr>
            <p:ph type="ftr" sz="quarter" idx="11"/>
          </p:nvPr>
        </p:nvSpPr>
        <p:spPr/>
        <p:txBody>
          <a:bodyPr/>
          <a:lstStyle/>
          <a:p>
            <a:r>
              <a:rPr lang="tr-TR" smtClean="0"/>
              <a:t>Saliha Kılıç</a:t>
            </a:r>
            <a:endParaRPr lang="tr-TR"/>
          </a:p>
        </p:txBody>
      </p:sp>
      <p:sp>
        <p:nvSpPr>
          <p:cNvPr id="6" name="Slayt Numarası Yer Tutucusu 5"/>
          <p:cNvSpPr>
            <a:spLocks noGrp="1"/>
          </p:cNvSpPr>
          <p:nvPr>
            <p:ph type="sldNum" sz="quarter" idx="12"/>
          </p:nvPr>
        </p:nvSpPr>
        <p:spPr/>
        <p:txBody>
          <a:bodyPr/>
          <a:lstStyle/>
          <a:p>
            <a:fld id="{89546759-EB8E-4C55-BA08-518BC6346D42}" type="slidenum">
              <a:rPr lang="tr-TR" smtClean="0"/>
              <a:t>‹#›</a:t>
            </a:fld>
            <a:endParaRPr lang="tr-TR"/>
          </a:p>
        </p:txBody>
      </p:sp>
    </p:spTree>
    <p:extLst>
      <p:ext uri="{BB962C8B-B14F-4D97-AF65-F5344CB8AC3E}">
        <p14:creationId xmlns:p14="http://schemas.microsoft.com/office/powerpoint/2010/main" val="313823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1992FE8-756C-4C41-97C1-12DD35D3A30F}" type="datetime1">
              <a:rPr lang="tr-TR" smtClean="0"/>
              <a:t>14.2.2020</a:t>
            </a:fld>
            <a:endParaRPr lang="tr-TR"/>
          </a:p>
        </p:txBody>
      </p:sp>
      <p:sp>
        <p:nvSpPr>
          <p:cNvPr id="5" name="Altbilgi Yer Tutucusu 4"/>
          <p:cNvSpPr>
            <a:spLocks noGrp="1"/>
          </p:cNvSpPr>
          <p:nvPr>
            <p:ph type="ftr" sz="quarter" idx="11"/>
          </p:nvPr>
        </p:nvSpPr>
        <p:spPr/>
        <p:txBody>
          <a:bodyPr/>
          <a:lstStyle/>
          <a:p>
            <a:r>
              <a:rPr lang="tr-TR" smtClean="0"/>
              <a:t>Saliha Kılıç</a:t>
            </a:r>
            <a:endParaRPr lang="tr-TR"/>
          </a:p>
        </p:txBody>
      </p:sp>
      <p:sp>
        <p:nvSpPr>
          <p:cNvPr id="6" name="Slayt Numarası Yer Tutucusu 5"/>
          <p:cNvSpPr>
            <a:spLocks noGrp="1"/>
          </p:cNvSpPr>
          <p:nvPr>
            <p:ph type="sldNum" sz="quarter" idx="12"/>
          </p:nvPr>
        </p:nvSpPr>
        <p:spPr/>
        <p:txBody>
          <a:bodyPr/>
          <a:lstStyle/>
          <a:p>
            <a:fld id="{89546759-EB8E-4C55-BA08-518BC6346D42}" type="slidenum">
              <a:rPr lang="tr-TR" smtClean="0"/>
              <a:t>‹#›</a:t>
            </a:fld>
            <a:endParaRPr lang="tr-TR"/>
          </a:p>
        </p:txBody>
      </p:sp>
    </p:spTree>
    <p:extLst>
      <p:ext uri="{BB962C8B-B14F-4D97-AF65-F5344CB8AC3E}">
        <p14:creationId xmlns:p14="http://schemas.microsoft.com/office/powerpoint/2010/main" val="648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D1499B0-D2AF-4BDF-BCBA-EEEDF716B1CB}" type="datetime1">
              <a:rPr lang="tr-TR" smtClean="0"/>
              <a:t>14.2.2020</a:t>
            </a:fld>
            <a:endParaRPr lang="tr-TR"/>
          </a:p>
        </p:txBody>
      </p:sp>
      <p:sp>
        <p:nvSpPr>
          <p:cNvPr id="6" name="Altbilgi Yer Tutucusu 5"/>
          <p:cNvSpPr>
            <a:spLocks noGrp="1"/>
          </p:cNvSpPr>
          <p:nvPr>
            <p:ph type="ftr" sz="quarter" idx="11"/>
          </p:nvPr>
        </p:nvSpPr>
        <p:spPr/>
        <p:txBody>
          <a:bodyPr/>
          <a:lstStyle/>
          <a:p>
            <a:r>
              <a:rPr lang="tr-TR" smtClean="0"/>
              <a:t>Saliha Kılıç</a:t>
            </a:r>
            <a:endParaRPr lang="tr-TR"/>
          </a:p>
        </p:txBody>
      </p:sp>
      <p:sp>
        <p:nvSpPr>
          <p:cNvPr id="7" name="Slayt Numarası Yer Tutucusu 6"/>
          <p:cNvSpPr>
            <a:spLocks noGrp="1"/>
          </p:cNvSpPr>
          <p:nvPr>
            <p:ph type="sldNum" sz="quarter" idx="12"/>
          </p:nvPr>
        </p:nvSpPr>
        <p:spPr/>
        <p:txBody>
          <a:bodyPr/>
          <a:lstStyle/>
          <a:p>
            <a:fld id="{89546759-EB8E-4C55-BA08-518BC6346D42}" type="slidenum">
              <a:rPr lang="tr-TR" smtClean="0"/>
              <a:t>‹#›</a:t>
            </a:fld>
            <a:endParaRPr lang="tr-TR"/>
          </a:p>
        </p:txBody>
      </p:sp>
    </p:spTree>
    <p:extLst>
      <p:ext uri="{BB962C8B-B14F-4D97-AF65-F5344CB8AC3E}">
        <p14:creationId xmlns:p14="http://schemas.microsoft.com/office/powerpoint/2010/main" val="106917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347C490-9525-4CDD-A8F7-14C74A31EE7F}" type="datetime1">
              <a:rPr lang="tr-TR" smtClean="0"/>
              <a:t>14.2.2020</a:t>
            </a:fld>
            <a:endParaRPr lang="tr-TR"/>
          </a:p>
        </p:txBody>
      </p:sp>
      <p:sp>
        <p:nvSpPr>
          <p:cNvPr id="8" name="Altbilgi Yer Tutucusu 7"/>
          <p:cNvSpPr>
            <a:spLocks noGrp="1"/>
          </p:cNvSpPr>
          <p:nvPr>
            <p:ph type="ftr" sz="quarter" idx="11"/>
          </p:nvPr>
        </p:nvSpPr>
        <p:spPr/>
        <p:txBody>
          <a:bodyPr/>
          <a:lstStyle/>
          <a:p>
            <a:r>
              <a:rPr lang="tr-TR" smtClean="0"/>
              <a:t>Saliha Kılıç</a:t>
            </a:r>
            <a:endParaRPr lang="tr-TR"/>
          </a:p>
        </p:txBody>
      </p:sp>
      <p:sp>
        <p:nvSpPr>
          <p:cNvPr id="9" name="Slayt Numarası Yer Tutucusu 8"/>
          <p:cNvSpPr>
            <a:spLocks noGrp="1"/>
          </p:cNvSpPr>
          <p:nvPr>
            <p:ph type="sldNum" sz="quarter" idx="12"/>
          </p:nvPr>
        </p:nvSpPr>
        <p:spPr/>
        <p:txBody>
          <a:bodyPr/>
          <a:lstStyle/>
          <a:p>
            <a:fld id="{89546759-EB8E-4C55-BA08-518BC6346D42}" type="slidenum">
              <a:rPr lang="tr-TR" smtClean="0"/>
              <a:t>‹#›</a:t>
            </a:fld>
            <a:endParaRPr lang="tr-TR"/>
          </a:p>
        </p:txBody>
      </p:sp>
    </p:spTree>
    <p:extLst>
      <p:ext uri="{BB962C8B-B14F-4D97-AF65-F5344CB8AC3E}">
        <p14:creationId xmlns:p14="http://schemas.microsoft.com/office/powerpoint/2010/main" val="4223994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C7AA7E-55D1-4EB1-9A1A-07528285471D}" type="datetime1">
              <a:rPr lang="tr-TR" smtClean="0"/>
              <a:t>14.2.2020</a:t>
            </a:fld>
            <a:endParaRPr lang="tr-TR"/>
          </a:p>
        </p:txBody>
      </p:sp>
      <p:sp>
        <p:nvSpPr>
          <p:cNvPr id="4" name="Altbilgi Yer Tutucusu 3"/>
          <p:cNvSpPr>
            <a:spLocks noGrp="1"/>
          </p:cNvSpPr>
          <p:nvPr>
            <p:ph type="ftr" sz="quarter" idx="11"/>
          </p:nvPr>
        </p:nvSpPr>
        <p:spPr/>
        <p:txBody>
          <a:bodyPr/>
          <a:lstStyle/>
          <a:p>
            <a:r>
              <a:rPr lang="tr-TR" smtClean="0"/>
              <a:t>Saliha Kılıç</a:t>
            </a:r>
            <a:endParaRPr lang="tr-TR"/>
          </a:p>
        </p:txBody>
      </p:sp>
      <p:sp>
        <p:nvSpPr>
          <p:cNvPr id="5" name="Slayt Numarası Yer Tutucusu 4"/>
          <p:cNvSpPr>
            <a:spLocks noGrp="1"/>
          </p:cNvSpPr>
          <p:nvPr>
            <p:ph type="sldNum" sz="quarter" idx="12"/>
          </p:nvPr>
        </p:nvSpPr>
        <p:spPr/>
        <p:txBody>
          <a:bodyPr/>
          <a:lstStyle/>
          <a:p>
            <a:fld id="{89546759-EB8E-4C55-BA08-518BC6346D42}" type="slidenum">
              <a:rPr lang="tr-TR" smtClean="0"/>
              <a:t>‹#›</a:t>
            </a:fld>
            <a:endParaRPr lang="tr-TR"/>
          </a:p>
        </p:txBody>
      </p:sp>
    </p:spTree>
    <p:extLst>
      <p:ext uri="{BB962C8B-B14F-4D97-AF65-F5344CB8AC3E}">
        <p14:creationId xmlns:p14="http://schemas.microsoft.com/office/powerpoint/2010/main" val="179593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0A8C08E-F715-4EBA-9929-C8D45FB69B9E}" type="datetime1">
              <a:rPr lang="tr-TR" smtClean="0"/>
              <a:t>14.2.2020</a:t>
            </a:fld>
            <a:endParaRPr lang="tr-TR"/>
          </a:p>
        </p:txBody>
      </p:sp>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a:t>
            </a:fld>
            <a:endParaRPr lang="tr-TR"/>
          </a:p>
        </p:txBody>
      </p:sp>
    </p:spTree>
    <p:extLst>
      <p:ext uri="{BB962C8B-B14F-4D97-AF65-F5344CB8AC3E}">
        <p14:creationId xmlns:p14="http://schemas.microsoft.com/office/powerpoint/2010/main" val="180711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C397C3C-4561-42FF-9728-FA43F03AC751}" type="datetime1">
              <a:rPr lang="tr-TR" smtClean="0"/>
              <a:t>14.2.2020</a:t>
            </a:fld>
            <a:endParaRPr lang="tr-TR"/>
          </a:p>
        </p:txBody>
      </p:sp>
      <p:sp>
        <p:nvSpPr>
          <p:cNvPr id="6" name="Altbilgi Yer Tutucusu 5"/>
          <p:cNvSpPr>
            <a:spLocks noGrp="1"/>
          </p:cNvSpPr>
          <p:nvPr>
            <p:ph type="ftr" sz="quarter" idx="11"/>
          </p:nvPr>
        </p:nvSpPr>
        <p:spPr/>
        <p:txBody>
          <a:bodyPr/>
          <a:lstStyle/>
          <a:p>
            <a:r>
              <a:rPr lang="tr-TR" smtClean="0"/>
              <a:t>Saliha Kılıç</a:t>
            </a:r>
            <a:endParaRPr lang="tr-TR"/>
          </a:p>
        </p:txBody>
      </p:sp>
      <p:sp>
        <p:nvSpPr>
          <p:cNvPr id="7" name="Slayt Numarası Yer Tutucusu 6"/>
          <p:cNvSpPr>
            <a:spLocks noGrp="1"/>
          </p:cNvSpPr>
          <p:nvPr>
            <p:ph type="sldNum" sz="quarter" idx="12"/>
          </p:nvPr>
        </p:nvSpPr>
        <p:spPr/>
        <p:txBody>
          <a:bodyPr/>
          <a:lstStyle/>
          <a:p>
            <a:fld id="{89546759-EB8E-4C55-BA08-518BC6346D42}" type="slidenum">
              <a:rPr lang="tr-TR" smtClean="0"/>
              <a:t>‹#›</a:t>
            </a:fld>
            <a:endParaRPr lang="tr-TR"/>
          </a:p>
        </p:txBody>
      </p:sp>
    </p:spTree>
    <p:extLst>
      <p:ext uri="{BB962C8B-B14F-4D97-AF65-F5344CB8AC3E}">
        <p14:creationId xmlns:p14="http://schemas.microsoft.com/office/powerpoint/2010/main" val="323486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41F109F-5145-49EC-BA21-D0FEF08EF555}" type="datetime1">
              <a:rPr lang="tr-TR" smtClean="0"/>
              <a:t>14.2.2020</a:t>
            </a:fld>
            <a:endParaRPr lang="tr-TR"/>
          </a:p>
        </p:txBody>
      </p:sp>
      <p:sp>
        <p:nvSpPr>
          <p:cNvPr id="6" name="Altbilgi Yer Tutucusu 5"/>
          <p:cNvSpPr>
            <a:spLocks noGrp="1"/>
          </p:cNvSpPr>
          <p:nvPr>
            <p:ph type="ftr" sz="quarter" idx="11"/>
          </p:nvPr>
        </p:nvSpPr>
        <p:spPr/>
        <p:txBody>
          <a:bodyPr/>
          <a:lstStyle/>
          <a:p>
            <a:r>
              <a:rPr lang="tr-TR" smtClean="0"/>
              <a:t>Saliha Kılıç</a:t>
            </a:r>
            <a:endParaRPr lang="tr-TR"/>
          </a:p>
        </p:txBody>
      </p:sp>
      <p:sp>
        <p:nvSpPr>
          <p:cNvPr id="7" name="Slayt Numarası Yer Tutucusu 6"/>
          <p:cNvSpPr>
            <a:spLocks noGrp="1"/>
          </p:cNvSpPr>
          <p:nvPr>
            <p:ph type="sldNum" sz="quarter" idx="12"/>
          </p:nvPr>
        </p:nvSpPr>
        <p:spPr/>
        <p:txBody>
          <a:bodyPr/>
          <a:lstStyle/>
          <a:p>
            <a:fld id="{89546759-EB8E-4C55-BA08-518BC6346D42}" type="slidenum">
              <a:rPr lang="tr-TR" smtClean="0"/>
              <a:t>‹#›</a:t>
            </a:fld>
            <a:endParaRPr lang="tr-TR"/>
          </a:p>
        </p:txBody>
      </p:sp>
    </p:spTree>
    <p:extLst>
      <p:ext uri="{BB962C8B-B14F-4D97-AF65-F5344CB8AC3E}">
        <p14:creationId xmlns:p14="http://schemas.microsoft.com/office/powerpoint/2010/main" val="106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A2B06-A67B-4EAF-A6FD-72BEADAEA56E}" type="datetime1">
              <a:rPr lang="tr-TR" smtClean="0"/>
              <a:t>14.2.2020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Saliha Kılıç</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46759-EB8E-4C55-BA08-518BC6346D42}" type="slidenum">
              <a:rPr lang="tr-TR" smtClean="0"/>
              <a:t>‹#›</a:t>
            </a:fld>
            <a:endParaRPr lang="tr-TR"/>
          </a:p>
        </p:txBody>
      </p:sp>
    </p:spTree>
    <p:extLst>
      <p:ext uri="{BB962C8B-B14F-4D97-AF65-F5344CB8AC3E}">
        <p14:creationId xmlns:p14="http://schemas.microsoft.com/office/powerpoint/2010/main" val="3419045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3000"/>
                    </a14:imgEffect>
                    <a14:imgEffect>
                      <a14:colorTemperature colorTemp="11200"/>
                    </a14:imgEffect>
                    <a14:imgEffect>
                      <a14:saturation sat="261000"/>
                    </a14:imgEffect>
                    <a14:imgEffect>
                      <a14:brightnessContrast contrast="-40000"/>
                    </a14:imgEffect>
                  </a14:imgLayer>
                </a14:imgProps>
              </a:ext>
            </a:extLst>
          </a:blip>
          <a:srcRect/>
          <a:stretch>
            <a:fillRect t="-39000" b="-39000"/>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latin typeface="+mn-lt"/>
              </a:rPr>
              <a:t>Örgütsel Bağlılığın Çalışan Performansına Etkisi</a:t>
            </a:r>
            <a:endParaRPr lang="tr-TR" dirty="0">
              <a:latin typeface="+mn-lt"/>
            </a:endParaRPr>
          </a:p>
        </p:txBody>
      </p:sp>
      <p:sp>
        <p:nvSpPr>
          <p:cNvPr id="3" name="Alt Başlık 2"/>
          <p:cNvSpPr>
            <a:spLocks noGrp="1"/>
          </p:cNvSpPr>
          <p:nvPr>
            <p:ph type="subTitle" idx="1"/>
          </p:nvPr>
        </p:nvSpPr>
        <p:spPr/>
        <p:txBody>
          <a:bodyPr/>
          <a:lstStyle/>
          <a:p>
            <a:r>
              <a:rPr lang="tr-TR" dirty="0" smtClean="0"/>
              <a:t>Saliha Kılıç</a:t>
            </a:r>
          </a:p>
          <a:p>
            <a:r>
              <a:rPr lang="tr-TR" dirty="0" smtClean="0"/>
              <a:t>İstanbul Ticaret Üniversitesi</a:t>
            </a:r>
            <a:endParaRPr lang="tr-TR" dirty="0"/>
          </a:p>
        </p:txBody>
      </p:sp>
    </p:spTree>
    <p:extLst>
      <p:ext uri="{BB962C8B-B14F-4D97-AF65-F5344CB8AC3E}">
        <p14:creationId xmlns:p14="http://schemas.microsoft.com/office/powerpoint/2010/main" val="3235287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855371"/>
          </a:xfrm>
        </p:spPr>
        <p:txBody>
          <a:bodyPr>
            <a:normAutofit fontScale="90000"/>
          </a:bodyPr>
          <a:lstStyle/>
          <a:p>
            <a:pPr marL="457200" indent="-457200">
              <a:buFont typeface="Arial" panose="020B0604020202020204" pitchFamily="34" charset="0"/>
              <a:buChar char="•"/>
            </a:pPr>
            <a:r>
              <a:rPr lang="tr-TR" sz="4900" dirty="0">
                <a:latin typeface="+mn-lt"/>
              </a:rPr>
              <a:t>Duygusal bağlılık</a:t>
            </a:r>
            <a:r>
              <a:rPr lang="tr-TR" sz="3000" b="1" dirty="0">
                <a:latin typeface="+mn-lt"/>
              </a:rPr>
              <a:t/>
            </a:r>
            <a:br>
              <a:rPr lang="tr-TR" sz="3000" b="1" dirty="0">
                <a:latin typeface="+mn-lt"/>
              </a:rPr>
            </a:br>
            <a:r>
              <a:rPr lang="tr-TR" sz="3000" b="1" dirty="0" smtClean="0">
                <a:latin typeface="+mn-lt"/>
              </a:rPr>
              <a:t/>
            </a:r>
            <a:br>
              <a:rPr lang="tr-TR" sz="3000" b="1" dirty="0" smtClean="0">
                <a:latin typeface="+mn-lt"/>
              </a:rPr>
            </a:br>
            <a:r>
              <a:rPr lang="tr-TR" sz="3100" dirty="0" smtClean="0">
                <a:latin typeface="+mn-lt"/>
              </a:rPr>
              <a:t>Bireyin </a:t>
            </a:r>
            <a:r>
              <a:rPr lang="tr-TR" sz="3100" dirty="0">
                <a:latin typeface="+mn-lt"/>
              </a:rPr>
              <a:t>örgüte olan duygusal veya hissi bağlanması söz konusudur. Güçlü bir bağlılık içinde olan bireyler örgütleriyle özdeşleşir, örgütün içine girer ve örgütün bir üyesi olmaktan dolayı mutlu olurlar.</a:t>
            </a:r>
            <a:br>
              <a:rPr lang="tr-TR" sz="3100" dirty="0">
                <a:latin typeface="+mn-lt"/>
              </a:rPr>
            </a:br>
            <a:r>
              <a:rPr lang="tr-TR" sz="3100" dirty="0">
                <a:latin typeface="+mn-lt"/>
              </a:rPr>
              <a:t/>
            </a:r>
            <a:br>
              <a:rPr lang="tr-TR" sz="3100" dirty="0">
                <a:latin typeface="+mn-lt"/>
              </a:rPr>
            </a:br>
            <a:r>
              <a:rPr lang="tr-TR" sz="3100" dirty="0" smtClean="0">
                <a:latin typeface="+mn-lt"/>
              </a:rPr>
              <a:t/>
            </a:r>
            <a:br>
              <a:rPr lang="tr-TR" sz="3100" dirty="0" smtClean="0">
                <a:latin typeface="+mn-lt"/>
              </a:rPr>
            </a:br>
            <a:r>
              <a:rPr lang="tr-TR" sz="3100" dirty="0" smtClean="0">
                <a:latin typeface="+mn-lt"/>
              </a:rPr>
              <a:t>Bu bağlılık türü örgüt </a:t>
            </a:r>
            <a:r>
              <a:rPr lang="tr-TR" sz="3100" dirty="0">
                <a:latin typeface="+mn-lt"/>
              </a:rPr>
              <a:t>çevresine yönelik duygusal tepkilerle yakından ilgili olup, daha çok işe yoğunlaşma ile birlikte iş </a:t>
            </a:r>
            <a:r>
              <a:rPr lang="tr-TR" sz="3100" dirty="0" smtClean="0">
                <a:latin typeface="+mn-lt"/>
              </a:rPr>
              <a:t>arkadaşlarından</a:t>
            </a:r>
            <a:r>
              <a:rPr lang="tr-TR" sz="3100" dirty="0">
                <a:latin typeface="+mn-lt"/>
              </a:rPr>
              <a:t>, işe yönelik bağlılıktan elde edilen tatminle alakalıdır. </a:t>
            </a:r>
            <a:r>
              <a:rPr lang="tr-TR" sz="3100" dirty="0" smtClean="0">
                <a:latin typeface="+mn-lt"/>
              </a:rPr>
              <a:t>Duygusal </a:t>
            </a:r>
            <a:r>
              <a:rPr lang="tr-TR" sz="3100" dirty="0">
                <a:latin typeface="+mn-lt"/>
              </a:rPr>
              <a:t>bağlılık örgütteki çalışanların duygusal anlamda kendi tercihleriyle örgütte kalma isteği olarak </a:t>
            </a:r>
            <a:r>
              <a:rPr lang="tr-TR" sz="3100" dirty="0" smtClean="0">
                <a:latin typeface="+mn-lt"/>
              </a:rPr>
              <a:t>tanımlanmaktadır. </a:t>
            </a:r>
            <a:br>
              <a:rPr lang="tr-TR" sz="3100" dirty="0" smtClean="0">
                <a:latin typeface="+mn-lt"/>
              </a:rPr>
            </a:br>
            <a:r>
              <a:rPr lang="tr-TR" sz="3000" dirty="0">
                <a:latin typeface="+mn-lt"/>
              </a:rPr>
              <a:t/>
            </a:r>
            <a:br>
              <a:rPr lang="tr-TR" sz="3000" dirty="0">
                <a:latin typeface="+mn-lt"/>
              </a:rPr>
            </a:br>
            <a:endParaRPr lang="tr-TR" sz="3000" dirty="0">
              <a:latin typeface="+mn-lt"/>
            </a:endParaRPr>
          </a:p>
        </p:txBody>
      </p:sp>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10</a:t>
            </a:fld>
            <a:r>
              <a:rPr lang="tr-TR" dirty="0" smtClean="0"/>
              <a:t>/25</a:t>
            </a:r>
            <a:endParaRPr lang="tr-TR" dirty="0"/>
          </a:p>
        </p:txBody>
      </p:sp>
    </p:spTree>
    <p:extLst>
      <p:ext uri="{BB962C8B-B14F-4D97-AF65-F5344CB8AC3E}">
        <p14:creationId xmlns:p14="http://schemas.microsoft.com/office/powerpoint/2010/main" val="3005236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734909"/>
          </a:xfrm>
        </p:spPr>
        <p:txBody>
          <a:bodyPr>
            <a:normAutofit/>
          </a:bodyPr>
          <a:lstStyle/>
          <a:p>
            <a:pPr marL="457200" indent="-457200">
              <a:buFont typeface="Arial" panose="020B0604020202020204" pitchFamily="34" charset="0"/>
              <a:buChar char="•"/>
            </a:pPr>
            <a:r>
              <a:rPr lang="tr-TR" dirty="0">
                <a:latin typeface="+mn-lt"/>
              </a:rPr>
              <a:t>Devam </a:t>
            </a:r>
            <a:r>
              <a:rPr lang="tr-TR" dirty="0" smtClean="0">
                <a:latin typeface="+mn-lt"/>
              </a:rPr>
              <a:t>bağlılığı </a:t>
            </a:r>
            <a:r>
              <a:rPr lang="tr-TR" b="1" dirty="0">
                <a:latin typeface="+mn-lt"/>
              </a:rPr>
              <a:t/>
            </a:r>
            <a:br>
              <a:rPr lang="tr-TR" b="1" dirty="0">
                <a:latin typeface="+mn-lt"/>
              </a:rPr>
            </a:br>
            <a:r>
              <a:rPr lang="tr-TR" sz="3000" b="1" dirty="0">
                <a:latin typeface="+mn-lt"/>
              </a:rPr>
              <a:t/>
            </a:r>
            <a:br>
              <a:rPr lang="tr-TR" sz="3000" b="1" dirty="0">
                <a:latin typeface="+mn-lt"/>
              </a:rPr>
            </a:br>
            <a:r>
              <a:rPr lang="tr-TR" sz="2800" dirty="0" smtClean="0">
                <a:latin typeface="+mn-lt"/>
              </a:rPr>
              <a:t>Alternatif </a:t>
            </a:r>
            <a:r>
              <a:rPr lang="tr-TR" sz="2800" dirty="0">
                <a:latin typeface="+mn-lt"/>
              </a:rPr>
              <a:t>iş olanaklarının azlığı nedenine ek olarak yan bahis </a:t>
            </a:r>
            <a:r>
              <a:rPr lang="tr-TR" sz="2800" dirty="0" smtClean="0">
                <a:latin typeface="+mn-lt"/>
              </a:rPr>
              <a:t>kuramından </a:t>
            </a:r>
            <a:r>
              <a:rPr lang="tr-TR" sz="2800" dirty="0">
                <a:latin typeface="+mn-lt"/>
              </a:rPr>
              <a:t>yola çıkılarak oluşturulmuştur. Çalışan işyerinden ayrıldığında ekonomik olarak </a:t>
            </a:r>
            <a:r>
              <a:rPr lang="tr-TR" sz="2800" dirty="0" smtClean="0">
                <a:latin typeface="+mn-lt"/>
              </a:rPr>
              <a:t>kayıp </a:t>
            </a:r>
            <a:r>
              <a:rPr lang="tr-TR" sz="2800" dirty="0">
                <a:latin typeface="+mn-lt"/>
              </a:rPr>
              <a:t>yaşayacağını düşündüğünde ayrılmaktan vazgeçer. Zaman kaybı ve kendisine </a:t>
            </a:r>
            <a:r>
              <a:rPr lang="tr-TR" sz="2800" dirty="0" smtClean="0">
                <a:latin typeface="+mn-lt"/>
              </a:rPr>
              <a:t>yapılan </a:t>
            </a:r>
            <a:r>
              <a:rPr lang="tr-TR" sz="2800" dirty="0">
                <a:latin typeface="+mn-lt"/>
              </a:rPr>
              <a:t>yatırımların boşa gitme endişesi de işten ayrılmaması sonucunu </a:t>
            </a:r>
            <a:r>
              <a:rPr lang="tr-TR" sz="2800" dirty="0" smtClean="0">
                <a:latin typeface="+mn-lt"/>
              </a:rPr>
              <a:t>doğurabilmektedir.</a:t>
            </a:r>
            <a:endParaRPr lang="tr-TR" sz="2800" dirty="0">
              <a:latin typeface="+mn-lt"/>
            </a:endParaRPr>
          </a:p>
        </p:txBody>
      </p:sp>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11</a:t>
            </a:fld>
            <a:r>
              <a:rPr lang="tr-TR" dirty="0" smtClean="0"/>
              <a:t>/25</a:t>
            </a:r>
            <a:endParaRPr lang="tr-TR" dirty="0"/>
          </a:p>
        </p:txBody>
      </p:sp>
    </p:spTree>
    <p:extLst>
      <p:ext uri="{BB962C8B-B14F-4D97-AF65-F5344CB8AC3E}">
        <p14:creationId xmlns:p14="http://schemas.microsoft.com/office/powerpoint/2010/main" val="1118248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991225"/>
          </a:xfrm>
        </p:spPr>
        <p:txBody>
          <a:bodyPr>
            <a:normAutofit/>
          </a:bodyPr>
          <a:lstStyle/>
          <a:p>
            <a:r>
              <a:rPr lang="tr-TR" sz="2800" dirty="0" smtClean="0">
                <a:latin typeface="+mn-lt"/>
              </a:rPr>
              <a:t>Bu </a:t>
            </a:r>
            <a:r>
              <a:rPr lang="tr-TR" sz="2800" dirty="0">
                <a:latin typeface="+mn-lt"/>
              </a:rPr>
              <a:t>tür bir </a:t>
            </a:r>
            <a:r>
              <a:rPr lang="tr-TR" sz="2800" dirty="0" smtClean="0">
                <a:latin typeface="+mn-lt"/>
              </a:rPr>
              <a:t>bağlılıkta, </a:t>
            </a:r>
            <a:r>
              <a:rPr lang="tr-TR" sz="2800" dirty="0">
                <a:latin typeface="+mn-lt"/>
              </a:rPr>
              <a:t>bireyin örgütü terk etmesiyle kaybedeceklerini düşünerek örgütteki üyeliğini sürdürme </a:t>
            </a:r>
            <a:r>
              <a:rPr lang="tr-TR" sz="2800" dirty="0" smtClean="0">
                <a:latin typeface="+mn-lt"/>
              </a:rPr>
              <a:t>arzusu söz konusudur. Devam bağlılığı, </a:t>
            </a:r>
            <a:r>
              <a:rPr lang="tr-TR" sz="2800" dirty="0">
                <a:latin typeface="+mn-lt"/>
              </a:rPr>
              <a:t>iki ayrı olgunun sonucu olabilir. Birincisi uygun </a:t>
            </a:r>
            <a:r>
              <a:rPr lang="tr-TR" sz="2800" dirty="0" smtClean="0">
                <a:latin typeface="+mn-lt"/>
              </a:rPr>
              <a:t>iş alternatiflerinin </a:t>
            </a:r>
            <a:r>
              <a:rPr lang="tr-TR" sz="2800" dirty="0">
                <a:latin typeface="+mn-lt"/>
              </a:rPr>
              <a:t>olmaması, ikincisi ise bireyin örgüte yaptığı yatırımların büyüklüğüdür. Bir başka deyimle, birey örgüte yönelik sarf ettiği zaman ve enerji olgusunu düşündüğünde, örgütsel temelli becerilerinin başka bir örgüte transfer olması zor olduğunu algıladığında ve kıdem esaslı kazançlarını kaybedeceğini fark ettiğinde örgüte yönelik yatırımları bireyin örgüte bağlılığını etkileyecektir.</a:t>
            </a:r>
            <a:br>
              <a:rPr lang="tr-TR" sz="2800" dirty="0">
                <a:latin typeface="+mn-lt"/>
              </a:rPr>
            </a:br>
            <a:endParaRPr lang="tr-TR" sz="2800" dirty="0">
              <a:latin typeface="+mn-lt"/>
            </a:endParaRPr>
          </a:p>
        </p:txBody>
      </p:sp>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12</a:t>
            </a:fld>
            <a:r>
              <a:rPr lang="tr-TR" dirty="0" smtClean="0"/>
              <a:t>/25</a:t>
            </a:r>
            <a:endParaRPr lang="tr-TR" dirty="0"/>
          </a:p>
        </p:txBody>
      </p:sp>
    </p:spTree>
    <p:extLst>
      <p:ext uri="{BB962C8B-B14F-4D97-AF65-F5344CB8AC3E}">
        <p14:creationId xmlns:p14="http://schemas.microsoft.com/office/powerpoint/2010/main" val="3708381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894007"/>
          </a:xfrm>
        </p:spPr>
        <p:txBody>
          <a:bodyPr>
            <a:normAutofit/>
          </a:bodyPr>
          <a:lstStyle/>
          <a:p>
            <a:pPr marL="457200" indent="-457200">
              <a:buFont typeface="Arial" panose="020B0604020202020204" pitchFamily="34" charset="0"/>
              <a:buChar char="•"/>
            </a:pPr>
            <a:r>
              <a:rPr lang="tr-TR" dirty="0">
                <a:latin typeface="+mn-lt"/>
              </a:rPr>
              <a:t>Normatif </a:t>
            </a:r>
            <a:r>
              <a:rPr lang="tr-TR" dirty="0" smtClean="0">
                <a:latin typeface="+mn-lt"/>
              </a:rPr>
              <a:t>bağlılık</a:t>
            </a:r>
            <a:br>
              <a:rPr lang="tr-TR" dirty="0" smtClean="0">
                <a:latin typeface="+mn-lt"/>
              </a:rPr>
            </a:br>
            <a:r>
              <a:rPr lang="tr-TR" sz="3000" dirty="0">
                <a:latin typeface="+mn-lt"/>
              </a:rPr>
              <a:t/>
            </a:r>
            <a:br>
              <a:rPr lang="tr-TR" sz="3000" dirty="0">
                <a:latin typeface="+mn-lt"/>
              </a:rPr>
            </a:br>
            <a:r>
              <a:rPr lang="tr-TR" sz="2800" dirty="0" smtClean="0">
                <a:latin typeface="+mn-lt"/>
              </a:rPr>
              <a:t>Zorunluluk </a:t>
            </a:r>
            <a:r>
              <a:rPr lang="tr-TR" sz="2800" dirty="0">
                <a:latin typeface="+mn-lt"/>
              </a:rPr>
              <a:t>unsuru içermektedir. Bahsedilen bu zorunluluk çalışanın kişisel maddi kayıp endişeleri değil, ahlaki olarak duygularından </a:t>
            </a:r>
            <a:r>
              <a:rPr lang="tr-TR" sz="2800" dirty="0" smtClean="0">
                <a:latin typeface="+mn-lt"/>
              </a:rPr>
              <a:t>kaynaklanmaktadır. </a:t>
            </a:r>
            <a:r>
              <a:rPr lang="tr-TR" sz="2800" dirty="0">
                <a:latin typeface="+mn-lt"/>
              </a:rPr>
              <a:t>Bu bağlılık örgüte karşı sorumluluğu konusundaki inancının bir sonucudur. </a:t>
            </a:r>
            <a:r>
              <a:rPr lang="tr-TR" sz="2800" dirty="0" smtClean="0">
                <a:latin typeface="+mn-lt"/>
              </a:rPr>
              <a:t/>
            </a:r>
            <a:br>
              <a:rPr lang="tr-TR" sz="2800" dirty="0" smtClean="0">
                <a:latin typeface="+mn-lt"/>
              </a:rPr>
            </a:br>
            <a:r>
              <a:rPr lang="tr-TR" sz="2800" dirty="0">
                <a:latin typeface="+mn-lt"/>
              </a:rPr>
              <a:t/>
            </a:r>
            <a:br>
              <a:rPr lang="tr-TR" sz="2800" dirty="0">
                <a:latin typeface="+mn-lt"/>
              </a:rPr>
            </a:br>
            <a:r>
              <a:rPr lang="tr-TR" sz="2800" dirty="0">
                <a:latin typeface="+mn-lt"/>
              </a:rPr>
              <a:t>Normatif bağlılığı güçlü olan </a:t>
            </a:r>
            <a:r>
              <a:rPr lang="tr-TR" sz="2800" dirty="0" smtClean="0">
                <a:latin typeface="+mn-lt"/>
              </a:rPr>
              <a:t>çalışanlar, </a:t>
            </a:r>
            <a:r>
              <a:rPr lang="tr-TR" sz="2800" dirty="0">
                <a:latin typeface="+mn-lt"/>
              </a:rPr>
              <a:t>örgütüne bağlı olmayı bir vazife olarak algılamaktadır. Çalışanlar örgüte devam etmenin doğru davranış olduğunu düşündüğünden, bu bağlılık türü, duygusal ve devamlılık bağlılığından farklılık </a:t>
            </a:r>
            <a:r>
              <a:rPr lang="tr-TR" sz="2800" dirty="0" smtClean="0">
                <a:latin typeface="+mn-lt"/>
              </a:rPr>
              <a:t>göstermektedir.</a:t>
            </a:r>
            <a:endParaRPr lang="tr-TR" sz="2800" dirty="0">
              <a:latin typeface="+mn-lt"/>
            </a:endParaRPr>
          </a:p>
        </p:txBody>
      </p:sp>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13</a:t>
            </a:fld>
            <a:r>
              <a:rPr lang="tr-TR" dirty="0" smtClean="0"/>
              <a:t>/25</a:t>
            </a:r>
            <a:endParaRPr lang="tr-TR" dirty="0"/>
          </a:p>
        </p:txBody>
      </p:sp>
    </p:spTree>
    <p:extLst>
      <p:ext uri="{BB962C8B-B14F-4D97-AF65-F5344CB8AC3E}">
        <p14:creationId xmlns:p14="http://schemas.microsoft.com/office/powerpoint/2010/main" val="1726859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894007"/>
          </a:xfrm>
        </p:spPr>
        <p:txBody>
          <a:bodyPr>
            <a:normAutofit/>
          </a:bodyPr>
          <a:lstStyle/>
          <a:p>
            <a:r>
              <a:rPr lang="tr-TR" dirty="0">
                <a:latin typeface="+mn-lt"/>
              </a:rPr>
              <a:t>Davranışsal b</a:t>
            </a:r>
            <a:r>
              <a:rPr lang="tr-TR" dirty="0" smtClean="0">
                <a:latin typeface="+mn-lt"/>
              </a:rPr>
              <a:t>ağlılık</a:t>
            </a:r>
            <a:br>
              <a:rPr lang="tr-TR" dirty="0" smtClean="0">
                <a:latin typeface="+mn-lt"/>
              </a:rPr>
            </a:br>
            <a:r>
              <a:rPr lang="tr-TR" dirty="0">
                <a:latin typeface="+mn-lt"/>
              </a:rPr>
              <a:t/>
            </a:r>
            <a:br>
              <a:rPr lang="tr-TR" dirty="0">
                <a:latin typeface="+mn-lt"/>
              </a:rPr>
            </a:br>
            <a:r>
              <a:rPr lang="tr-TR" sz="2800" dirty="0" smtClean="0">
                <a:latin typeface="+mn-lt"/>
              </a:rPr>
              <a:t>Davranışsal </a:t>
            </a:r>
            <a:r>
              <a:rPr lang="tr-TR" sz="2800" dirty="0">
                <a:latin typeface="+mn-lt"/>
              </a:rPr>
              <a:t>bağlılık gösteren </a:t>
            </a:r>
            <a:r>
              <a:rPr lang="tr-TR" sz="2800" dirty="0" smtClean="0">
                <a:latin typeface="+mn-lt"/>
              </a:rPr>
              <a:t>iş görenler</a:t>
            </a:r>
            <a:r>
              <a:rPr lang="tr-TR" sz="2800" dirty="0">
                <a:latin typeface="+mn-lt"/>
              </a:rPr>
              <a:t>, örgütün kendisinden ziyade, yaptıkları belli bir faaliyete bağlanmaktadırlar</a:t>
            </a:r>
            <a:r>
              <a:rPr lang="tr-TR" sz="2800" dirty="0" smtClean="0">
                <a:latin typeface="+mn-lt"/>
              </a:rPr>
              <a:t>.</a:t>
            </a:r>
            <a:br>
              <a:rPr lang="tr-TR" sz="2800" dirty="0" smtClean="0">
                <a:latin typeface="+mn-lt"/>
              </a:rPr>
            </a:br>
            <a:r>
              <a:rPr lang="tr-TR" sz="2800" dirty="0">
                <a:latin typeface="+mn-lt"/>
              </a:rPr>
              <a:t/>
            </a:r>
            <a:br>
              <a:rPr lang="tr-TR" sz="2800" dirty="0">
                <a:latin typeface="+mn-lt"/>
              </a:rPr>
            </a:br>
            <a:r>
              <a:rPr lang="tr-TR" sz="2800" dirty="0">
                <a:latin typeface="+mn-lt"/>
              </a:rPr>
              <a:t>Davranışsal bağlılık, örgütten daha çok bireyin davranışlarına yönelik olarak gelişmektedir. Örneğin birey bir davranışta bulunduktan sonra bazı etmenler nedeniyle davranışını sürdürmekte ve bir süre sonra sürdürdüğü bu davranışa bağlanmaktadır. Zaman geçtikçe söz konusu davranışa uygun veya onu haklı gösteren tutumlar geliştirmekte, bu da davranışın tekrarlanma olasılığını yükseltmektedir.</a:t>
            </a:r>
          </a:p>
        </p:txBody>
      </p:sp>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14</a:t>
            </a:fld>
            <a:r>
              <a:rPr lang="tr-TR" dirty="0" smtClean="0"/>
              <a:t>/25</a:t>
            </a:r>
            <a:endParaRPr lang="tr-TR" dirty="0"/>
          </a:p>
        </p:txBody>
      </p:sp>
    </p:spTree>
    <p:extLst>
      <p:ext uri="{BB962C8B-B14F-4D97-AF65-F5344CB8AC3E}">
        <p14:creationId xmlns:p14="http://schemas.microsoft.com/office/powerpoint/2010/main" val="167144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991225"/>
          </a:xfrm>
        </p:spPr>
        <p:txBody>
          <a:bodyPr>
            <a:normAutofit fontScale="90000"/>
          </a:bodyPr>
          <a:lstStyle/>
          <a:p>
            <a:r>
              <a:rPr lang="tr-TR" dirty="0">
                <a:latin typeface="+mn-lt"/>
              </a:rPr>
              <a:t>Çoklu b</a:t>
            </a:r>
            <a:r>
              <a:rPr lang="tr-TR" dirty="0" smtClean="0">
                <a:latin typeface="+mn-lt"/>
              </a:rPr>
              <a:t>ağlılık </a:t>
            </a:r>
            <a:r>
              <a:rPr lang="tr-TR" dirty="0">
                <a:latin typeface="+mn-lt"/>
              </a:rPr>
              <a:t>y</a:t>
            </a:r>
            <a:r>
              <a:rPr lang="tr-TR" dirty="0" smtClean="0">
                <a:latin typeface="+mn-lt"/>
              </a:rPr>
              <a:t>aklaşımları</a:t>
            </a:r>
            <a:r>
              <a:rPr lang="tr-TR" sz="3000" dirty="0" smtClean="0">
                <a:latin typeface="+mn-lt"/>
              </a:rPr>
              <a:t/>
            </a:r>
            <a:br>
              <a:rPr lang="tr-TR" sz="3000" dirty="0" smtClean="0">
                <a:latin typeface="+mn-lt"/>
              </a:rPr>
            </a:br>
            <a:r>
              <a:rPr lang="tr-TR" sz="3000" dirty="0">
                <a:latin typeface="+mn-lt"/>
              </a:rPr>
              <a:t/>
            </a:r>
            <a:br>
              <a:rPr lang="tr-TR" sz="3000" dirty="0">
                <a:latin typeface="+mn-lt"/>
              </a:rPr>
            </a:br>
            <a:r>
              <a:rPr lang="tr-TR" sz="3100" dirty="0">
                <a:latin typeface="+mn-lt"/>
              </a:rPr>
              <a:t>Bu yaklaşımda örgütsel bağlılık, bireye ve örgütten örgüte göre öznel koşullarına uygun olarak farklılaşmaktadır. Çalışanın örgütün iç ve dış unsurlarına ait bağlılıklarının toplamı bu yaklaşımın temelini </a:t>
            </a:r>
            <a:r>
              <a:rPr lang="tr-TR" sz="3100" dirty="0" smtClean="0">
                <a:latin typeface="+mn-lt"/>
              </a:rPr>
              <a:t>oluşturur.</a:t>
            </a:r>
            <a:br>
              <a:rPr lang="tr-TR" sz="3100" dirty="0" smtClean="0">
                <a:latin typeface="+mn-lt"/>
              </a:rPr>
            </a:br>
            <a:r>
              <a:rPr lang="tr-TR" sz="3100" dirty="0">
                <a:latin typeface="+mn-lt"/>
              </a:rPr>
              <a:t/>
            </a:r>
            <a:br>
              <a:rPr lang="tr-TR" sz="3100" dirty="0">
                <a:latin typeface="+mn-lt"/>
              </a:rPr>
            </a:br>
            <a:r>
              <a:rPr lang="tr-TR" sz="3100" dirty="0" smtClean="0">
                <a:latin typeface="+mn-lt"/>
              </a:rPr>
              <a:t>Örgütlerine</a:t>
            </a:r>
            <a:r>
              <a:rPr lang="tr-TR" sz="3100" dirty="0">
                <a:latin typeface="+mn-lt"/>
              </a:rPr>
              <a:t>, çalışma arkadaşlarına, mesleklerine, kariyerlerine, yöneticilerine, </a:t>
            </a:r>
            <a:r>
              <a:rPr lang="tr-TR" sz="3100" dirty="0" smtClean="0">
                <a:latin typeface="+mn-lt"/>
              </a:rPr>
              <a:t>müşterilerine</a:t>
            </a:r>
            <a:r>
              <a:rPr lang="tr-TR" sz="3100" dirty="0">
                <a:latin typeface="+mn-lt"/>
              </a:rPr>
              <a:t>, sendikalara farklı şekillerde bağlılık gösterdiğini ve bunun örgütsel bağlılığı </a:t>
            </a:r>
            <a:r>
              <a:rPr lang="tr-TR" sz="3100" dirty="0" smtClean="0">
                <a:latin typeface="+mn-lt"/>
              </a:rPr>
              <a:t>etkileyeceği </a:t>
            </a:r>
            <a:r>
              <a:rPr lang="tr-TR" sz="3100" dirty="0">
                <a:latin typeface="+mn-lt"/>
              </a:rPr>
              <a:t>düşünülmektedir. Bu nedenle örgüte ilişkin unsurların ve grupların belirlenmesi </a:t>
            </a:r>
            <a:r>
              <a:rPr lang="tr-TR" sz="3100" dirty="0" smtClean="0">
                <a:latin typeface="+mn-lt"/>
              </a:rPr>
              <a:t>gerekmektedir</a:t>
            </a:r>
            <a:r>
              <a:rPr lang="tr-TR" sz="3100" dirty="0">
                <a:latin typeface="+mn-lt"/>
              </a:rPr>
              <a:t>. Çalışanlar, yöneticiler, sendikalar, müşteriler, genel anlamda kamuoyu; </a:t>
            </a:r>
            <a:r>
              <a:rPr lang="tr-TR" sz="3100" dirty="0" smtClean="0">
                <a:latin typeface="+mn-lt"/>
              </a:rPr>
              <a:t>çoklu </a:t>
            </a:r>
            <a:r>
              <a:rPr lang="tr-TR" sz="3100" dirty="0">
                <a:latin typeface="+mn-lt"/>
              </a:rPr>
              <a:t>bağlılığın kaynaklarını </a:t>
            </a:r>
            <a:r>
              <a:rPr lang="tr-TR" sz="3100" dirty="0" smtClean="0">
                <a:latin typeface="+mn-lt"/>
              </a:rPr>
              <a:t>oluşturmaktadır.</a:t>
            </a:r>
            <a:endParaRPr lang="tr-TR" sz="3100" dirty="0">
              <a:latin typeface="+mn-lt"/>
            </a:endParaRPr>
          </a:p>
        </p:txBody>
      </p:sp>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15</a:t>
            </a:fld>
            <a:r>
              <a:rPr lang="tr-TR" dirty="0" smtClean="0"/>
              <a:t>/25</a:t>
            </a:r>
            <a:endParaRPr lang="tr-TR" dirty="0"/>
          </a:p>
        </p:txBody>
      </p:sp>
    </p:spTree>
    <p:extLst>
      <p:ext uri="{BB962C8B-B14F-4D97-AF65-F5344CB8AC3E}">
        <p14:creationId xmlns:p14="http://schemas.microsoft.com/office/powerpoint/2010/main" val="1270267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68216"/>
          </a:xfrm>
        </p:spPr>
        <p:txBody>
          <a:bodyPr>
            <a:noAutofit/>
          </a:bodyPr>
          <a:lstStyle/>
          <a:p>
            <a:r>
              <a:rPr lang="tr-TR" sz="3000" b="1" dirty="0" smtClean="0">
                <a:latin typeface="+mn-lt"/>
              </a:rPr>
              <a:t/>
            </a:r>
            <a:br>
              <a:rPr lang="tr-TR" sz="3000" b="1" dirty="0" smtClean="0">
                <a:latin typeface="+mn-lt"/>
              </a:rPr>
            </a:br>
            <a:r>
              <a:rPr lang="tr-TR" sz="3000" b="1" dirty="0">
                <a:latin typeface="+mn-lt"/>
              </a:rPr>
              <a:t/>
            </a:r>
            <a:br>
              <a:rPr lang="tr-TR" sz="3000" b="1" dirty="0">
                <a:latin typeface="+mn-lt"/>
              </a:rPr>
            </a:br>
            <a:r>
              <a:rPr lang="tr-TR" dirty="0" smtClean="0">
                <a:latin typeface="+mn-lt"/>
              </a:rPr>
              <a:t>Örgütsel </a:t>
            </a:r>
            <a:r>
              <a:rPr lang="tr-TR" dirty="0">
                <a:latin typeface="+mn-lt"/>
              </a:rPr>
              <a:t>b</a:t>
            </a:r>
            <a:r>
              <a:rPr lang="tr-TR" dirty="0" smtClean="0">
                <a:latin typeface="+mn-lt"/>
              </a:rPr>
              <a:t>ağlılığı etkileyen </a:t>
            </a:r>
            <a:r>
              <a:rPr lang="tr-TR" dirty="0">
                <a:latin typeface="+mn-lt"/>
              </a:rPr>
              <a:t>f</a:t>
            </a:r>
            <a:r>
              <a:rPr lang="tr-TR" dirty="0" smtClean="0">
                <a:latin typeface="+mn-lt"/>
              </a:rPr>
              <a:t>aktörler</a:t>
            </a:r>
            <a:br>
              <a:rPr lang="tr-TR" dirty="0" smtClean="0">
                <a:latin typeface="+mn-lt"/>
              </a:rPr>
            </a:br>
            <a:r>
              <a:rPr lang="tr-TR" dirty="0">
                <a:latin typeface="+mn-lt"/>
              </a:rPr>
              <a:t/>
            </a:r>
            <a:br>
              <a:rPr lang="tr-TR" dirty="0">
                <a:latin typeface="+mn-lt"/>
              </a:rPr>
            </a:br>
            <a:endParaRPr lang="tr-TR" dirty="0">
              <a:latin typeface="+mn-lt"/>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4052833405"/>
              </p:ext>
            </p:extLst>
          </p:nvPr>
        </p:nvGraphicFramePr>
        <p:xfrm>
          <a:off x="838200" y="1133342"/>
          <a:ext cx="10515600" cy="5043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16</a:t>
            </a:fld>
            <a:r>
              <a:rPr lang="tr-TR" dirty="0" smtClean="0"/>
              <a:t>/25</a:t>
            </a:r>
            <a:endParaRPr lang="tr-TR" dirty="0"/>
          </a:p>
        </p:txBody>
      </p:sp>
    </p:spTree>
    <p:extLst>
      <p:ext uri="{BB962C8B-B14F-4D97-AF65-F5344CB8AC3E}">
        <p14:creationId xmlns:p14="http://schemas.microsoft.com/office/powerpoint/2010/main" val="3388300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838200" y="365125"/>
            <a:ext cx="10515600" cy="665185"/>
          </a:xfrm>
        </p:spPr>
        <p:txBody>
          <a:bodyPr>
            <a:noAutofit/>
          </a:bodyPr>
          <a:lstStyle/>
          <a:p>
            <a:r>
              <a:rPr lang="tr-TR" b="1" dirty="0" smtClean="0"/>
              <a:t>Örgütsel bağlılığın </a:t>
            </a:r>
            <a:r>
              <a:rPr lang="tr-TR" b="1" dirty="0"/>
              <a:t>s</a:t>
            </a:r>
            <a:r>
              <a:rPr lang="tr-TR" b="1" dirty="0" smtClean="0"/>
              <a:t>onuçları</a:t>
            </a:r>
            <a:endParaRPr lang="tr-TR" b="1"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692171142"/>
              </p:ext>
            </p:extLst>
          </p:nvPr>
        </p:nvGraphicFramePr>
        <p:xfrm>
          <a:off x="838200" y="1159098"/>
          <a:ext cx="9812628" cy="4681594"/>
        </p:xfrm>
        <a:graphic>
          <a:graphicData uri="http://schemas.openxmlformats.org/drawingml/2006/table">
            <a:tbl>
              <a:tblPr firstRow="1" firstCol="1" bandRow="1">
                <a:tableStyleId>{21E4AEA4-8DFA-4A89-87EB-49C32662AFE0}</a:tableStyleId>
              </a:tblPr>
              <a:tblGrid>
                <a:gridCol w="757940">
                  <a:extLst>
                    <a:ext uri="{9D8B030D-6E8A-4147-A177-3AD203B41FA5}">
                      <a16:colId xmlns:a16="http://schemas.microsoft.com/office/drawing/2014/main" val="630794048"/>
                    </a:ext>
                  </a:extLst>
                </a:gridCol>
                <a:gridCol w="2693398">
                  <a:extLst>
                    <a:ext uri="{9D8B030D-6E8A-4147-A177-3AD203B41FA5}">
                      <a16:colId xmlns:a16="http://schemas.microsoft.com/office/drawing/2014/main" val="3410544216"/>
                    </a:ext>
                  </a:extLst>
                </a:gridCol>
                <a:gridCol w="3317124">
                  <a:extLst>
                    <a:ext uri="{9D8B030D-6E8A-4147-A177-3AD203B41FA5}">
                      <a16:colId xmlns:a16="http://schemas.microsoft.com/office/drawing/2014/main" val="1038894845"/>
                    </a:ext>
                  </a:extLst>
                </a:gridCol>
                <a:gridCol w="3044166">
                  <a:extLst>
                    <a:ext uri="{9D8B030D-6E8A-4147-A177-3AD203B41FA5}">
                      <a16:colId xmlns:a16="http://schemas.microsoft.com/office/drawing/2014/main" val="3971422985"/>
                    </a:ext>
                  </a:extLst>
                </a:gridCol>
              </a:tblGrid>
              <a:tr h="437292">
                <a:tc rowSpan="4">
                  <a:txBody>
                    <a:bodyPr/>
                    <a:lstStyle/>
                    <a:p>
                      <a:pPr marL="71755" marR="71755" algn="ctr">
                        <a:lnSpc>
                          <a:spcPct val="107000"/>
                        </a:lnSpc>
                        <a:spcBef>
                          <a:spcPts val="200"/>
                        </a:spcBef>
                        <a:spcAft>
                          <a:spcPts val="200"/>
                        </a:spcAft>
                      </a:pPr>
                      <a:r>
                        <a:rPr lang="tr-TR" sz="2000" dirty="0">
                          <a:effectLst/>
                        </a:rPr>
                        <a:t>BİREYSEL</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Bef>
                          <a:spcPts val="200"/>
                        </a:spcBef>
                        <a:spcAft>
                          <a:spcPts val="200"/>
                        </a:spcAft>
                      </a:pPr>
                      <a:r>
                        <a:rPr lang="tr-TR" sz="1400" dirty="0">
                          <a:effectLst/>
                        </a:rPr>
                        <a:t>Örgütsel Bağlılık Düzeyi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tr-TR" sz="1400" dirty="0">
                          <a:effectLst/>
                        </a:rPr>
                        <a:t>Olumlu Sonuç</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tr-TR" sz="1400" dirty="0">
                          <a:effectLst/>
                        </a:rPr>
                        <a:t>Olumsuz Sonuç</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5669599"/>
                  </a:ext>
                </a:extLst>
              </a:tr>
              <a:tr h="1391509">
                <a:tc vMerge="1">
                  <a:txBody>
                    <a:bodyPr/>
                    <a:lstStyle/>
                    <a:p>
                      <a:endParaRPr lang="tr-TR"/>
                    </a:p>
                  </a:txBody>
                  <a:tcPr/>
                </a:tc>
                <a:tc>
                  <a:txBody>
                    <a:bodyPr/>
                    <a:lstStyle/>
                    <a:p>
                      <a:pPr>
                        <a:lnSpc>
                          <a:spcPct val="107000"/>
                        </a:lnSpc>
                        <a:spcBef>
                          <a:spcPts val="200"/>
                        </a:spcBef>
                        <a:spcAft>
                          <a:spcPts val="200"/>
                        </a:spcAft>
                      </a:pPr>
                      <a:r>
                        <a:rPr lang="tr-TR" sz="1400" b="1" dirty="0">
                          <a:effectLst/>
                        </a:rPr>
                        <a:t>Düşük Örgütsel Bağlılık</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342900" lvl="0" indent="-342900">
                        <a:lnSpc>
                          <a:spcPct val="107000"/>
                        </a:lnSpc>
                        <a:spcBef>
                          <a:spcPts val="200"/>
                        </a:spcBef>
                        <a:spcAft>
                          <a:spcPts val="200"/>
                        </a:spcAft>
                        <a:buFont typeface="Symbol" panose="05050102010706020507" pitchFamily="18" charset="2"/>
                        <a:buChar char=""/>
                      </a:pPr>
                      <a:r>
                        <a:rPr lang="tr-TR" sz="1400" dirty="0">
                          <a:effectLst/>
                        </a:rPr>
                        <a:t>Bireysel yaratıcılık</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Yenileşme </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Özgünlük </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İK’nın daha etkin Kullanımı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spcBef>
                          <a:spcPts val="200"/>
                        </a:spcBef>
                        <a:spcAft>
                          <a:spcPts val="200"/>
                        </a:spcAft>
                        <a:buFont typeface="Symbol" panose="05050102010706020507" pitchFamily="18" charset="2"/>
                        <a:buChar char=""/>
                      </a:pPr>
                      <a:r>
                        <a:rPr lang="tr-TR" sz="1400" dirty="0">
                          <a:effectLst/>
                        </a:rPr>
                        <a:t>Yavaş mesleki </a:t>
                      </a:r>
                      <a:r>
                        <a:rPr lang="tr-TR" sz="1400" dirty="0" smtClean="0">
                          <a:effectLst/>
                        </a:rPr>
                        <a:t>gelişme</a:t>
                      </a:r>
                      <a:endParaRPr lang="tr-TR" sz="1400" dirty="0">
                        <a:effectLst/>
                      </a:endParaRPr>
                    </a:p>
                    <a:p>
                      <a:pPr marL="342900" lvl="0" indent="-342900">
                        <a:lnSpc>
                          <a:spcPct val="107000"/>
                        </a:lnSpc>
                        <a:spcBef>
                          <a:spcPts val="200"/>
                        </a:spcBef>
                        <a:spcAft>
                          <a:spcPts val="200"/>
                        </a:spcAft>
                        <a:buFont typeface="Symbol" panose="05050102010706020507" pitchFamily="18" charset="2"/>
                        <a:buChar char=""/>
                      </a:pPr>
                      <a:r>
                        <a:rPr lang="tr-TR" sz="1400" dirty="0">
                          <a:effectLst/>
                        </a:rPr>
                        <a:t>Olası ayrılma </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Örgütsel amaçları bozma</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Dedikodu sonuçlu kişisel maliyetler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8783469"/>
                  </a:ext>
                </a:extLst>
              </a:tr>
              <a:tr h="1223493">
                <a:tc vMerge="1">
                  <a:txBody>
                    <a:bodyPr/>
                    <a:lstStyle/>
                    <a:p>
                      <a:endParaRPr lang="tr-TR"/>
                    </a:p>
                  </a:txBody>
                  <a:tcPr/>
                </a:tc>
                <a:tc>
                  <a:txBody>
                    <a:bodyPr/>
                    <a:lstStyle/>
                    <a:p>
                      <a:pPr>
                        <a:lnSpc>
                          <a:spcPct val="107000"/>
                        </a:lnSpc>
                        <a:spcBef>
                          <a:spcPts val="200"/>
                        </a:spcBef>
                        <a:spcAft>
                          <a:spcPts val="200"/>
                        </a:spcAft>
                      </a:pPr>
                      <a:r>
                        <a:rPr lang="tr-TR" sz="1400" b="1" dirty="0">
                          <a:effectLst/>
                        </a:rPr>
                        <a:t>Ilımlı (orta) Örgütsel Bağlılık</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342900" lvl="0" indent="-342900">
                        <a:lnSpc>
                          <a:spcPct val="107000"/>
                        </a:lnSpc>
                        <a:spcBef>
                          <a:spcPts val="200"/>
                        </a:spcBef>
                        <a:spcAft>
                          <a:spcPts val="200"/>
                        </a:spcAft>
                        <a:buFont typeface="Symbol" panose="05050102010706020507" pitchFamily="18" charset="2"/>
                        <a:buChar char=""/>
                      </a:pPr>
                      <a:r>
                        <a:rPr lang="tr-TR" sz="1400" dirty="0">
                          <a:effectLst/>
                        </a:rPr>
                        <a:t>Gelişmiş aidiyet duygusu</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Güvenlik </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Sadakat</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Kimliğin korunması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spcBef>
                          <a:spcPts val="200"/>
                        </a:spcBef>
                        <a:spcAft>
                          <a:spcPts val="200"/>
                        </a:spcAft>
                        <a:buFont typeface="Symbol" panose="05050102010706020507" pitchFamily="18" charset="2"/>
                        <a:buChar char=""/>
                      </a:pPr>
                      <a:r>
                        <a:rPr lang="tr-TR" sz="1400" dirty="0">
                          <a:effectLst/>
                        </a:rPr>
                        <a:t>Mesleki gelişme sınırlı olabilir </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Kolay olmayan uzlaşma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9626122"/>
                  </a:ext>
                </a:extLst>
              </a:tr>
              <a:tr h="1629300">
                <a:tc vMerge="1">
                  <a:txBody>
                    <a:bodyPr/>
                    <a:lstStyle/>
                    <a:p>
                      <a:endParaRPr lang="tr-TR"/>
                    </a:p>
                  </a:txBody>
                  <a:tcPr/>
                </a:tc>
                <a:tc>
                  <a:txBody>
                    <a:bodyPr/>
                    <a:lstStyle/>
                    <a:p>
                      <a:pPr>
                        <a:lnSpc>
                          <a:spcPct val="107000"/>
                        </a:lnSpc>
                        <a:spcBef>
                          <a:spcPts val="200"/>
                        </a:spcBef>
                        <a:spcAft>
                          <a:spcPts val="200"/>
                        </a:spcAft>
                      </a:pPr>
                      <a:r>
                        <a:rPr lang="tr-TR" sz="1400" b="1" dirty="0">
                          <a:effectLst/>
                        </a:rPr>
                        <a:t>Yüksek Örgütsel Bağlılık</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342900" lvl="0" indent="-342900">
                        <a:lnSpc>
                          <a:spcPct val="107000"/>
                        </a:lnSpc>
                        <a:spcBef>
                          <a:spcPts val="200"/>
                        </a:spcBef>
                        <a:spcAft>
                          <a:spcPts val="200"/>
                        </a:spcAft>
                        <a:buFont typeface="Symbol" panose="05050102010706020507" pitchFamily="18" charset="2"/>
                        <a:buChar char=""/>
                      </a:pPr>
                      <a:r>
                        <a:rPr lang="tr-TR" sz="1400" dirty="0">
                          <a:effectLst/>
                        </a:rPr>
                        <a:t>Bireysel mesleki gelişme </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Beklentileri karşılama </a:t>
                      </a:r>
                      <a:r>
                        <a:rPr lang="tr-TR" sz="1400" dirty="0" smtClean="0">
                          <a:effectLst/>
                        </a:rPr>
                        <a:t>davranışın </a:t>
                      </a:r>
                      <a:r>
                        <a:rPr lang="tr-TR" sz="1400" dirty="0">
                          <a:effectLst/>
                        </a:rPr>
                        <a:t>örgütçe ödüllendirilmesi </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Bireyin iş yapma tutkusu</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spcBef>
                          <a:spcPts val="200"/>
                        </a:spcBef>
                        <a:spcAft>
                          <a:spcPts val="200"/>
                        </a:spcAft>
                        <a:buFont typeface="Symbol" panose="05050102010706020507" pitchFamily="18" charset="2"/>
                        <a:buChar char=""/>
                      </a:pPr>
                      <a:r>
                        <a:rPr lang="tr-TR" sz="1400" dirty="0">
                          <a:effectLst/>
                        </a:rPr>
                        <a:t>Değişmeye karsı direnç</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Sosyal ilişkilerde gerilim</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Dayanışma yoksunluğu</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6201864"/>
                  </a:ext>
                </a:extLst>
              </a:tr>
            </a:tbl>
          </a:graphicData>
        </a:graphic>
      </p:graphicFrame>
      <p:sp>
        <p:nvSpPr>
          <p:cNvPr id="3" name="Altbilgi Yer Tutucusu 2"/>
          <p:cNvSpPr>
            <a:spLocks noGrp="1"/>
          </p:cNvSpPr>
          <p:nvPr>
            <p:ph type="ftr" sz="quarter" idx="11"/>
          </p:nvPr>
        </p:nvSpPr>
        <p:spPr>
          <a:xfrm>
            <a:off x="3999963" y="6356350"/>
            <a:ext cx="4114800" cy="365125"/>
          </a:xfrm>
        </p:spPr>
        <p:txBody>
          <a:bodyPr/>
          <a:lstStyle/>
          <a:p>
            <a:r>
              <a:rPr lang="tr-TR" dirty="0" smtClean="0"/>
              <a:t>Saliha Kılıç</a:t>
            </a:r>
            <a:endParaRPr lang="tr-TR" dirty="0"/>
          </a:p>
        </p:txBody>
      </p:sp>
      <p:sp>
        <p:nvSpPr>
          <p:cNvPr id="4" name="Slayt Numarası Yer Tutucusu 3"/>
          <p:cNvSpPr>
            <a:spLocks noGrp="1"/>
          </p:cNvSpPr>
          <p:nvPr>
            <p:ph type="sldNum" sz="quarter" idx="12"/>
          </p:nvPr>
        </p:nvSpPr>
        <p:spPr/>
        <p:txBody>
          <a:bodyPr/>
          <a:lstStyle/>
          <a:p>
            <a:fld id="{89546759-EB8E-4C55-BA08-518BC6346D42}" type="slidenum">
              <a:rPr lang="tr-TR" smtClean="0"/>
              <a:t>17</a:t>
            </a:fld>
            <a:r>
              <a:rPr lang="tr-TR" dirty="0" smtClean="0"/>
              <a:t>/25</a:t>
            </a:r>
            <a:endParaRPr lang="tr-TR" dirty="0"/>
          </a:p>
        </p:txBody>
      </p:sp>
    </p:spTree>
    <p:extLst>
      <p:ext uri="{BB962C8B-B14F-4D97-AF65-F5344CB8AC3E}">
        <p14:creationId xmlns:p14="http://schemas.microsoft.com/office/powerpoint/2010/main" val="2563729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494411"/>
            <a:ext cx="10515600" cy="806356"/>
          </a:xfrm>
        </p:spPr>
        <p:txBody>
          <a:bodyPr>
            <a:normAutofit/>
          </a:bodyPr>
          <a:lstStyle/>
          <a:p>
            <a:r>
              <a:rPr lang="tr-TR" b="1" dirty="0"/>
              <a:t>Örgütsel </a:t>
            </a:r>
            <a:r>
              <a:rPr lang="tr-TR" b="1" dirty="0" smtClean="0"/>
              <a:t>bağlılığın </a:t>
            </a:r>
            <a:r>
              <a:rPr lang="tr-TR" b="1" dirty="0"/>
              <a:t>s</a:t>
            </a:r>
            <a:r>
              <a:rPr lang="tr-TR" b="1" dirty="0" smtClean="0"/>
              <a:t>onuçları</a:t>
            </a:r>
            <a:endParaRPr lang="tr-TR" b="1"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601363075"/>
              </p:ext>
            </p:extLst>
          </p:nvPr>
        </p:nvGraphicFramePr>
        <p:xfrm>
          <a:off x="838199" y="1526612"/>
          <a:ext cx="10031571" cy="4509260"/>
        </p:xfrm>
        <a:graphic>
          <a:graphicData uri="http://schemas.openxmlformats.org/drawingml/2006/table">
            <a:tbl>
              <a:tblPr firstRow="1" firstCol="1" bandRow="1">
                <a:tableStyleId>{21E4AEA4-8DFA-4A89-87EB-49C32662AFE0}</a:tableStyleId>
              </a:tblPr>
              <a:tblGrid>
                <a:gridCol w="800993">
                  <a:extLst>
                    <a:ext uri="{9D8B030D-6E8A-4147-A177-3AD203B41FA5}">
                      <a16:colId xmlns:a16="http://schemas.microsoft.com/office/drawing/2014/main" val="3523659147"/>
                    </a:ext>
                  </a:extLst>
                </a:gridCol>
                <a:gridCol w="2263107">
                  <a:extLst>
                    <a:ext uri="{9D8B030D-6E8A-4147-A177-3AD203B41FA5}">
                      <a16:colId xmlns:a16="http://schemas.microsoft.com/office/drawing/2014/main" val="1994696842"/>
                    </a:ext>
                  </a:extLst>
                </a:gridCol>
                <a:gridCol w="3709115">
                  <a:extLst>
                    <a:ext uri="{9D8B030D-6E8A-4147-A177-3AD203B41FA5}">
                      <a16:colId xmlns:a16="http://schemas.microsoft.com/office/drawing/2014/main" val="1759900061"/>
                    </a:ext>
                  </a:extLst>
                </a:gridCol>
                <a:gridCol w="3258356">
                  <a:extLst>
                    <a:ext uri="{9D8B030D-6E8A-4147-A177-3AD203B41FA5}">
                      <a16:colId xmlns:a16="http://schemas.microsoft.com/office/drawing/2014/main" val="3188222679"/>
                    </a:ext>
                  </a:extLst>
                </a:gridCol>
              </a:tblGrid>
              <a:tr h="537357">
                <a:tc rowSpan="4">
                  <a:txBody>
                    <a:bodyPr/>
                    <a:lstStyle/>
                    <a:p>
                      <a:pPr marL="71755" marR="71755" algn="ctr">
                        <a:lnSpc>
                          <a:spcPct val="107000"/>
                        </a:lnSpc>
                        <a:spcBef>
                          <a:spcPts val="200"/>
                        </a:spcBef>
                        <a:spcAft>
                          <a:spcPts val="200"/>
                        </a:spcAft>
                      </a:pPr>
                      <a:r>
                        <a:rPr lang="tr-TR" sz="2000" dirty="0">
                          <a:effectLst/>
                        </a:rPr>
                        <a:t>ÖRGÜTSEL</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Bef>
                          <a:spcPts val="200"/>
                        </a:spcBef>
                        <a:spcAft>
                          <a:spcPts val="200"/>
                        </a:spcAft>
                      </a:pPr>
                      <a:r>
                        <a:rPr lang="tr-TR" sz="1400" dirty="0">
                          <a:effectLst/>
                        </a:rPr>
                        <a:t>Örgütsel Bağlılık Düzeyi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tr-TR" sz="1400">
                          <a:effectLst/>
                        </a:rPr>
                        <a:t>Olumlu Sonuç</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tr-TR" sz="1400">
                          <a:effectLst/>
                        </a:rPr>
                        <a:t>Olumsuz Sonuç</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6120809"/>
                  </a:ext>
                </a:extLst>
              </a:tr>
              <a:tr h="1336054">
                <a:tc vMerge="1">
                  <a:txBody>
                    <a:bodyPr/>
                    <a:lstStyle/>
                    <a:p>
                      <a:endParaRPr lang="tr-TR"/>
                    </a:p>
                  </a:txBody>
                  <a:tcPr/>
                </a:tc>
                <a:tc>
                  <a:txBody>
                    <a:bodyPr/>
                    <a:lstStyle/>
                    <a:p>
                      <a:pPr>
                        <a:lnSpc>
                          <a:spcPct val="107000"/>
                        </a:lnSpc>
                        <a:spcBef>
                          <a:spcPts val="200"/>
                        </a:spcBef>
                        <a:spcAft>
                          <a:spcPts val="200"/>
                        </a:spcAft>
                      </a:pPr>
                      <a:r>
                        <a:rPr lang="tr-TR" sz="1400" b="1" dirty="0">
                          <a:effectLst/>
                        </a:rPr>
                        <a:t>Düşük Örgütsel Bağlılık</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342900" lvl="0" indent="-342900">
                        <a:lnSpc>
                          <a:spcPct val="107000"/>
                        </a:lnSpc>
                        <a:spcBef>
                          <a:spcPts val="200"/>
                        </a:spcBef>
                        <a:spcAft>
                          <a:spcPts val="200"/>
                        </a:spcAft>
                        <a:buFont typeface="Symbol" panose="05050102010706020507" pitchFamily="18" charset="2"/>
                        <a:buChar char=""/>
                      </a:pPr>
                      <a:r>
                        <a:rPr lang="tr-TR" sz="1400" dirty="0">
                          <a:effectLst/>
                        </a:rPr>
                        <a:t>Düşük performansı engelleme </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Moral yükseltme</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Yeniden yerleştirme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spcBef>
                          <a:spcPts val="200"/>
                        </a:spcBef>
                        <a:spcAft>
                          <a:spcPts val="200"/>
                        </a:spcAft>
                        <a:buFont typeface="Symbol" panose="05050102010706020507" pitchFamily="18" charset="2"/>
                        <a:buChar char=""/>
                      </a:pPr>
                      <a:r>
                        <a:rPr lang="tr-TR" sz="1400">
                          <a:effectLst/>
                        </a:rPr>
                        <a:t>Yüksek işgücü devri</a:t>
                      </a:r>
                    </a:p>
                    <a:p>
                      <a:pPr marL="342900" lvl="0" indent="-342900">
                        <a:lnSpc>
                          <a:spcPct val="107000"/>
                        </a:lnSpc>
                        <a:spcBef>
                          <a:spcPts val="200"/>
                        </a:spcBef>
                        <a:spcAft>
                          <a:spcPts val="200"/>
                        </a:spcAft>
                        <a:buFont typeface="Symbol" panose="05050102010706020507" pitchFamily="18" charset="2"/>
                        <a:buChar char=""/>
                      </a:pPr>
                      <a:r>
                        <a:rPr lang="tr-TR" sz="1400">
                          <a:effectLst/>
                        </a:rPr>
                        <a:t>Devamsızlık</a:t>
                      </a:r>
                    </a:p>
                    <a:p>
                      <a:pPr marL="342900" lvl="0" indent="-342900">
                        <a:lnSpc>
                          <a:spcPct val="107000"/>
                        </a:lnSpc>
                        <a:spcBef>
                          <a:spcPts val="200"/>
                        </a:spcBef>
                        <a:spcAft>
                          <a:spcPts val="200"/>
                        </a:spcAft>
                        <a:buFont typeface="Symbol" panose="05050102010706020507" pitchFamily="18" charset="2"/>
                        <a:buChar char=""/>
                      </a:pPr>
                      <a:r>
                        <a:rPr lang="tr-TR" sz="1400">
                          <a:effectLst/>
                        </a:rPr>
                        <a:t>Düşük iş kalitesi</a:t>
                      </a:r>
                    </a:p>
                    <a:p>
                      <a:pPr marL="342900" lvl="0" indent="-342900">
                        <a:lnSpc>
                          <a:spcPct val="107000"/>
                        </a:lnSpc>
                        <a:spcBef>
                          <a:spcPts val="200"/>
                        </a:spcBef>
                        <a:spcAft>
                          <a:spcPts val="200"/>
                        </a:spcAft>
                        <a:buFont typeface="Symbol" panose="05050102010706020507" pitchFamily="18" charset="2"/>
                        <a:buChar char=""/>
                      </a:pPr>
                      <a:r>
                        <a:rPr lang="tr-TR" sz="1400">
                          <a:effectLst/>
                        </a:rPr>
                        <a:t>Örgüte sadakatsizlik </a:t>
                      </a:r>
                    </a:p>
                    <a:p>
                      <a:pPr marL="342900" lvl="0" indent="-342900">
                        <a:lnSpc>
                          <a:spcPct val="107000"/>
                        </a:lnSpc>
                        <a:spcBef>
                          <a:spcPts val="200"/>
                        </a:spcBef>
                        <a:spcAft>
                          <a:spcPts val="200"/>
                        </a:spcAft>
                        <a:buFont typeface="Symbol" panose="05050102010706020507" pitchFamily="18" charset="2"/>
                        <a:buChar char=""/>
                      </a:pPr>
                      <a:r>
                        <a:rPr lang="tr-TR" sz="1400">
                          <a:effectLst/>
                        </a:rPr>
                        <a:t>Sınırlı örgütsel kontrol</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6066633"/>
                  </a:ext>
                </a:extLst>
              </a:tr>
              <a:tr h="1223493">
                <a:tc vMerge="1">
                  <a:txBody>
                    <a:bodyPr/>
                    <a:lstStyle/>
                    <a:p>
                      <a:endParaRPr lang="tr-TR"/>
                    </a:p>
                  </a:txBody>
                  <a:tcPr/>
                </a:tc>
                <a:tc>
                  <a:txBody>
                    <a:bodyPr/>
                    <a:lstStyle/>
                    <a:p>
                      <a:pPr>
                        <a:lnSpc>
                          <a:spcPct val="107000"/>
                        </a:lnSpc>
                        <a:spcBef>
                          <a:spcPts val="200"/>
                        </a:spcBef>
                        <a:spcAft>
                          <a:spcPts val="200"/>
                        </a:spcAft>
                      </a:pPr>
                      <a:r>
                        <a:rPr lang="tr-TR" sz="1400" b="1" dirty="0">
                          <a:effectLst/>
                        </a:rPr>
                        <a:t>Ilımlı (orta) Örgütsel Bağlılık</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342900" lvl="0" indent="-342900">
                        <a:lnSpc>
                          <a:spcPct val="107000"/>
                        </a:lnSpc>
                        <a:spcBef>
                          <a:spcPts val="200"/>
                        </a:spcBef>
                        <a:spcAft>
                          <a:spcPts val="200"/>
                        </a:spcAft>
                        <a:buFont typeface="Symbol" panose="05050102010706020507" pitchFamily="18" charset="2"/>
                        <a:buChar char=""/>
                      </a:pPr>
                      <a:r>
                        <a:rPr lang="tr-TR" sz="1400" dirty="0">
                          <a:effectLst/>
                        </a:rPr>
                        <a:t>Artan iş gören kıdemi</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Sınırlı ayrılma isteği</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Sınırlı işgücü devri</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Yüksek </a:t>
                      </a:r>
                      <a:r>
                        <a:rPr lang="tr-TR" sz="1400" dirty="0" smtClean="0">
                          <a:effectLst/>
                        </a:rPr>
                        <a:t>iş </a:t>
                      </a:r>
                      <a:r>
                        <a:rPr lang="tr-TR" sz="1400" dirty="0">
                          <a:effectLst/>
                        </a:rPr>
                        <a:t>doyumu</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spcBef>
                          <a:spcPts val="200"/>
                        </a:spcBef>
                        <a:spcAft>
                          <a:spcPts val="200"/>
                        </a:spcAft>
                        <a:buFont typeface="Symbol" panose="05050102010706020507" pitchFamily="18" charset="2"/>
                        <a:buChar char=""/>
                      </a:pPr>
                      <a:r>
                        <a:rPr lang="tr-TR" sz="1400" dirty="0">
                          <a:effectLst/>
                        </a:rPr>
                        <a:t>Örgütsel etkililikte düşüş </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Üyelik davranışlarının sınırlanması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5996112"/>
                  </a:ext>
                </a:extLst>
              </a:tr>
              <a:tr h="1403797">
                <a:tc vMerge="1">
                  <a:txBody>
                    <a:bodyPr/>
                    <a:lstStyle/>
                    <a:p>
                      <a:endParaRPr lang="tr-TR"/>
                    </a:p>
                  </a:txBody>
                  <a:tcPr/>
                </a:tc>
                <a:tc>
                  <a:txBody>
                    <a:bodyPr/>
                    <a:lstStyle/>
                    <a:p>
                      <a:pPr>
                        <a:lnSpc>
                          <a:spcPct val="107000"/>
                        </a:lnSpc>
                        <a:spcBef>
                          <a:spcPts val="200"/>
                        </a:spcBef>
                        <a:spcAft>
                          <a:spcPts val="200"/>
                        </a:spcAft>
                      </a:pPr>
                      <a:r>
                        <a:rPr lang="tr-TR" sz="1400" b="1" dirty="0">
                          <a:effectLst/>
                        </a:rPr>
                        <a:t>Yüksek Örgütsel Bağlılık</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342900" lvl="0" indent="-342900">
                        <a:lnSpc>
                          <a:spcPct val="107000"/>
                        </a:lnSpc>
                        <a:spcBef>
                          <a:spcPts val="200"/>
                        </a:spcBef>
                        <a:spcAft>
                          <a:spcPts val="200"/>
                        </a:spcAft>
                        <a:buFont typeface="Symbol" panose="05050102010706020507" pitchFamily="18" charset="2"/>
                        <a:buChar char=""/>
                      </a:pPr>
                      <a:r>
                        <a:rPr lang="tr-TR" sz="1400" dirty="0">
                          <a:effectLst/>
                        </a:rPr>
                        <a:t>Güvenli ve dengeli işgücü </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Yüksek düzeyde görev ayrımı ve </a:t>
                      </a:r>
                      <a:r>
                        <a:rPr lang="tr-TR" sz="1400" dirty="0" smtClean="0">
                          <a:effectLst/>
                        </a:rPr>
                        <a:t>performans </a:t>
                      </a:r>
                      <a:endParaRPr lang="tr-TR" sz="1400" dirty="0">
                        <a:effectLst/>
                      </a:endParaRPr>
                    </a:p>
                    <a:p>
                      <a:pPr marL="342900" lvl="0" indent="-342900">
                        <a:lnSpc>
                          <a:spcPct val="107000"/>
                        </a:lnSpc>
                        <a:spcBef>
                          <a:spcPts val="200"/>
                        </a:spcBef>
                        <a:spcAft>
                          <a:spcPts val="200"/>
                        </a:spcAft>
                        <a:buFont typeface="Symbol" panose="05050102010706020507" pitchFamily="18" charset="2"/>
                        <a:buChar char=""/>
                      </a:pPr>
                      <a:r>
                        <a:rPr lang="tr-TR" sz="1400" dirty="0">
                          <a:effectLst/>
                        </a:rPr>
                        <a:t>Örgütsel amaçların karşılanabilmesi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spcBef>
                          <a:spcPts val="200"/>
                        </a:spcBef>
                        <a:spcAft>
                          <a:spcPts val="200"/>
                        </a:spcAft>
                        <a:buFont typeface="Symbol" panose="05050102010706020507" pitchFamily="18" charset="2"/>
                        <a:buChar char=""/>
                      </a:pPr>
                      <a:r>
                        <a:rPr lang="tr-TR" sz="1400" dirty="0">
                          <a:effectLst/>
                        </a:rPr>
                        <a:t>İK’nın yerinde kullanılmaması</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Örgütsel yenileşme yoksunluğu</a:t>
                      </a:r>
                    </a:p>
                    <a:p>
                      <a:pPr marL="342900" lvl="0" indent="-342900">
                        <a:lnSpc>
                          <a:spcPct val="107000"/>
                        </a:lnSpc>
                        <a:spcBef>
                          <a:spcPts val="200"/>
                        </a:spcBef>
                        <a:spcAft>
                          <a:spcPts val="200"/>
                        </a:spcAft>
                        <a:buFont typeface="Symbol" panose="05050102010706020507" pitchFamily="18" charset="2"/>
                        <a:buChar char=""/>
                      </a:pPr>
                      <a:r>
                        <a:rPr lang="tr-TR" sz="1400" dirty="0">
                          <a:effectLst/>
                        </a:rPr>
                        <a:t>Örgüt adına illegal ve etik olmayan eylemlere girişme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036255"/>
                  </a:ext>
                </a:extLst>
              </a:tr>
            </a:tbl>
          </a:graphicData>
        </a:graphic>
      </p:graphicFrame>
      <p:sp>
        <p:nvSpPr>
          <p:cNvPr id="4" name="Altbilgi Yer Tutucusu 3"/>
          <p:cNvSpPr>
            <a:spLocks noGrp="1"/>
          </p:cNvSpPr>
          <p:nvPr>
            <p:ph type="ftr" sz="quarter" idx="11"/>
          </p:nvPr>
        </p:nvSpPr>
        <p:spPr/>
        <p:txBody>
          <a:bodyPr/>
          <a:lstStyle/>
          <a:p>
            <a:r>
              <a:rPr lang="tr-TR" smtClean="0"/>
              <a:t>Saliha Kılıç</a:t>
            </a:r>
            <a:endParaRPr lang="tr-TR"/>
          </a:p>
        </p:txBody>
      </p:sp>
      <p:sp>
        <p:nvSpPr>
          <p:cNvPr id="5" name="Slayt Numarası Yer Tutucusu 4"/>
          <p:cNvSpPr>
            <a:spLocks noGrp="1"/>
          </p:cNvSpPr>
          <p:nvPr>
            <p:ph type="sldNum" sz="quarter" idx="12"/>
          </p:nvPr>
        </p:nvSpPr>
        <p:spPr/>
        <p:txBody>
          <a:bodyPr/>
          <a:lstStyle/>
          <a:p>
            <a:fld id="{89546759-EB8E-4C55-BA08-518BC6346D42}" type="slidenum">
              <a:rPr lang="tr-TR" smtClean="0"/>
              <a:t>18</a:t>
            </a:fld>
            <a:r>
              <a:rPr lang="tr-TR" dirty="0" smtClean="0"/>
              <a:t>/25</a:t>
            </a:r>
            <a:endParaRPr lang="tr-TR" dirty="0"/>
          </a:p>
        </p:txBody>
      </p:sp>
    </p:spTree>
    <p:extLst>
      <p:ext uri="{BB962C8B-B14F-4D97-AF65-F5344CB8AC3E}">
        <p14:creationId xmlns:p14="http://schemas.microsoft.com/office/powerpoint/2010/main" val="2156189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842492"/>
          </a:xfrm>
        </p:spPr>
        <p:txBody>
          <a:bodyPr>
            <a:normAutofit fontScale="90000"/>
          </a:bodyPr>
          <a:lstStyle/>
          <a:p>
            <a:r>
              <a:rPr lang="tr-TR" sz="4900" dirty="0" smtClean="0">
                <a:latin typeface="+mn-lt"/>
              </a:rPr>
              <a:t>Çalışan performansı </a:t>
            </a:r>
            <a:r>
              <a:rPr lang="tr-TR" sz="4900" dirty="0">
                <a:latin typeface="+mn-lt"/>
              </a:rPr>
              <a:t>k</a:t>
            </a:r>
            <a:r>
              <a:rPr lang="tr-TR" sz="4900" dirty="0" smtClean="0">
                <a:latin typeface="+mn-lt"/>
              </a:rPr>
              <a:t>avramı</a:t>
            </a:r>
            <a:br>
              <a:rPr lang="tr-TR" sz="4900" dirty="0" smtClean="0">
                <a:latin typeface="+mn-lt"/>
              </a:rPr>
            </a:br>
            <a:r>
              <a:rPr lang="tr-TR" sz="3000" b="1" dirty="0">
                <a:latin typeface="+mn-lt"/>
              </a:rPr>
              <a:t/>
            </a:r>
            <a:br>
              <a:rPr lang="tr-TR" sz="3000" b="1" dirty="0">
                <a:latin typeface="+mn-lt"/>
              </a:rPr>
            </a:br>
            <a:r>
              <a:rPr lang="tr-TR" sz="3100" dirty="0">
                <a:latin typeface="+mn-lt"/>
              </a:rPr>
              <a:t>Performans, bireyin gerçek potansiyelini, bilgisini veya yeteneğini, amaçlı ve planlanmış bir etkinlik için kullanarak elde edilen sonuçlar toplamıdır. Bu bağlamda görevin gereği olarak önceden belirlenen hedefleri karşılayacak biçimde, görevin yerine getirilmesi ve amacın ne ölçüde gerçekleştiğinin </a:t>
            </a:r>
            <a:r>
              <a:rPr lang="tr-TR" sz="3100" dirty="0" smtClean="0">
                <a:latin typeface="+mn-lt"/>
              </a:rPr>
              <a:t>saptanmasıdır.</a:t>
            </a:r>
            <a:br>
              <a:rPr lang="tr-TR" sz="3100" dirty="0" smtClean="0">
                <a:latin typeface="+mn-lt"/>
              </a:rPr>
            </a:br>
            <a:r>
              <a:rPr lang="tr-TR" sz="3100" dirty="0">
                <a:latin typeface="+mn-lt"/>
              </a:rPr>
              <a:t/>
            </a:r>
            <a:br>
              <a:rPr lang="tr-TR" sz="3100" dirty="0">
                <a:latin typeface="+mn-lt"/>
              </a:rPr>
            </a:br>
            <a:r>
              <a:rPr lang="tr-TR" sz="3100" dirty="0">
                <a:latin typeface="+mn-lt"/>
              </a:rPr>
              <a:t>Çalışan performansı, örgütün başarısı, performansı ve etkililiği açısından önemlidir. </a:t>
            </a:r>
            <a:r>
              <a:rPr lang="tr-TR" sz="3100" dirty="0" smtClean="0">
                <a:latin typeface="+mn-lt"/>
              </a:rPr>
              <a:t>Çalışan </a:t>
            </a:r>
            <a:r>
              <a:rPr lang="tr-TR" sz="3100" dirty="0">
                <a:latin typeface="+mn-lt"/>
              </a:rPr>
              <a:t>performansı, örgütsel amaç ile bireysel beklenti arasında kurulan ilişkinin </a:t>
            </a:r>
            <a:r>
              <a:rPr lang="tr-TR" sz="3100" dirty="0" smtClean="0">
                <a:latin typeface="+mn-lt"/>
              </a:rPr>
              <a:t>sonucudur.</a:t>
            </a:r>
            <a:br>
              <a:rPr lang="tr-TR" sz="3100" dirty="0" smtClean="0">
                <a:latin typeface="+mn-lt"/>
              </a:rPr>
            </a:br>
            <a:r>
              <a:rPr lang="tr-TR" sz="3100" dirty="0">
                <a:latin typeface="+mn-lt"/>
              </a:rPr>
              <a:t/>
            </a:r>
            <a:br>
              <a:rPr lang="tr-TR" sz="3100" dirty="0">
                <a:latin typeface="+mn-lt"/>
              </a:rPr>
            </a:br>
            <a:r>
              <a:rPr lang="tr-TR" sz="3100" dirty="0">
                <a:latin typeface="+mn-lt"/>
              </a:rPr>
              <a:t>İşletmeler hedeflerini gerçekleştirmek ve günlük aktivitelerini devam ettirebilmek için en iyi şekilde performans gösteren çalışanlara ihtiyaç </a:t>
            </a:r>
            <a:r>
              <a:rPr lang="tr-TR" sz="3100" dirty="0" smtClean="0">
                <a:latin typeface="+mn-lt"/>
              </a:rPr>
              <a:t>duyarlar.</a:t>
            </a:r>
            <a:endParaRPr lang="tr-TR" sz="3100" dirty="0">
              <a:latin typeface="+mn-lt"/>
            </a:endParaRPr>
          </a:p>
        </p:txBody>
      </p:sp>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a:xfrm>
            <a:off x="8610600" y="6356350"/>
            <a:ext cx="2743200" cy="365125"/>
          </a:xfrm>
        </p:spPr>
        <p:txBody>
          <a:bodyPr/>
          <a:lstStyle/>
          <a:p>
            <a:fld id="{89546759-EB8E-4C55-BA08-518BC6346D42}" type="slidenum">
              <a:rPr lang="tr-TR" smtClean="0"/>
              <a:t>19</a:t>
            </a:fld>
            <a:r>
              <a:rPr lang="tr-TR" dirty="0" smtClean="0"/>
              <a:t>/25</a:t>
            </a:r>
            <a:endParaRPr lang="tr-TR" dirty="0"/>
          </a:p>
        </p:txBody>
      </p:sp>
    </p:spTree>
    <p:extLst>
      <p:ext uri="{BB962C8B-B14F-4D97-AF65-F5344CB8AC3E}">
        <p14:creationId xmlns:p14="http://schemas.microsoft.com/office/powerpoint/2010/main" val="679074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870783"/>
          </a:xfrm>
        </p:spPr>
        <p:txBody>
          <a:bodyPr>
            <a:normAutofit/>
          </a:bodyPr>
          <a:lstStyle/>
          <a:p>
            <a:pPr>
              <a:lnSpc>
                <a:spcPct val="100000"/>
              </a:lnSpc>
            </a:pPr>
            <a:r>
              <a:rPr lang="tr-TR" dirty="0" smtClean="0">
                <a:latin typeface="+mn-lt"/>
              </a:rPr>
              <a:t>İçindekiler</a:t>
            </a:r>
            <a:r>
              <a:rPr lang="tr-TR" sz="3000" b="1" dirty="0" smtClean="0">
                <a:latin typeface="+mn-lt"/>
              </a:rPr>
              <a:t/>
            </a:r>
            <a:br>
              <a:rPr lang="tr-TR" sz="3000" b="1" dirty="0" smtClean="0">
                <a:latin typeface="+mn-lt"/>
              </a:rPr>
            </a:br>
            <a:r>
              <a:rPr lang="tr-TR" sz="2700" dirty="0">
                <a:latin typeface="+mn-lt"/>
              </a:rPr>
              <a:t/>
            </a:r>
            <a:br>
              <a:rPr lang="tr-TR" sz="2700" dirty="0">
                <a:latin typeface="+mn-lt"/>
              </a:rPr>
            </a:br>
            <a:r>
              <a:rPr lang="tr-TR" sz="2700" dirty="0" smtClean="0">
                <a:latin typeface="+mn-lt"/>
              </a:rPr>
              <a:t>- </a:t>
            </a:r>
            <a:r>
              <a:rPr lang="tr-TR" sz="2800" dirty="0" smtClean="0">
                <a:latin typeface="+mn-lt"/>
              </a:rPr>
              <a:t>Örgütsel </a:t>
            </a:r>
            <a:r>
              <a:rPr lang="tr-TR" sz="2800" dirty="0">
                <a:latin typeface="+mn-lt"/>
              </a:rPr>
              <a:t>Bağlılık Kavramı</a:t>
            </a:r>
            <a:br>
              <a:rPr lang="tr-TR" sz="2800" dirty="0">
                <a:latin typeface="+mn-lt"/>
              </a:rPr>
            </a:br>
            <a:r>
              <a:rPr lang="tr-TR" sz="2800" dirty="0" smtClean="0">
                <a:latin typeface="+mn-lt"/>
              </a:rPr>
              <a:t>- Örgütsel </a:t>
            </a:r>
            <a:r>
              <a:rPr lang="tr-TR" sz="2800" dirty="0">
                <a:latin typeface="+mn-lt"/>
              </a:rPr>
              <a:t>Bağlılığın Önemi</a:t>
            </a:r>
            <a:br>
              <a:rPr lang="tr-TR" sz="2800" dirty="0">
                <a:latin typeface="+mn-lt"/>
              </a:rPr>
            </a:br>
            <a:r>
              <a:rPr lang="tr-TR" sz="2800" dirty="0" smtClean="0">
                <a:latin typeface="+mn-lt"/>
              </a:rPr>
              <a:t>- Örgütsel </a:t>
            </a:r>
            <a:r>
              <a:rPr lang="tr-TR" sz="2800" dirty="0">
                <a:latin typeface="+mn-lt"/>
              </a:rPr>
              <a:t>Bağlılık Yaklaşımları</a:t>
            </a:r>
            <a:br>
              <a:rPr lang="tr-TR" sz="2800" dirty="0">
                <a:latin typeface="+mn-lt"/>
              </a:rPr>
            </a:br>
            <a:r>
              <a:rPr lang="tr-TR" sz="2800" dirty="0" smtClean="0">
                <a:latin typeface="+mn-lt"/>
              </a:rPr>
              <a:t>- Örgütsel </a:t>
            </a:r>
            <a:r>
              <a:rPr lang="tr-TR" sz="2800" dirty="0">
                <a:latin typeface="+mn-lt"/>
              </a:rPr>
              <a:t>Bağlılığı Etkileyen </a:t>
            </a:r>
            <a:r>
              <a:rPr lang="tr-TR" sz="2800" dirty="0" smtClean="0">
                <a:latin typeface="+mn-lt"/>
              </a:rPr>
              <a:t>Faktörler</a:t>
            </a:r>
            <a:br>
              <a:rPr lang="tr-TR" sz="2800" dirty="0" smtClean="0">
                <a:latin typeface="+mn-lt"/>
              </a:rPr>
            </a:br>
            <a:r>
              <a:rPr lang="tr-TR" sz="2800" dirty="0" smtClean="0">
                <a:latin typeface="+mn-lt"/>
              </a:rPr>
              <a:t>- Örgütsel Bağlılığın Sonuçları</a:t>
            </a:r>
            <a:br>
              <a:rPr lang="tr-TR" sz="2800" dirty="0" smtClean="0">
                <a:latin typeface="+mn-lt"/>
              </a:rPr>
            </a:br>
            <a:r>
              <a:rPr lang="tr-TR" sz="2800" dirty="0" smtClean="0">
                <a:latin typeface="+mn-lt"/>
              </a:rPr>
              <a:t>- Çalışan Performansı Kavramı</a:t>
            </a:r>
            <a:br>
              <a:rPr lang="tr-TR" sz="2800" dirty="0" smtClean="0">
                <a:latin typeface="+mn-lt"/>
              </a:rPr>
            </a:br>
            <a:r>
              <a:rPr lang="tr-TR" sz="2800" dirty="0" smtClean="0">
                <a:latin typeface="+mn-lt"/>
              </a:rPr>
              <a:t>- Çalışan Performansını Etkileyen Faktörler</a:t>
            </a:r>
            <a:br>
              <a:rPr lang="tr-TR" sz="2800" dirty="0" smtClean="0">
                <a:latin typeface="+mn-lt"/>
              </a:rPr>
            </a:br>
            <a:r>
              <a:rPr lang="tr-TR" sz="2800" dirty="0" smtClean="0">
                <a:latin typeface="+mn-lt"/>
              </a:rPr>
              <a:t>- Bağlılığın Çalışan Performansına Etkisi</a:t>
            </a:r>
            <a:br>
              <a:rPr lang="tr-TR" sz="2800" dirty="0" smtClean="0">
                <a:latin typeface="+mn-lt"/>
              </a:rPr>
            </a:br>
            <a:r>
              <a:rPr lang="tr-TR" sz="2800" dirty="0" smtClean="0">
                <a:latin typeface="+mn-lt"/>
              </a:rPr>
              <a:t>- Sonuç</a:t>
            </a:r>
            <a:endParaRPr lang="tr-TR" sz="2800" dirty="0">
              <a:latin typeface="+mn-lt"/>
            </a:endParaRPr>
          </a:p>
        </p:txBody>
      </p:sp>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2</a:t>
            </a:fld>
            <a:r>
              <a:rPr lang="tr-TR" dirty="0" smtClean="0"/>
              <a:t>/25</a:t>
            </a:r>
            <a:endParaRPr lang="tr-TR" dirty="0"/>
          </a:p>
        </p:txBody>
      </p:sp>
    </p:spTree>
    <p:extLst>
      <p:ext uri="{BB962C8B-B14F-4D97-AF65-F5344CB8AC3E}">
        <p14:creationId xmlns:p14="http://schemas.microsoft.com/office/powerpoint/2010/main" val="1916438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778098"/>
          </a:xfrm>
        </p:spPr>
        <p:txBody>
          <a:bodyPr>
            <a:normAutofit/>
          </a:bodyPr>
          <a:lstStyle/>
          <a:p>
            <a:r>
              <a:rPr lang="tr-TR" sz="2800" dirty="0">
                <a:latin typeface="+mn-lt"/>
              </a:rPr>
              <a:t>Performans, işletmelerin yoğun rekabet ortamı karşısında dikkate aldıkları en önemli durumdur. İşletmeler sürekli olarak gelişmeleri takip ederek bu gelişmelere ayak </a:t>
            </a:r>
            <a:r>
              <a:rPr lang="tr-TR" sz="2800" dirty="0" smtClean="0">
                <a:latin typeface="+mn-lt"/>
              </a:rPr>
              <a:t>uydurmaktadırlar</a:t>
            </a:r>
            <a:r>
              <a:rPr lang="tr-TR" sz="2800" dirty="0">
                <a:latin typeface="+mn-lt"/>
              </a:rPr>
              <a:t>. Bu süreçte de performanslarını yüksek seviyelerde tutmak işletmeler için zor </a:t>
            </a:r>
            <a:r>
              <a:rPr lang="tr-TR" sz="2800" dirty="0" smtClean="0">
                <a:latin typeface="+mn-lt"/>
              </a:rPr>
              <a:t>olabilmektedir. </a:t>
            </a:r>
            <a:br>
              <a:rPr lang="tr-TR" sz="2800" dirty="0" smtClean="0">
                <a:latin typeface="+mn-lt"/>
              </a:rPr>
            </a:br>
            <a:r>
              <a:rPr lang="tr-TR" sz="2800" dirty="0">
                <a:latin typeface="+mn-lt"/>
              </a:rPr>
              <a:t/>
            </a:r>
            <a:br>
              <a:rPr lang="tr-TR" sz="2800" dirty="0">
                <a:latin typeface="+mn-lt"/>
              </a:rPr>
            </a:br>
            <a:r>
              <a:rPr lang="tr-TR" sz="2800" dirty="0">
                <a:latin typeface="+mn-lt"/>
              </a:rPr>
              <a:t>Performans tek bir olguya bağlı değildir. Çok fazla boyutun bir araya gelmesi ile </a:t>
            </a:r>
            <a:r>
              <a:rPr lang="tr-TR" sz="2800" dirty="0" smtClean="0">
                <a:latin typeface="+mn-lt"/>
              </a:rPr>
              <a:t>oluşmaktadır</a:t>
            </a:r>
            <a:r>
              <a:rPr lang="tr-TR" sz="2800" dirty="0">
                <a:latin typeface="+mn-lt"/>
              </a:rPr>
              <a:t>. Bütün boyutlar performansı bir araya getirse de bazı boyutların zamanla önemi artarken bazıları da önemsiz hale gelmektedir. Bu nedenle performans işletmeler </a:t>
            </a:r>
            <a:r>
              <a:rPr lang="tr-TR" sz="2800" dirty="0" smtClean="0">
                <a:latin typeface="+mn-lt"/>
              </a:rPr>
              <a:t>tarafından </a:t>
            </a:r>
            <a:r>
              <a:rPr lang="tr-TR" sz="2800" dirty="0">
                <a:latin typeface="+mn-lt"/>
              </a:rPr>
              <a:t>sürekli olarak takip edilen bir </a:t>
            </a:r>
            <a:r>
              <a:rPr lang="tr-TR" sz="2800" dirty="0" smtClean="0">
                <a:latin typeface="+mn-lt"/>
              </a:rPr>
              <a:t>kavramdır. </a:t>
            </a:r>
            <a:endParaRPr lang="tr-TR" sz="2800" dirty="0">
              <a:latin typeface="+mn-lt"/>
            </a:endParaRPr>
          </a:p>
        </p:txBody>
      </p:sp>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20</a:t>
            </a:fld>
            <a:r>
              <a:rPr lang="tr-TR" dirty="0" smtClean="0"/>
              <a:t>/25</a:t>
            </a:r>
            <a:endParaRPr lang="tr-TR" dirty="0"/>
          </a:p>
        </p:txBody>
      </p:sp>
    </p:spTree>
    <p:extLst>
      <p:ext uri="{BB962C8B-B14F-4D97-AF65-F5344CB8AC3E}">
        <p14:creationId xmlns:p14="http://schemas.microsoft.com/office/powerpoint/2010/main" val="2942745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991224"/>
          </a:xfrm>
        </p:spPr>
        <p:txBody>
          <a:bodyPr>
            <a:noAutofit/>
          </a:bodyPr>
          <a:lstStyle/>
          <a:p>
            <a:r>
              <a:rPr lang="tr-TR" sz="3000" dirty="0" smtClean="0"/>
              <a:t/>
            </a:r>
            <a:br>
              <a:rPr lang="tr-TR" sz="3000" dirty="0" smtClean="0"/>
            </a:br>
            <a:r>
              <a:rPr lang="tr-TR" sz="3000" dirty="0"/>
              <a:t/>
            </a:r>
            <a:br>
              <a:rPr lang="tr-TR" sz="3000" dirty="0"/>
            </a:br>
            <a:r>
              <a:rPr lang="tr-TR" dirty="0" smtClean="0">
                <a:latin typeface="+mn-lt"/>
              </a:rPr>
              <a:t>Çalışma </a:t>
            </a:r>
            <a:r>
              <a:rPr lang="tr-TR" dirty="0">
                <a:latin typeface="+mn-lt"/>
              </a:rPr>
              <a:t>p</a:t>
            </a:r>
            <a:r>
              <a:rPr lang="tr-TR" dirty="0" smtClean="0">
                <a:latin typeface="+mn-lt"/>
              </a:rPr>
              <a:t>erformansına </a:t>
            </a:r>
            <a:r>
              <a:rPr lang="tr-TR" dirty="0">
                <a:latin typeface="+mn-lt"/>
              </a:rPr>
              <a:t>e</a:t>
            </a:r>
            <a:r>
              <a:rPr lang="tr-TR" dirty="0" smtClean="0">
                <a:latin typeface="+mn-lt"/>
              </a:rPr>
              <a:t>tki </a:t>
            </a:r>
            <a:r>
              <a:rPr lang="tr-TR" dirty="0">
                <a:latin typeface="+mn-lt"/>
              </a:rPr>
              <a:t>e</a:t>
            </a:r>
            <a:r>
              <a:rPr lang="tr-TR" dirty="0" smtClean="0">
                <a:latin typeface="+mn-lt"/>
              </a:rPr>
              <a:t>den </a:t>
            </a:r>
            <a:r>
              <a:rPr lang="tr-TR" dirty="0">
                <a:latin typeface="+mn-lt"/>
              </a:rPr>
              <a:t>f</a:t>
            </a:r>
            <a:r>
              <a:rPr lang="tr-TR" dirty="0" smtClean="0">
                <a:latin typeface="+mn-lt"/>
              </a:rPr>
              <a:t>aktörler</a:t>
            </a:r>
            <a:br>
              <a:rPr lang="tr-TR" dirty="0" smtClean="0">
                <a:latin typeface="+mn-lt"/>
              </a:rPr>
            </a:br>
            <a:r>
              <a:rPr lang="tr-TR" sz="3000" dirty="0">
                <a:latin typeface="+mn-lt"/>
              </a:rPr>
              <a:t/>
            </a:r>
            <a:br>
              <a:rPr lang="tr-TR" sz="3000" dirty="0">
                <a:latin typeface="+mn-lt"/>
              </a:rPr>
            </a:br>
            <a:r>
              <a:rPr lang="tr-TR" sz="2800" b="1" dirty="0">
                <a:latin typeface="+mn-lt"/>
              </a:rPr>
              <a:t>Örgütsel faktörler</a:t>
            </a:r>
            <a:r>
              <a:rPr lang="tr-TR" sz="2800" dirty="0">
                <a:latin typeface="+mn-lt"/>
              </a:rPr>
              <a:t>; işletmelerde performansı belirleyen örgütsel unsurlar işletme </a:t>
            </a:r>
            <a:r>
              <a:rPr lang="tr-TR" sz="2800" dirty="0" smtClean="0">
                <a:latin typeface="+mn-lt"/>
              </a:rPr>
              <a:t>ortamındaki </a:t>
            </a:r>
            <a:r>
              <a:rPr lang="tr-TR" sz="2800" dirty="0">
                <a:latin typeface="+mn-lt"/>
              </a:rPr>
              <a:t>fiziki koşullar ve örgütsel amaçlar olmak üzere iki grupta incelenebilir. </a:t>
            </a:r>
            <a:r>
              <a:rPr lang="tr-TR" sz="2800" dirty="0" smtClean="0">
                <a:latin typeface="+mn-lt"/>
              </a:rPr>
              <a:t/>
            </a:r>
            <a:br>
              <a:rPr lang="tr-TR" sz="2800" dirty="0" smtClean="0">
                <a:latin typeface="+mn-lt"/>
              </a:rPr>
            </a:br>
            <a:r>
              <a:rPr lang="tr-TR" sz="2800" dirty="0">
                <a:latin typeface="+mn-lt"/>
              </a:rPr>
              <a:t/>
            </a:r>
            <a:br>
              <a:rPr lang="tr-TR" sz="2800" dirty="0">
                <a:latin typeface="+mn-lt"/>
              </a:rPr>
            </a:br>
            <a:r>
              <a:rPr lang="tr-TR" sz="2800" b="1" dirty="0">
                <a:latin typeface="+mn-lt"/>
              </a:rPr>
              <a:t>Çevresel faktörler; </a:t>
            </a:r>
            <a:r>
              <a:rPr lang="tr-TR" sz="2800" dirty="0">
                <a:latin typeface="+mn-lt"/>
              </a:rPr>
              <a:t>aile, kulüp, dernek gibi toplumsal etkenler, gelir dağılımı ve gelir </a:t>
            </a:r>
            <a:r>
              <a:rPr lang="tr-TR" sz="2800" dirty="0" smtClean="0">
                <a:latin typeface="+mn-lt"/>
              </a:rPr>
              <a:t>düzeyi </a:t>
            </a:r>
            <a:r>
              <a:rPr lang="tr-TR" sz="2800" dirty="0">
                <a:latin typeface="+mn-lt"/>
              </a:rPr>
              <a:t>gibi ekonomik etkenler, </a:t>
            </a:r>
            <a:r>
              <a:rPr lang="tr-TR" sz="2800" dirty="0" smtClean="0">
                <a:latin typeface="+mn-lt"/>
              </a:rPr>
              <a:t>siyasal </a:t>
            </a:r>
            <a:r>
              <a:rPr lang="tr-TR" sz="2800" dirty="0">
                <a:latin typeface="+mn-lt"/>
              </a:rPr>
              <a:t>etkenler ve </a:t>
            </a:r>
            <a:r>
              <a:rPr lang="tr-TR" sz="2800" dirty="0" smtClean="0">
                <a:latin typeface="+mn-lt"/>
              </a:rPr>
              <a:t>kültürel </a:t>
            </a:r>
            <a:r>
              <a:rPr lang="tr-TR" sz="2800" dirty="0">
                <a:latin typeface="+mn-lt"/>
              </a:rPr>
              <a:t>etkenlerin tümü performansı etkileyen çevresel unsurlar </a:t>
            </a:r>
            <a:r>
              <a:rPr lang="tr-TR" sz="2800" dirty="0" smtClean="0">
                <a:latin typeface="+mn-lt"/>
              </a:rPr>
              <a:t>kapsamındadır.</a:t>
            </a:r>
            <a:br>
              <a:rPr lang="tr-TR" sz="2800" dirty="0" smtClean="0">
                <a:latin typeface="+mn-lt"/>
              </a:rPr>
            </a:br>
            <a:r>
              <a:rPr lang="tr-TR" sz="2800" dirty="0">
                <a:latin typeface="+mn-lt"/>
              </a:rPr>
              <a:t/>
            </a:r>
            <a:br>
              <a:rPr lang="tr-TR" sz="2800" dirty="0">
                <a:latin typeface="+mn-lt"/>
              </a:rPr>
            </a:br>
            <a:r>
              <a:rPr lang="tr-TR" sz="2800" b="1" dirty="0">
                <a:latin typeface="+mn-lt"/>
              </a:rPr>
              <a:t>Bireysel faktörler; </a:t>
            </a:r>
            <a:r>
              <a:rPr lang="tr-TR" sz="2800" dirty="0">
                <a:latin typeface="+mn-lt"/>
              </a:rPr>
              <a:t>yaş, cinsiyet, dil gibi demografik özellikler, yetenekler ve nitelikler gibi rekabetçi özellikler, algılar, tutumlar gibi psikolojik </a:t>
            </a:r>
            <a:r>
              <a:rPr lang="tr-TR" sz="2800" dirty="0" smtClean="0">
                <a:latin typeface="+mn-lt"/>
              </a:rPr>
              <a:t>özelliklerdir. </a:t>
            </a:r>
            <a:r>
              <a:rPr lang="tr-TR" sz="2800" dirty="0">
                <a:latin typeface="+mn-lt"/>
              </a:rPr>
              <a:t/>
            </a:r>
            <a:br>
              <a:rPr lang="tr-TR" sz="2800" dirty="0">
                <a:latin typeface="+mn-lt"/>
              </a:rPr>
            </a:br>
            <a:r>
              <a:rPr lang="tr-TR" sz="3000" dirty="0"/>
              <a:t/>
            </a:r>
            <a:br>
              <a:rPr lang="tr-TR" sz="3000" dirty="0"/>
            </a:br>
            <a:endParaRPr lang="tr-TR" sz="3000" dirty="0"/>
          </a:p>
        </p:txBody>
      </p:sp>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21</a:t>
            </a:fld>
            <a:r>
              <a:rPr lang="tr-TR" dirty="0" smtClean="0"/>
              <a:t>/25</a:t>
            </a:r>
            <a:endParaRPr lang="tr-TR" dirty="0"/>
          </a:p>
        </p:txBody>
      </p:sp>
    </p:spTree>
    <p:extLst>
      <p:ext uri="{BB962C8B-B14F-4D97-AF65-F5344CB8AC3E}">
        <p14:creationId xmlns:p14="http://schemas.microsoft.com/office/powerpoint/2010/main" val="3075545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991225"/>
          </a:xfrm>
        </p:spPr>
        <p:txBody>
          <a:bodyPr>
            <a:normAutofit/>
          </a:bodyPr>
          <a:lstStyle/>
          <a:p>
            <a:r>
              <a:rPr lang="tr-TR" dirty="0" smtClean="0">
                <a:latin typeface="+mn-lt"/>
              </a:rPr>
              <a:t>Bağlılığın çalışan </a:t>
            </a:r>
            <a:r>
              <a:rPr lang="tr-TR" dirty="0">
                <a:latin typeface="+mn-lt"/>
              </a:rPr>
              <a:t>p</a:t>
            </a:r>
            <a:r>
              <a:rPr lang="tr-TR" dirty="0" smtClean="0">
                <a:latin typeface="+mn-lt"/>
              </a:rPr>
              <a:t>erformansına </a:t>
            </a:r>
            <a:r>
              <a:rPr lang="tr-TR" dirty="0">
                <a:latin typeface="+mn-lt"/>
              </a:rPr>
              <a:t>e</a:t>
            </a:r>
            <a:r>
              <a:rPr lang="tr-TR" dirty="0" smtClean="0">
                <a:latin typeface="+mn-lt"/>
              </a:rPr>
              <a:t>tkisi</a:t>
            </a:r>
            <a:r>
              <a:rPr lang="tr-TR" b="1" dirty="0" smtClean="0">
                <a:latin typeface="+mn-lt"/>
              </a:rPr>
              <a:t/>
            </a:r>
            <a:br>
              <a:rPr lang="tr-TR" b="1" dirty="0" smtClean="0">
                <a:latin typeface="+mn-lt"/>
              </a:rPr>
            </a:br>
            <a:r>
              <a:rPr lang="tr-TR" dirty="0">
                <a:latin typeface="+mn-lt"/>
              </a:rPr>
              <a:t/>
            </a:r>
            <a:br>
              <a:rPr lang="tr-TR" dirty="0">
                <a:latin typeface="+mn-lt"/>
              </a:rPr>
            </a:br>
            <a:r>
              <a:rPr lang="tr-TR" sz="2800" dirty="0">
                <a:latin typeface="+mn-lt"/>
              </a:rPr>
              <a:t>Bazı çalışmalarda; örgütsel bağlılık ile performans arasındaki ilişkinin kişilerin yaşadıkları şehir ya da kırsal bölgelere göre değişiklik göstereceği ileri </a:t>
            </a:r>
            <a:r>
              <a:rPr lang="tr-TR" sz="2800" dirty="0" smtClean="0">
                <a:latin typeface="+mn-lt"/>
              </a:rPr>
              <a:t>sürülmüştür.</a:t>
            </a:r>
            <a:br>
              <a:rPr lang="tr-TR" sz="2800" dirty="0" smtClean="0">
                <a:latin typeface="+mn-lt"/>
              </a:rPr>
            </a:br>
            <a:r>
              <a:rPr lang="tr-TR" sz="2800" dirty="0">
                <a:latin typeface="+mn-lt"/>
              </a:rPr>
              <a:t/>
            </a:r>
            <a:br>
              <a:rPr lang="tr-TR" sz="2800" dirty="0">
                <a:latin typeface="+mn-lt"/>
              </a:rPr>
            </a:br>
            <a:r>
              <a:rPr lang="tr-TR" sz="2800" dirty="0">
                <a:latin typeface="+mn-lt"/>
              </a:rPr>
              <a:t>Çalışanların örgütsel bağlılıklarının iş performansları üzerinde anlamlı ve orta düzeyde bir etkiye sahip olduğu görülmüştür. Çalışanların örgütsel bağlılıkları arttıkça </a:t>
            </a:r>
            <a:r>
              <a:rPr lang="tr-TR" sz="2800" dirty="0" smtClean="0">
                <a:latin typeface="+mn-lt"/>
              </a:rPr>
              <a:t>iş </a:t>
            </a:r>
            <a:r>
              <a:rPr lang="tr-TR" sz="2800" dirty="0">
                <a:latin typeface="+mn-lt"/>
              </a:rPr>
              <a:t>performansları da artmaktadır. Çalışanların örgütsel bağlılıklarını arttıran faktörlerin dolayısıyla onların iş performanslarını da arttırdığı söylenebilir.</a:t>
            </a:r>
          </a:p>
        </p:txBody>
      </p:sp>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22</a:t>
            </a:fld>
            <a:r>
              <a:rPr lang="tr-TR" dirty="0" smtClean="0"/>
              <a:t>/25</a:t>
            </a:r>
            <a:endParaRPr lang="tr-TR" dirty="0"/>
          </a:p>
        </p:txBody>
      </p:sp>
    </p:spTree>
    <p:extLst>
      <p:ext uri="{BB962C8B-B14F-4D97-AF65-F5344CB8AC3E}">
        <p14:creationId xmlns:p14="http://schemas.microsoft.com/office/powerpoint/2010/main" val="4242230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2747" y="558308"/>
            <a:ext cx="10515600" cy="5456126"/>
          </a:xfrm>
        </p:spPr>
        <p:txBody>
          <a:bodyPr>
            <a:normAutofit/>
          </a:bodyPr>
          <a:lstStyle/>
          <a:p>
            <a:r>
              <a:rPr lang="tr-TR" sz="2800" dirty="0" smtClean="0">
                <a:latin typeface="+mn-lt"/>
              </a:rPr>
              <a:t>Yapılan araştırmalar sonucu, </a:t>
            </a:r>
            <a:r>
              <a:rPr lang="tr-TR" sz="2800" dirty="0">
                <a:latin typeface="+mn-lt"/>
              </a:rPr>
              <a:t>güvenilen bir otorite tarafından tayin edilen </a:t>
            </a:r>
            <a:r>
              <a:rPr lang="tr-TR" sz="2800" dirty="0" smtClean="0">
                <a:latin typeface="+mn-lt"/>
              </a:rPr>
              <a:t>amaçların iş görende, </a:t>
            </a:r>
            <a:r>
              <a:rPr lang="tr-TR" sz="2800" dirty="0">
                <a:latin typeface="+mn-lt"/>
              </a:rPr>
              <a:t>daha sıkı </a:t>
            </a:r>
            <a:r>
              <a:rPr lang="tr-TR" sz="2800" dirty="0" smtClean="0">
                <a:latin typeface="+mn-lt"/>
              </a:rPr>
              <a:t>çalışma isteği uyandırdığını; arkadaş </a:t>
            </a:r>
            <a:r>
              <a:rPr lang="tr-TR" sz="2800" dirty="0">
                <a:latin typeface="+mn-lt"/>
              </a:rPr>
              <a:t>grubuna </a:t>
            </a:r>
            <a:r>
              <a:rPr lang="tr-TR" sz="2800" dirty="0" smtClean="0">
                <a:latin typeface="+mn-lt"/>
              </a:rPr>
              <a:t>bağlılığın, yönetim desteğiyle </a:t>
            </a:r>
            <a:r>
              <a:rPr lang="tr-TR" sz="2800" dirty="0">
                <a:latin typeface="+mn-lt"/>
              </a:rPr>
              <a:t>birlikte performansı daha da </a:t>
            </a:r>
            <a:r>
              <a:rPr lang="tr-TR" sz="2800" dirty="0" smtClean="0">
                <a:latin typeface="+mn-lt"/>
              </a:rPr>
              <a:t>arttırdığını göstermiştir. </a:t>
            </a:r>
            <a:br>
              <a:rPr lang="tr-TR" sz="2800" dirty="0" smtClean="0">
                <a:latin typeface="+mn-lt"/>
              </a:rPr>
            </a:br>
            <a:r>
              <a:rPr lang="tr-TR" sz="2800" dirty="0">
                <a:latin typeface="+mn-lt"/>
              </a:rPr>
              <a:t/>
            </a:r>
            <a:br>
              <a:rPr lang="tr-TR" sz="2800" dirty="0">
                <a:latin typeface="+mn-lt"/>
              </a:rPr>
            </a:br>
            <a:r>
              <a:rPr lang="tr-TR" sz="2800" dirty="0">
                <a:latin typeface="+mn-lt"/>
              </a:rPr>
              <a:t>A</a:t>
            </a:r>
            <a:r>
              <a:rPr lang="tr-TR" sz="2800" dirty="0" smtClean="0">
                <a:latin typeface="+mn-lt"/>
              </a:rPr>
              <a:t>yrıca, bağlılığın teşvik </a:t>
            </a:r>
            <a:r>
              <a:rPr lang="tr-TR" sz="2800" dirty="0">
                <a:latin typeface="+mn-lt"/>
              </a:rPr>
              <a:t>ve ödüllerden </a:t>
            </a:r>
            <a:r>
              <a:rPr lang="tr-TR" sz="2800" dirty="0" smtClean="0">
                <a:latin typeface="+mn-lt"/>
              </a:rPr>
              <a:t>etkilendiğini </a:t>
            </a:r>
            <a:r>
              <a:rPr lang="tr-TR" sz="2800" dirty="0">
                <a:latin typeface="+mn-lt"/>
              </a:rPr>
              <a:t>bunun da daha üst </a:t>
            </a:r>
            <a:r>
              <a:rPr lang="tr-TR" sz="2800" dirty="0" smtClean="0">
                <a:latin typeface="+mn-lt"/>
              </a:rPr>
              <a:t>düzeyde örgütsel bağlılık </a:t>
            </a:r>
            <a:r>
              <a:rPr lang="tr-TR" sz="2800" dirty="0">
                <a:latin typeface="+mn-lt"/>
              </a:rPr>
              <a:t>ve artan performans ile </a:t>
            </a:r>
            <a:r>
              <a:rPr lang="tr-TR" sz="2800" dirty="0" smtClean="0">
                <a:latin typeface="+mn-lt"/>
              </a:rPr>
              <a:t>sonuçlandığını göstermiştir.</a:t>
            </a:r>
            <a:endParaRPr lang="tr-TR" sz="2800" dirty="0">
              <a:latin typeface="+mn-lt"/>
            </a:endParaRPr>
          </a:p>
        </p:txBody>
      </p:sp>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23</a:t>
            </a:fld>
            <a:r>
              <a:rPr lang="tr-TR" dirty="0" smtClean="0"/>
              <a:t>/25</a:t>
            </a:r>
            <a:endParaRPr lang="tr-TR" dirty="0"/>
          </a:p>
        </p:txBody>
      </p:sp>
    </p:spTree>
    <p:extLst>
      <p:ext uri="{BB962C8B-B14F-4D97-AF65-F5344CB8AC3E}">
        <p14:creationId xmlns:p14="http://schemas.microsoft.com/office/powerpoint/2010/main" val="834657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991225"/>
          </a:xfrm>
        </p:spPr>
        <p:txBody>
          <a:bodyPr>
            <a:normAutofit/>
          </a:bodyPr>
          <a:lstStyle/>
          <a:p>
            <a:r>
              <a:rPr lang="tr-TR" dirty="0" smtClean="0">
                <a:latin typeface="+mn-lt"/>
              </a:rPr>
              <a:t>Sonuç</a:t>
            </a:r>
            <a:r>
              <a:rPr lang="tr-TR" sz="3000" dirty="0" smtClean="0">
                <a:latin typeface="+mn-lt"/>
              </a:rPr>
              <a:t/>
            </a:r>
            <a:br>
              <a:rPr lang="tr-TR" sz="3000" dirty="0" smtClean="0">
                <a:latin typeface="+mn-lt"/>
              </a:rPr>
            </a:br>
            <a:r>
              <a:rPr lang="tr-TR" sz="3000" dirty="0">
                <a:latin typeface="+mn-lt"/>
              </a:rPr>
              <a:t/>
            </a:r>
            <a:br>
              <a:rPr lang="tr-TR" sz="3000" dirty="0">
                <a:latin typeface="+mn-lt"/>
              </a:rPr>
            </a:br>
            <a:r>
              <a:rPr lang="tr-TR" sz="2800" dirty="0">
                <a:latin typeface="+mn-lt"/>
              </a:rPr>
              <a:t>İşletmenin tüm iş görenlerinin standart çalışma temposunun üzerine çıkması için son </a:t>
            </a:r>
            <a:r>
              <a:rPr lang="tr-TR" sz="2800" dirty="0" smtClean="0">
                <a:latin typeface="+mn-lt"/>
              </a:rPr>
              <a:t>derece </a:t>
            </a:r>
            <a:r>
              <a:rPr lang="tr-TR" sz="2800" dirty="0">
                <a:latin typeface="+mn-lt"/>
              </a:rPr>
              <a:t>açık ve kapsamlı olarak kariyer planlaması yapması gerekmektedir. Tüm iş </a:t>
            </a:r>
            <a:r>
              <a:rPr lang="tr-TR" sz="2800" dirty="0" smtClean="0">
                <a:latin typeface="+mn-lt"/>
              </a:rPr>
              <a:t>görenlerin </a:t>
            </a:r>
            <a:r>
              <a:rPr lang="tr-TR" sz="2800" dirty="0">
                <a:latin typeface="+mn-lt"/>
              </a:rPr>
              <a:t>terfi ve yükselme imkânlarını açık bir şekilde bilmesi görev yaptığı işletmenin </a:t>
            </a:r>
            <a:r>
              <a:rPr lang="tr-TR" sz="2800" dirty="0" smtClean="0">
                <a:latin typeface="+mn-lt"/>
              </a:rPr>
              <a:t>kendisine </a:t>
            </a:r>
            <a:r>
              <a:rPr lang="tr-TR" sz="2800" dirty="0">
                <a:latin typeface="+mn-lt"/>
              </a:rPr>
              <a:t>fırsatlar sunduğunu düşünmesine ve bağlılığının artması açısından oldukça </a:t>
            </a:r>
            <a:r>
              <a:rPr lang="tr-TR" sz="2800" dirty="0" smtClean="0">
                <a:latin typeface="+mn-lt"/>
              </a:rPr>
              <a:t>önemlidir.</a:t>
            </a:r>
            <a:br>
              <a:rPr lang="tr-TR" sz="2800" dirty="0" smtClean="0">
                <a:latin typeface="+mn-lt"/>
              </a:rPr>
            </a:br>
            <a:r>
              <a:rPr lang="tr-TR" sz="2800" dirty="0">
                <a:latin typeface="+mn-lt"/>
              </a:rPr>
              <a:t/>
            </a:r>
            <a:br>
              <a:rPr lang="tr-TR" sz="2800" dirty="0">
                <a:latin typeface="+mn-lt"/>
              </a:rPr>
            </a:br>
            <a:r>
              <a:rPr lang="tr-TR" sz="2800" dirty="0">
                <a:latin typeface="+mn-lt"/>
              </a:rPr>
              <a:t>İşletmelerin temel amacı sadece iş görenlerinin performansını kısa süreli artırmak değil, uzun süreli kalıcı yüksek performans ortaya koymalarını sağlamaktır. Bu nedenle </a:t>
            </a:r>
            <a:r>
              <a:rPr lang="tr-TR" sz="2800" dirty="0" smtClean="0">
                <a:latin typeface="+mn-lt"/>
              </a:rPr>
              <a:t>örgütsel </a:t>
            </a:r>
            <a:r>
              <a:rPr lang="tr-TR" sz="2800" dirty="0">
                <a:latin typeface="+mn-lt"/>
              </a:rPr>
              <a:t>bağlılığın artırılması hususuna özen göstermek </a:t>
            </a:r>
            <a:r>
              <a:rPr lang="tr-TR" sz="2800" dirty="0" smtClean="0">
                <a:latin typeface="+mn-lt"/>
              </a:rPr>
              <a:t>gerekmektedir.</a:t>
            </a:r>
            <a:endParaRPr lang="tr-TR" sz="2800" dirty="0">
              <a:latin typeface="+mn-lt"/>
            </a:endParaRPr>
          </a:p>
        </p:txBody>
      </p:sp>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a:xfrm>
            <a:off x="8610600" y="6356350"/>
            <a:ext cx="2647013" cy="365125"/>
          </a:xfrm>
        </p:spPr>
        <p:txBody>
          <a:bodyPr/>
          <a:lstStyle/>
          <a:p>
            <a:fld id="{89546759-EB8E-4C55-BA08-518BC6346D42}" type="slidenum">
              <a:rPr lang="tr-TR" smtClean="0"/>
              <a:t>24</a:t>
            </a:fld>
            <a:r>
              <a:rPr lang="tr-TR" dirty="0" smtClean="0"/>
              <a:t>/25</a:t>
            </a:r>
            <a:endParaRPr lang="tr-TR" dirty="0"/>
          </a:p>
        </p:txBody>
      </p:sp>
    </p:spTree>
    <p:extLst>
      <p:ext uri="{BB962C8B-B14F-4D97-AF65-F5344CB8AC3E}">
        <p14:creationId xmlns:p14="http://schemas.microsoft.com/office/powerpoint/2010/main" val="575261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11200"/>
                    </a14:imgEffect>
                    <a14:imgEffect>
                      <a14:brightnessContrast contrast="-40000"/>
                    </a14:imgEffect>
                  </a14:imgLayer>
                </a14:imgProps>
              </a:ext>
            </a:extLst>
          </a:blip>
          <a:srcRect/>
          <a:stretch>
            <a:fillRect t="-39000" b="-39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649309"/>
          </a:xfrm>
        </p:spPr>
        <p:txBody>
          <a:bodyPr/>
          <a:lstStyle/>
          <a:p>
            <a:pPr algn="ctr"/>
            <a:r>
              <a:rPr lang="tr-TR" sz="3000" b="1" dirty="0" smtClean="0"/>
              <a:t>Teşekkürler…</a:t>
            </a:r>
            <a:endParaRPr lang="tr-TR" dirty="0"/>
          </a:p>
        </p:txBody>
      </p:sp>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25</a:t>
            </a:fld>
            <a:r>
              <a:rPr lang="tr-TR" dirty="0" smtClean="0"/>
              <a:t>/25</a:t>
            </a:r>
            <a:endParaRPr lang="tr-TR" dirty="0"/>
          </a:p>
        </p:txBody>
      </p:sp>
    </p:spTree>
    <p:extLst>
      <p:ext uri="{BB962C8B-B14F-4D97-AF65-F5344CB8AC3E}">
        <p14:creationId xmlns:p14="http://schemas.microsoft.com/office/powerpoint/2010/main" val="158622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dirty="0" smtClean="0"/>
              <a:t>Saliha Kılıç</a:t>
            </a:r>
            <a:endParaRPr lang="tr-TR" dirty="0"/>
          </a:p>
        </p:txBody>
      </p:sp>
      <p:sp>
        <p:nvSpPr>
          <p:cNvPr id="3" name="Slayt Numarası Yer Tutucusu 2"/>
          <p:cNvSpPr>
            <a:spLocks noGrp="1"/>
          </p:cNvSpPr>
          <p:nvPr>
            <p:ph type="sldNum" sz="quarter" idx="12"/>
          </p:nvPr>
        </p:nvSpPr>
        <p:spPr/>
        <p:txBody>
          <a:bodyPr/>
          <a:lstStyle/>
          <a:p>
            <a:fld id="{89546759-EB8E-4C55-BA08-518BC6346D42}" type="slidenum">
              <a:rPr lang="tr-TR" smtClean="0"/>
              <a:t>3</a:t>
            </a:fld>
            <a:r>
              <a:rPr lang="tr-TR" dirty="0" smtClean="0"/>
              <a:t>/25</a:t>
            </a:r>
            <a:endParaRPr lang="tr-TR" dirty="0"/>
          </a:p>
        </p:txBody>
      </p:sp>
      <p:sp>
        <p:nvSpPr>
          <p:cNvPr id="5" name="Unvan 4"/>
          <p:cNvSpPr>
            <a:spLocks noGrp="1"/>
          </p:cNvSpPr>
          <p:nvPr>
            <p:ph type="title" idx="4294967295"/>
          </p:nvPr>
        </p:nvSpPr>
        <p:spPr>
          <a:xfrm>
            <a:off x="566669" y="365125"/>
            <a:ext cx="10985679" cy="5645150"/>
          </a:xfrm>
        </p:spPr>
        <p:txBody>
          <a:bodyPr>
            <a:normAutofit fontScale="90000"/>
          </a:bodyPr>
          <a:lstStyle/>
          <a:p>
            <a:r>
              <a:rPr lang="tr-TR" sz="3000" b="1" dirty="0" smtClean="0">
                <a:latin typeface="+mn-lt"/>
              </a:rPr>
              <a:t/>
            </a:r>
            <a:br>
              <a:rPr lang="tr-TR" sz="3000" b="1" dirty="0" smtClean="0">
                <a:latin typeface="+mn-lt"/>
              </a:rPr>
            </a:br>
            <a:r>
              <a:rPr lang="tr-TR" sz="4900" dirty="0" smtClean="0">
                <a:latin typeface="+mn-lt"/>
              </a:rPr>
              <a:t>Örgütsel bağlılık </a:t>
            </a:r>
            <a:r>
              <a:rPr lang="tr-TR" sz="4900" dirty="0">
                <a:latin typeface="+mn-lt"/>
              </a:rPr>
              <a:t>k</a:t>
            </a:r>
            <a:r>
              <a:rPr lang="tr-TR" sz="4900" dirty="0" smtClean="0">
                <a:latin typeface="+mn-lt"/>
              </a:rPr>
              <a:t>avramı</a:t>
            </a:r>
            <a:r>
              <a:rPr lang="tr-TR" sz="4900" b="1" dirty="0" smtClean="0">
                <a:latin typeface="+mn-lt"/>
              </a:rPr>
              <a:t/>
            </a:r>
            <a:br>
              <a:rPr lang="tr-TR" sz="4900" b="1" dirty="0" smtClean="0">
                <a:latin typeface="+mn-lt"/>
              </a:rPr>
            </a:br>
            <a:r>
              <a:rPr lang="tr-TR" sz="3000" b="1" dirty="0">
                <a:latin typeface="+mn-lt"/>
              </a:rPr>
              <a:t/>
            </a:r>
            <a:br>
              <a:rPr lang="tr-TR" sz="3000" b="1" dirty="0">
                <a:latin typeface="+mn-lt"/>
              </a:rPr>
            </a:br>
            <a:r>
              <a:rPr lang="tr-TR" sz="3100" dirty="0">
                <a:latin typeface="+mn-lt"/>
              </a:rPr>
              <a:t>Bağlılık, kelime olarak, "birine karşı sevgi, saygı ile yakınlık duyma ve gösterme, sadakat“ anlamlarına gelmektedir</a:t>
            </a:r>
            <a:r>
              <a:rPr lang="tr-TR" sz="3100" dirty="0" smtClean="0">
                <a:latin typeface="+mn-lt"/>
              </a:rPr>
              <a:t>.</a:t>
            </a:r>
            <a:br>
              <a:rPr lang="tr-TR" sz="3100" dirty="0" smtClean="0">
                <a:latin typeface="+mn-lt"/>
              </a:rPr>
            </a:br>
            <a:r>
              <a:rPr lang="tr-TR" sz="3100" dirty="0">
                <a:latin typeface="+mn-lt"/>
              </a:rPr>
              <a:t/>
            </a:r>
            <a:br>
              <a:rPr lang="tr-TR" sz="3100" dirty="0">
                <a:latin typeface="+mn-lt"/>
              </a:rPr>
            </a:br>
            <a:r>
              <a:rPr lang="tr-TR" sz="3100" dirty="0">
                <a:latin typeface="+mn-lt"/>
              </a:rPr>
              <a:t>Örgütsel bağlılık, bir kişinin belirli bir örgüt ile kimlik birliğine girerek oluşturduğu güç birliğidir</a:t>
            </a:r>
            <a:r>
              <a:rPr lang="tr-TR" sz="3100" dirty="0" smtClean="0">
                <a:latin typeface="+mn-lt"/>
              </a:rPr>
              <a:t>.</a:t>
            </a:r>
            <a:br>
              <a:rPr lang="tr-TR" sz="3100" dirty="0" smtClean="0">
                <a:latin typeface="+mn-lt"/>
              </a:rPr>
            </a:br>
            <a:r>
              <a:rPr lang="tr-TR" sz="3100" dirty="0">
                <a:latin typeface="+mn-lt"/>
              </a:rPr>
              <a:t/>
            </a:r>
            <a:br>
              <a:rPr lang="tr-TR" sz="3100" dirty="0">
                <a:latin typeface="+mn-lt"/>
              </a:rPr>
            </a:br>
            <a:r>
              <a:rPr lang="tr-TR" sz="3100" dirty="0">
                <a:latin typeface="+mn-lt"/>
              </a:rPr>
              <a:t>Örgüte bağlılığın öğeleri ise şunlardır;</a:t>
            </a:r>
            <a:br>
              <a:rPr lang="tr-TR" sz="3100" dirty="0">
                <a:latin typeface="+mn-lt"/>
              </a:rPr>
            </a:br>
            <a:r>
              <a:rPr lang="tr-TR" sz="3100" dirty="0" smtClean="0">
                <a:latin typeface="+mn-lt"/>
              </a:rPr>
              <a:t>• Örgütün </a:t>
            </a:r>
            <a:r>
              <a:rPr lang="tr-TR" sz="3100" dirty="0">
                <a:latin typeface="+mn-lt"/>
              </a:rPr>
              <a:t>amaç ve değerlerini kabullenme ve bunlara güçlü bir inanç duyma,</a:t>
            </a:r>
            <a:br>
              <a:rPr lang="tr-TR" sz="3100" dirty="0">
                <a:latin typeface="+mn-lt"/>
              </a:rPr>
            </a:br>
            <a:r>
              <a:rPr lang="tr-TR" sz="3100" dirty="0" smtClean="0">
                <a:latin typeface="+mn-lt"/>
              </a:rPr>
              <a:t>• Örgüt </a:t>
            </a:r>
            <a:r>
              <a:rPr lang="tr-TR" sz="3100" dirty="0">
                <a:latin typeface="+mn-lt"/>
              </a:rPr>
              <a:t>yararına beklenenden daha fazla çaba harcama,</a:t>
            </a:r>
            <a:br>
              <a:rPr lang="tr-TR" sz="3100" dirty="0">
                <a:latin typeface="+mn-lt"/>
              </a:rPr>
            </a:br>
            <a:r>
              <a:rPr lang="tr-TR" sz="3100" dirty="0" smtClean="0">
                <a:latin typeface="+mn-lt"/>
              </a:rPr>
              <a:t>• Örgüt </a:t>
            </a:r>
            <a:r>
              <a:rPr lang="tr-TR" sz="3100" dirty="0">
                <a:latin typeface="+mn-lt"/>
              </a:rPr>
              <a:t>üyeliğinin devamı için güçlü bir istek duyma.</a:t>
            </a:r>
            <a:br>
              <a:rPr lang="tr-TR" sz="3100" dirty="0">
                <a:latin typeface="+mn-lt"/>
              </a:rPr>
            </a:br>
            <a:r>
              <a:rPr lang="tr-TR" sz="3000" dirty="0" smtClean="0">
                <a:latin typeface="+mn-lt"/>
              </a:rPr>
              <a:t/>
            </a:r>
            <a:br>
              <a:rPr lang="tr-TR" sz="3000" dirty="0" smtClean="0">
                <a:latin typeface="+mn-lt"/>
              </a:rPr>
            </a:br>
            <a:endParaRPr lang="tr-TR" sz="3000" dirty="0">
              <a:latin typeface="+mn-lt"/>
            </a:endParaRPr>
          </a:p>
        </p:txBody>
      </p:sp>
    </p:spTree>
    <p:extLst>
      <p:ext uri="{BB962C8B-B14F-4D97-AF65-F5344CB8AC3E}">
        <p14:creationId xmlns:p14="http://schemas.microsoft.com/office/powerpoint/2010/main" val="132676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t Başlık 7"/>
          <p:cNvSpPr>
            <a:spLocks noGrp="1"/>
          </p:cNvSpPr>
          <p:nvPr>
            <p:ph type="subTitle" idx="1"/>
          </p:nvPr>
        </p:nvSpPr>
        <p:spPr>
          <a:xfrm>
            <a:off x="794479" y="1648497"/>
            <a:ext cx="10687987" cy="3972814"/>
          </a:xfrm>
        </p:spPr>
        <p:txBody>
          <a:bodyPr>
            <a:normAutofit/>
          </a:bodyPr>
          <a:lstStyle/>
          <a:p>
            <a:pPr algn="l"/>
            <a:r>
              <a:rPr lang="tr-TR" sz="2800" dirty="0"/>
              <a:t>İlk olarak 1956 yılında Whyte </a:t>
            </a:r>
            <a:r>
              <a:rPr lang="tr-TR" sz="2800" dirty="0" smtClean="0"/>
              <a:t>tarafından araştırılan </a:t>
            </a:r>
            <a:r>
              <a:rPr lang="tr-TR" sz="2800" dirty="0"/>
              <a:t>örgütsel bağlılık, 1970’lerden sonra bu kavram üzerine daha çok yoğunlaşılmış ve örgütler açısından oldukça önemli hale </a:t>
            </a:r>
            <a:r>
              <a:rPr lang="tr-TR" sz="2800" dirty="0" smtClean="0"/>
              <a:t>gelmiştir</a:t>
            </a:r>
            <a:r>
              <a:rPr lang="tr-TR" sz="2800" dirty="0"/>
              <a:t>. </a:t>
            </a:r>
            <a:endParaRPr lang="tr-TR" sz="2800" dirty="0" smtClean="0"/>
          </a:p>
          <a:p>
            <a:pPr algn="l"/>
            <a:endParaRPr lang="tr-TR" sz="2800" dirty="0" smtClean="0"/>
          </a:p>
          <a:p>
            <a:pPr algn="l"/>
            <a:r>
              <a:rPr lang="tr-TR" sz="2800" dirty="0"/>
              <a:t>Örgütsel bağlılık, iş görenin çalıştığı örgütün amaç ve değerlerini benimseyerek bunlara ulaşmak için kendini sorumlu hissetmesi </a:t>
            </a:r>
            <a:r>
              <a:rPr lang="tr-TR" sz="2800" dirty="0" smtClean="0"/>
              <a:t>durumudur.</a:t>
            </a:r>
          </a:p>
          <a:p>
            <a:pPr algn="l"/>
            <a:endParaRPr lang="tr-TR" sz="3000" dirty="0"/>
          </a:p>
        </p:txBody>
      </p:sp>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4</a:t>
            </a:fld>
            <a:r>
              <a:rPr lang="tr-TR" dirty="0" smtClean="0"/>
              <a:t>/25</a:t>
            </a:r>
            <a:endParaRPr lang="tr-TR" dirty="0"/>
          </a:p>
        </p:txBody>
      </p:sp>
    </p:spTree>
    <p:extLst>
      <p:ext uri="{BB962C8B-B14F-4D97-AF65-F5344CB8AC3E}">
        <p14:creationId xmlns:p14="http://schemas.microsoft.com/office/powerpoint/2010/main" val="3581665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365125"/>
            <a:ext cx="10515600" cy="5726582"/>
          </a:xfrm>
        </p:spPr>
        <p:txBody>
          <a:bodyPr>
            <a:normAutofit/>
          </a:bodyPr>
          <a:lstStyle/>
          <a:p>
            <a:r>
              <a:rPr lang="tr-TR" sz="2800" dirty="0" smtClean="0">
                <a:latin typeface="+mn-lt"/>
              </a:rPr>
              <a:t>Örgütsel </a:t>
            </a:r>
            <a:r>
              <a:rPr lang="tr-TR" sz="2800" dirty="0">
                <a:latin typeface="+mn-lt"/>
              </a:rPr>
              <a:t>b</a:t>
            </a:r>
            <a:r>
              <a:rPr lang="tr-TR" sz="2800" dirty="0" smtClean="0">
                <a:latin typeface="+mn-lt"/>
              </a:rPr>
              <a:t>ağlılık, </a:t>
            </a:r>
            <a:r>
              <a:rPr lang="tr-TR" sz="2800" dirty="0">
                <a:latin typeface="+mn-lt"/>
              </a:rPr>
              <a:t>örgüte pasif bir itaatten daha fazlasını ifade eder. Örgüt ve birey arasındaki bağ aktiftir, çünkü bireyler örgütün daha iyi olabilmesi için kendileriyle ilgili bir takım fedakarlıklar yapmaya hazırdırlar.</a:t>
            </a:r>
            <a:br>
              <a:rPr lang="tr-TR" sz="2800" dirty="0">
                <a:latin typeface="+mn-lt"/>
              </a:rPr>
            </a:br>
            <a:endParaRPr lang="tr-TR" sz="2800" dirty="0">
              <a:latin typeface="+mn-lt"/>
            </a:endParaRPr>
          </a:p>
        </p:txBody>
      </p:sp>
      <p:sp>
        <p:nvSpPr>
          <p:cNvPr id="4" name="Altbilgi Yer Tutucusu 3"/>
          <p:cNvSpPr>
            <a:spLocks noGrp="1"/>
          </p:cNvSpPr>
          <p:nvPr>
            <p:ph type="ftr" sz="quarter" idx="11"/>
          </p:nvPr>
        </p:nvSpPr>
        <p:spPr/>
        <p:txBody>
          <a:bodyPr/>
          <a:lstStyle/>
          <a:p>
            <a:r>
              <a:rPr lang="tr-TR" smtClean="0"/>
              <a:t>Saliha Kılıç</a:t>
            </a:r>
            <a:endParaRPr lang="tr-TR"/>
          </a:p>
        </p:txBody>
      </p:sp>
      <p:sp>
        <p:nvSpPr>
          <p:cNvPr id="5" name="Slayt Numarası Yer Tutucusu 4"/>
          <p:cNvSpPr>
            <a:spLocks noGrp="1"/>
          </p:cNvSpPr>
          <p:nvPr>
            <p:ph type="sldNum" sz="quarter" idx="12"/>
          </p:nvPr>
        </p:nvSpPr>
        <p:spPr/>
        <p:txBody>
          <a:bodyPr/>
          <a:lstStyle/>
          <a:p>
            <a:fld id="{89546759-EB8E-4C55-BA08-518BC6346D42}" type="slidenum">
              <a:rPr lang="tr-TR" smtClean="0"/>
              <a:t>5</a:t>
            </a:fld>
            <a:r>
              <a:rPr lang="tr-TR" dirty="0" smtClean="0"/>
              <a:t>/25</a:t>
            </a:r>
            <a:endParaRPr lang="tr-TR" dirty="0"/>
          </a:p>
        </p:txBody>
      </p:sp>
    </p:spTree>
    <p:extLst>
      <p:ext uri="{BB962C8B-B14F-4D97-AF65-F5344CB8AC3E}">
        <p14:creationId xmlns:p14="http://schemas.microsoft.com/office/powerpoint/2010/main" val="119977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75221"/>
            <a:ext cx="10515600" cy="4161173"/>
          </a:xfrm>
        </p:spPr>
        <p:txBody>
          <a:bodyPr>
            <a:normAutofit/>
          </a:bodyPr>
          <a:lstStyle/>
          <a:p>
            <a:r>
              <a:rPr lang="tr-TR" dirty="0" smtClean="0">
                <a:latin typeface="+mn-lt"/>
              </a:rPr>
              <a:t>Örgütsel </a:t>
            </a:r>
            <a:r>
              <a:rPr lang="tr-TR" dirty="0">
                <a:latin typeface="+mn-lt"/>
              </a:rPr>
              <a:t>b</a:t>
            </a:r>
            <a:r>
              <a:rPr lang="tr-TR" dirty="0" smtClean="0">
                <a:latin typeface="+mn-lt"/>
              </a:rPr>
              <a:t>ağlılığın </a:t>
            </a:r>
            <a:r>
              <a:rPr lang="tr-TR" dirty="0">
                <a:latin typeface="+mn-lt"/>
              </a:rPr>
              <a:t>ö</a:t>
            </a:r>
            <a:r>
              <a:rPr lang="tr-TR" dirty="0" smtClean="0">
                <a:latin typeface="+mn-lt"/>
              </a:rPr>
              <a:t>nemi</a:t>
            </a:r>
            <a:br>
              <a:rPr lang="tr-TR" dirty="0" smtClean="0">
                <a:latin typeface="+mn-lt"/>
              </a:rPr>
            </a:br>
            <a:r>
              <a:rPr lang="tr-TR" dirty="0">
                <a:latin typeface="+mn-lt"/>
              </a:rPr>
              <a:t/>
            </a:r>
            <a:br>
              <a:rPr lang="tr-TR" dirty="0">
                <a:latin typeface="+mn-lt"/>
              </a:rPr>
            </a:br>
            <a:r>
              <a:rPr lang="tr-TR" sz="2800" dirty="0">
                <a:latin typeface="+mn-lt"/>
              </a:rPr>
              <a:t>Örgütsel bağlılığı yüksek olan iş görenlerin </a:t>
            </a:r>
            <a:r>
              <a:rPr lang="tr-TR" sz="2800" dirty="0" smtClean="0">
                <a:latin typeface="+mn-lt"/>
              </a:rPr>
              <a:t>işten </a:t>
            </a:r>
            <a:r>
              <a:rPr lang="tr-TR" sz="2800" dirty="0">
                <a:latin typeface="+mn-lt"/>
              </a:rPr>
              <a:t>ayrılma eğilimlerinin düşük olması ve daha yüksek performans göstermeleri, örgütsel bağlılığın önemini arttırmaktadır. Çünkü örgütsel bağlılık çalışan davranışını etkileyen ve kurumsal performansı </a:t>
            </a:r>
            <a:r>
              <a:rPr lang="tr-TR" sz="2800" dirty="0" smtClean="0">
                <a:latin typeface="+mn-lt"/>
              </a:rPr>
              <a:t>artırmaya </a:t>
            </a:r>
            <a:r>
              <a:rPr lang="tr-TR" sz="2800" dirty="0">
                <a:latin typeface="+mn-lt"/>
              </a:rPr>
              <a:t>yönelik önemli etkileri olan bir </a:t>
            </a:r>
            <a:r>
              <a:rPr lang="tr-TR" sz="2800" dirty="0" smtClean="0">
                <a:latin typeface="+mn-lt"/>
              </a:rPr>
              <a:t>olgudur.</a:t>
            </a:r>
            <a:br>
              <a:rPr lang="tr-TR" sz="2800" dirty="0" smtClean="0">
                <a:latin typeface="+mn-lt"/>
              </a:rPr>
            </a:br>
            <a:endParaRPr lang="tr-TR" sz="2800" dirty="0">
              <a:latin typeface="+mn-lt"/>
            </a:endParaRPr>
          </a:p>
        </p:txBody>
      </p:sp>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6</a:t>
            </a:fld>
            <a:r>
              <a:rPr lang="tr-TR" dirty="0" smtClean="0"/>
              <a:t>/25</a:t>
            </a:r>
            <a:endParaRPr lang="tr-TR" dirty="0"/>
          </a:p>
        </p:txBody>
      </p:sp>
    </p:spTree>
    <p:extLst>
      <p:ext uri="{BB962C8B-B14F-4D97-AF65-F5344CB8AC3E}">
        <p14:creationId xmlns:p14="http://schemas.microsoft.com/office/powerpoint/2010/main" val="1798042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mn-lt"/>
              </a:rPr>
              <a:t>Örgütsel </a:t>
            </a:r>
            <a:r>
              <a:rPr lang="tr-TR" dirty="0" smtClean="0">
                <a:latin typeface="+mn-lt"/>
              </a:rPr>
              <a:t>bağlılık </a:t>
            </a:r>
            <a:r>
              <a:rPr lang="tr-TR" dirty="0">
                <a:latin typeface="+mn-lt"/>
              </a:rPr>
              <a:t>y</a:t>
            </a:r>
            <a:r>
              <a:rPr lang="tr-TR" dirty="0" smtClean="0">
                <a:latin typeface="+mn-lt"/>
              </a:rPr>
              <a:t>aklaşımları</a:t>
            </a:r>
            <a:endParaRPr lang="tr-TR" dirty="0">
              <a:latin typeface="+mn-lt"/>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3101102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7</a:t>
            </a:fld>
            <a:r>
              <a:rPr lang="tr-TR" dirty="0" smtClean="0"/>
              <a:t>/25</a:t>
            </a:r>
            <a:endParaRPr lang="tr-TR" dirty="0"/>
          </a:p>
        </p:txBody>
      </p:sp>
    </p:spTree>
    <p:extLst>
      <p:ext uri="{BB962C8B-B14F-4D97-AF65-F5344CB8AC3E}">
        <p14:creationId xmlns:p14="http://schemas.microsoft.com/office/powerpoint/2010/main" val="1428333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4"/>
            <a:ext cx="10515600" cy="5894007"/>
          </a:xfrm>
        </p:spPr>
        <p:txBody>
          <a:bodyPr>
            <a:normAutofit fontScale="90000"/>
          </a:bodyPr>
          <a:lstStyle/>
          <a:p>
            <a:r>
              <a:rPr lang="tr-TR" dirty="0" smtClean="0"/>
              <a:t/>
            </a:r>
            <a:br>
              <a:rPr lang="tr-TR" dirty="0" smtClean="0"/>
            </a:br>
            <a:r>
              <a:rPr lang="tr-TR" dirty="0"/>
              <a:t/>
            </a:r>
            <a:br>
              <a:rPr lang="tr-TR" dirty="0"/>
            </a:br>
            <a:r>
              <a:rPr lang="tr-TR" sz="4900" dirty="0" smtClean="0">
                <a:latin typeface="+mn-lt"/>
              </a:rPr>
              <a:t>Tutumsal </a:t>
            </a:r>
            <a:r>
              <a:rPr lang="tr-TR" sz="4900" dirty="0">
                <a:latin typeface="+mn-lt"/>
              </a:rPr>
              <a:t>b</a:t>
            </a:r>
            <a:r>
              <a:rPr lang="tr-TR" sz="4900" dirty="0" smtClean="0">
                <a:latin typeface="+mn-lt"/>
              </a:rPr>
              <a:t>ağlılık</a:t>
            </a:r>
            <a:r>
              <a:rPr lang="tr-TR" sz="4900" dirty="0">
                <a:latin typeface="+mn-lt"/>
              </a:rPr>
              <a:t/>
            </a:r>
            <a:br>
              <a:rPr lang="tr-TR" sz="4900" dirty="0">
                <a:latin typeface="+mn-lt"/>
              </a:rPr>
            </a:br>
            <a:r>
              <a:rPr lang="tr-TR" sz="3300" dirty="0">
                <a:latin typeface="+mn-lt"/>
              </a:rPr>
              <a:t/>
            </a:r>
            <a:br>
              <a:rPr lang="tr-TR" sz="3300" dirty="0">
                <a:latin typeface="+mn-lt"/>
              </a:rPr>
            </a:br>
            <a:r>
              <a:rPr lang="tr-TR" sz="3100" dirty="0">
                <a:latin typeface="+mn-lt"/>
              </a:rPr>
              <a:t>Tutumsal bağlılıkta; odaklanılan konu çalışanların örgütleriyle olan ilişkisidir. Bu anlamda çalışanların kendi değer ve hedeflerinin çalıştıkları örgütün değer ve </a:t>
            </a:r>
            <a:r>
              <a:rPr lang="tr-TR" sz="3100" dirty="0" smtClean="0">
                <a:latin typeface="+mn-lt"/>
              </a:rPr>
              <a:t>hedefleriyle </a:t>
            </a:r>
            <a:r>
              <a:rPr lang="tr-TR" sz="3100" dirty="0">
                <a:latin typeface="+mn-lt"/>
              </a:rPr>
              <a:t>uyumlu olması </a:t>
            </a:r>
            <a:r>
              <a:rPr lang="tr-TR" sz="3100" dirty="0" smtClean="0">
                <a:latin typeface="+mn-lt"/>
              </a:rPr>
              <a:t>gerekmektedir.</a:t>
            </a:r>
            <a:r>
              <a:rPr lang="tr-TR" sz="3100" dirty="0">
                <a:latin typeface="+mn-lt"/>
              </a:rPr>
              <a:t/>
            </a:r>
            <a:br>
              <a:rPr lang="tr-TR" sz="3100" dirty="0">
                <a:latin typeface="+mn-lt"/>
              </a:rPr>
            </a:br>
            <a:r>
              <a:rPr lang="tr-TR" dirty="0" smtClean="0"/>
              <a:t/>
            </a:r>
            <a:br>
              <a:rPr lang="tr-TR" dirty="0" smtClean="0"/>
            </a:br>
            <a:r>
              <a:rPr lang="tr-TR" dirty="0"/>
              <a:t/>
            </a:r>
            <a:br>
              <a:rPr lang="tr-TR" dirty="0"/>
            </a:br>
            <a:r>
              <a:rPr lang="tr-TR" dirty="0" smtClean="0"/>
              <a:t/>
            </a:r>
            <a:br>
              <a:rPr lang="tr-TR" dirty="0" smtClean="0"/>
            </a:br>
            <a:r>
              <a:rPr lang="tr-TR" dirty="0" smtClean="0"/>
              <a:t/>
            </a:r>
            <a:br>
              <a:rPr lang="tr-TR" dirty="0" smtClean="0"/>
            </a:br>
            <a:endParaRPr lang="tr-TR" dirty="0"/>
          </a:p>
        </p:txBody>
      </p:sp>
      <p:sp>
        <p:nvSpPr>
          <p:cNvPr id="4" name="Altbilgi Yer Tutucusu 3"/>
          <p:cNvSpPr>
            <a:spLocks noGrp="1"/>
          </p:cNvSpPr>
          <p:nvPr>
            <p:ph type="ftr" sz="quarter" idx="11"/>
          </p:nvPr>
        </p:nvSpPr>
        <p:spPr/>
        <p:txBody>
          <a:bodyPr/>
          <a:lstStyle/>
          <a:p>
            <a:r>
              <a:rPr lang="tr-TR" smtClean="0"/>
              <a:t>Saliha Kılıç</a:t>
            </a:r>
            <a:endParaRPr lang="tr-TR"/>
          </a:p>
        </p:txBody>
      </p:sp>
      <p:sp>
        <p:nvSpPr>
          <p:cNvPr id="5" name="Slayt Numarası Yer Tutucusu 4"/>
          <p:cNvSpPr>
            <a:spLocks noGrp="1"/>
          </p:cNvSpPr>
          <p:nvPr>
            <p:ph type="sldNum" sz="quarter" idx="12"/>
          </p:nvPr>
        </p:nvSpPr>
        <p:spPr>
          <a:xfrm>
            <a:off x="8640580" y="6356350"/>
            <a:ext cx="2662003" cy="365125"/>
          </a:xfrm>
        </p:spPr>
        <p:txBody>
          <a:bodyPr/>
          <a:lstStyle/>
          <a:p>
            <a:fld id="{89546759-EB8E-4C55-BA08-518BC6346D42}" type="slidenum">
              <a:rPr lang="tr-TR" smtClean="0"/>
              <a:t>8</a:t>
            </a:fld>
            <a:r>
              <a:rPr lang="tr-TR" dirty="0" smtClean="0"/>
              <a:t>/25</a:t>
            </a:r>
            <a:endParaRPr lang="tr-TR" dirty="0"/>
          </a:p>
        </p:txBody>
      </p:sp>
    </p:spTree>
    <p:extLst>
      <p:ext uri="{BB962C8B-B14F-4D97-AF65-F5344CB8AC3E}">
        <p14:creationId xmlns:p14="http://schemas.microsoft.com/office/powerpoint/2010/main" val="2014801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838200" y="365126"/>
            <a:ext cx="10515600" cy="858368"/>
          </a:xfrm>
        </p:spPr>
        <p:txBody>
          <a:bodyPr>
            <a:normAutofit fontScale="90000"/>
          </a:bodyPr>
          <a:lstStyle/>
          <a:p>
            <a:r>
              <a:rPr lang="tr-TR" dirty="0" smtClean="0">
                <a:latin typeface="+mn-lt"/>
              </a:rPr>
              <a:t/>
            </a:r>
            <a:br>
              <a:rPr lang="tr-TR" dirty="0" smtClean="0">
                <a:latin typeface="+mn-lt"/>
              </a:rPr>
            </a:br>
            <a:r>
              <a:rPr lang="tr-TR" sz="3100" dirty="0" smtClean="0">
                <a:latin typeface="+mn-lt"/>
              </a:rPr>
              <a:t>Allen </a:t>
            </a:r>
            <a:r>
              <a:rPr lang="tr-TR" sz="3100" dirty="0">
                <a:latin typeface="+mn-lt"/>
              </a:rPr>
              <a:t>ve Meyer’in yaklaşımı</a:t>
            </a:r>
            <a:r>
              <a:rPr lang="tr-TR" sz="3100" dirty="0"/>
              <a:t/>
            </a:r>
            <a:br>
              <a:rPr lang="tr-TR" sz="3100" dirty="0"/>
            </a:br>
            <a:endParaRPr lang="tr-TR" sz="3100"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079469205"/>
              </p:ext>
            </p:extLst>
          </p:nvPr>
        </p:nvGraphicFramePr>
        <p:xfrm>
          <a:off x="838200" y="1223494"/>
          <a:ext cx="10515600" cy="4953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bilgi Yer Tutucusu 2"/>
          <p:cNvSpPr>
            <a:spLocks noGrp="1"/>
          </p:cNvSpPr>
          <p:nvPr>
            <p:ph type="ftr" sz="quarter" idx="11"/>
          </p:nvPr>
        </p:nvSpPr>
        <p:spPr/>
        <p:txBody>
          <a:bodyPr/>
          <a:lstStyle/>
          <a:p>
            <a:r>
              <a:rPr lang="tr-TR" smtClean="0"/>
              <a:t>Saliha Kılıç</a:t>
            </a:r>
            <a:endParaRPr lang="tr-TR"/>
          </a:p>
        </p:txBody>
      </p:sp>
      <p:sp>
        <p:nvSpPr>
          <p:cNvPr id="4" name="Slayt Numarası Yer Tutucusu 3"/>
          <p:cNvSpPr>
            <a:spLocks noGrp="1"/>
          </p:cNvSpPr>
          <p:nvPr>
            <p:ph type="sldNum" sz="quarter" idx="12"/>
          </p:nvPr>
        </p:nvSpPr>
        <p:spPr/>
        <p:txBody>
          <a:bodyPr/>
          <a:lstStyle/>
          <a:p>
            <a:fld id="{89546759-EB8E-4C55-BA08-518BC6346D42}" type="slidenum">
              <a:rPr lang="tr-TR" smtClean="0"/>
              <a:t>9</a:t>
            </a:fld>
            <a:r>
              <a:rPr lang="tr-TR" dirty="0" smtClean="0"/>
              <a:t>/25</a:t>
            </a:r>
            <a:endParaRPr lang="tr-TR" dirty="0"/>
          </a:p>
        </p:txBody>
      </p:sp>
    </p:spTree>
    <p:extLst>
      <p:ext uri="{BB962C8B-B14F-4D97-AF65-F5344CB8AC3E}">
        <p14:creationId xmlns:p14="http://schemas.microsoft.com/office/powerpoint/2010/main" val="2935191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581</TotalTime>
  <Words>1562</Words>
  <Application>Microsoft Office PowerPoint</Application>
  <PresentationFormat>Geniş ekran</PresentationFormat>
  <Paragraphs>164</Paragraphs>
  <Slides>25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Calibri</vt:lpstr>
      <vt:lpstr>Calibri Light</vt:lpstr>
      <vt:lpstr>Symbol</vt:lpstr>
      <vt:lpstr>Times New Roman</vt:lpstr>
      <vt:lpstr>Office Teması</vt:lpstr>
      <vt:lpstr>Örgütsel Bağlılığın Çalışan Performansına Etkisi</vt:lpstr>
      <vt:lpstr>İçindekiler  - Örgütsel Bağlılık Kavramı - Örgütsel Bağlılığın Önemi - Örgütsel Bağlılık Yaklaşımları - Örgütsel Bağlılığı Etkileyen Faktörler - Örgütsel Bağlılığın Sonuçları - Çalışan Performansı Kavramı - Çalışan Performansını Etkileyen Faktörler - Bağlılığın Çalışan Performansına Etkisi - Sonuç</vt:lpstr>
      <vt:lpstr> Örgütsel bağlılık kavramı  Bağlılık, kelime olarak, "birine karşı sevgi, saygı ile yakınlık duyma ve gösterme, sadakat“ anlamlarına gelmektedir.  Örgütsel bağlılık, bir kişinin belirli bir örgüt ile kimlik birliğine girerek oluşturduğu güç birliğidir.  Örgüte bağlılığın öğeleri ise şunlardır; • Örgütün amaç ve değerlerini kabullenme ve bunlara güçlü bir inanç duyma, • Örgüt yararına beklenenden daha fazla çaba harcama, • Örgüt üyeliğinin devamı için güçlü bir istek duyma.  </vt:lpstr>
      <vt:lpstr>PowerPoint Sunusu</vt:lpstr>
      <vt:lpstr>Örgütsel bağlılık, örgüte pasif bir itaatten daha fazlasını ifade eder. Örgüt ve birey arasındaki bağ aktiftir, çünkü bireyler örgütün daha iyi olabilmesi için kendileriyle ilgili bir takım fedakarlıklar yapmaya hazırdırlar. </vt:lpstr>
      <vt:lpstr>Örgütsel bağlılığın önemi  Örgütsel bağlılığı yüksek olan iş görenlerin işten ayrılma eğilimlerinin düşük olması ve daha yüksek performans göstermeleri, örgütsel bağlılığın önemini arttırmaktadır. Çünkü örgütsel bağlılık çalışan davranışını etkileyen ve kurumsal performansı artırmaya yönelik önemli etkileri olan bir olgudur. </vt:lpstr>
      <vt:lpstr>Örgütsel bağlılık yaklaşımları</vt:lpstr>
      <vt:lpstr>  Tutumsal bağlılık  Tutumsal bağlılıkta; odaklanılan konu çalışanların örgütleriyle olan ilişkisidir. Bu anlamda çalışanların kendi değer ve hedeflerinin çalıştıkları örgütün değer ve hedefleriyle uyumlu olması gerekmektedir.     </vt:lpstr>
      <vt:lpstr> Allen ve Meyer’in yaklaşımı </vt:lpstr>
      <vt:lpstr>Duygusal bağlılık  Bireyin örgüte olan duygusal veya hissi bağlanması söz konusudur. Güçlü bir bağlılık içinde olan bireyler örgütleriyle özdeşleşir, örgütün içine girer ve örgütün bir üyesi olmaktan dolayı mutlu olurlar.   Bu bağlılık türü örgüt çevresine yönelik duygusal tepkilerle yakından ilgili olup, daha çok işe yoğunlaşma ile birlikte iş arkadaşlarından, işe yönelik bağlılıktan elde edilen tatminle alakalıdır. Duygusal bağlılık örgütteki çalışanların duygusal anlamda kendi tercihleriyle örgütte kalma isteği olarak tanımlanmaktadır.   </vt:lpstr>
      <vt:lpstr>Devam bağlılığı   Alternatif iş olanaklarının azlığı nedenine ek olarak yan bahis kuramından yola çıkılarak oluşturulmuştur. Çalışan işyerinden ayrıldığında ekonomik olarak kayıp yaşayacağını düşündüğünde ayrılmaktan vazgeçer. Zaman kaybı ve kendisine yapılan yatırımların boşa gitme endişesi de işten ayrılmaması sonucunu doğurabilmektedir.</vt:lpstr>
      <vt:lpstr>Bu tür bir bağlılıkta, bireyin örgütü terk etmesiyle kaybedeceklerini düşünerek örgütteki üyeliğini sürdürme arzusu söz konusudur. Devam bağlılığı, iki ayrı olgunun sonucu olabilir. Birincisi uygun iş alternatiflerinin olmaması, ikincisi ise bireyin örgüte yaptığı yatırımların büyüklüğüdür. Bir başka deyimle, birey örgüte yönelik sarf ettiği zaman ve enerji olgusunu düşündüğünde, örgütsel temelli becerilerinin başka bir örgüte transfer olması zor olduğunu algıladığında ve kıdem esaslı kazançlarını kaybedeceğini fark ettiğinde örgüte yönelik yatırımları bireyin örgüte bağlılığını etkileyecektir. </vt:lpstr>
      <vt:lpstr>Normatif bağlılık  Zorunluluk unsuru içermektedir. Bahsedilen bu zorunluluk çalışanın kişisel maddi kayıp endişeleri değil, ahlaki olarak duygularından kaynaklanmaktadır. Bu bağlılık örgüte karşı sorumluluğu konusundaki inancının bir sonucudur.   Normatif bağlılığı güçlü olan çalışanlar, örgütüne bağlı olmayı bir vazife olarak algılamaktadır. Çalışanlar örgüte devam etmenin doğru davranış olduğunu düşündüğünden, bu bağlılık türü, duygusal ve devamlılık bağlılığından farklılık göstermektedir.</vt:lpstr>
      <vt:lpstr>Davranışsal bağlılık  Davranışsal bağlılık gösteren iş görenler, örgütün kendisinden ziyade, yaptıkları belli bir faaliyete bağlanmaktadırlar.  Davranışsal bağlılık, örgütten daha çok bireyin davranışlarına yönelik olarak gelişmektedir. Örneğin birey bir davranışta bulunduktan sonra bazı etmenler nedeniyle davranışını sürdürmekte ve bir süre sonra sürdürdüğü bu davranışa bağlanmaktadır. Zaman geçtikçe söz konusu davranışa uygun veya onu haklı gösteren tutumlar geliştirmekte, bu da davranışın tekrarlanma olasılığını yükseltmektedir.</vt:lpstr>
      <vt:lpstr>Çoklu bağlılık yaklaşımları  Bu yaklaşımda örgütsel bağlılık, bireye ve örgütten örgüte göre öznel koşullarına uygun olarak farklılaşmaktadır. Çalışanın örgütün iç ve dış unsurlarına ait bağlılıklarının toplamı bu yaklaşımın temelini oluşturur.  Örgütlerine, çalışma arkadaşlarına, mesleklerine, kariyerlerine, yöneticilerine, müşterilerine, sendikalara farklı şekillerde bağlılık gösterdiğini ve bunun örgütsel bağlılığı etkileyeceği düşünülmektedir. Bu nedenle örgüte ilişkin unsurların ve grupların belirlenmesi gerekmektedir. Çalışanlar, yöneticiler, sendikalar, müşteriler, genel anlamda kamuoyu; çoklu bağlılığın kaynaklarını oluşturmaktadır.</vt:lpstr>
      <vt:lpstr>  Örgütsel bağlılığı etkileyen faktörler  </vt:lpstr>
      <vt:lpstr>Örgütsel bağlılığın sonuçları</vt:lpstr>
      <vt:lpstr>Örgütsel bağlılığın sonuçları</vt:lpstr>
      <vt:lpstr>Çalışan performansı kavramı  Performans, bireyin gerçek potansiyelini, bilgisini veya yeteneğini, amaçlı ve planlanmış bir etkinlik için kullanarak elde edilen sonuçlar toplamıdır. Bu bağlamda görevin gereği olarak önceden belirlenen hedefleri karşılayacak biçimde, görevin yerine getirilmesi ve amacın ne ölçüde gerçekleştiğinin saptanmasıdır.  Çalışan performansı, örgütün başarısı, performansı ve etkililiği açısından önemlidir. Çalışan performansı, örgütsel amaç ile bireysel beklenti arasında kurulan ilişkinin sonucudur.  İşletmeler hedeflerini gerçekleştirmek ve günlük aktivitelerini devam ettirebilmek için en iyi şekilde performans gösteren çalışanlara ihtiyaç duyarlar.</vt:lpstr>
      <vt:lpstr>Performans, işletmelerin yoğun rekabet ortamı karşısında dikkate aldıkları en önemli durumdur. İşletmeler sürekli olarak gelişmeleri takip ederek bu gelişmelere ayak uydurmaktadırlar. Bu süreçte de performanslarını yüksek seviyelerde tutmak işletmeler için zor olabilmektedir.   Performans tek bir olguya bağlı değildir. Çok fazla boyutun bir araya gelmesi ile oluşmaktadır. Bütün boyutlar performansı bir araya getirse de bazı boyutların zamanla önemi artarken bazıları da önemsiz hale gelmektedir. Bu nedenle performans işletmeler tarafından sürekli olarak takip edilen bir kavramdır. </vt:lpstr>
      <vt:lpstr>  Çalışma performansına etki eden faktörler  Örgütsel faktörler; işletmelerde performansı belirleyen örgütsel unsurlar işletme ortamındaki fiziki koşullar ve örgütsel amaçlar olmak üzere iki grupta incelenebilir.   Çevresel faktörler; aile, kulüp, dernek gibi toplumsal etkenler, gelir dağılımı ve gelir düzeyi gibi ekonomik etkenler, siyasal etkenler ve kültürel etkenlerin tümü performansı etkileyen çevresel unsurlar kapsamındadır.  Bireysel faktörler; yaş, cinsiyet, dil gibi demografik özellikler, yetenekler ve nitelikler gibi rekabetçi özellikler, algılar, tutumlar gibi psikolojik özelliklerdir.   </vt:lpstr>
      <vt:lpstr>Bağlılığın çalışan performansına etkisi  Bazı çalışmalarda; örgütsel bağlılık ile performans arasındaki ilişkinin kişilerin yaşadıkları şehir ya da kırsal bölgelere göre değişiklik göstereceği ileri sürülmüştür.  Çalışanların örgütsel bağlılıklarının iş performansları üzerinde anlamlı ve orta düzeyde bir etkiye sahip olduğu görülmüştür. Çalışanların örgütsel bağlılıkları arttıkça iş performansları da artmaktadır. Çalışanların örgütsel bağlılıklarını arttıran faktörlerin dolayısıyla onların iş performanslarını da arttırdığı söylenebilir.</vt:lpstr>
      <vt:lpstr>Yapılan araştırmalar sonucu, güvenilen bir otorite tarafından tayin edilen amaçların iş görende, daha sıkı çalışma isteği uyandırdığını; arkadaş grubuna bağlılığın, yönetim desteğiyle birlikte performansı daha da arttırdığını göstermiştir.   Ayrıca, bağlılığın teşvik ve ödüllerden etkilendiğini bunun da daha üst düzeyde örgütsel bağlılık ve artan performans ile sonuçlandığını göstermiştir.</vt:lpstr>
      <vt:lpstr>Sonuç  İşletmenin tüm iş görenlerinin standart çalışma temposunun üzerine çıkması için son derece açık ve kapsamlı olarak kariyer planlaması yapması gerekmektedir. Tüm iş görenlerin terfi ve yükselme imkânlarını açık bir şekilde bilmesi görev yaptığı işletmenin kendisine fırsatlar sunduğunu düşünmesine ve bağlılığının artması açısından oldukça önemlidir.  İşletmelerin temel amacı sadece iş görenlerinin performansını kısa süreli artırmak değil, uzun süreli kalıcı yüksek performans ortaya koymalarını sağlamaktır. Bu nedenle örgütsel bağlılığın artırılması hususuna özen göstermek gerekmektedir.</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Admin</dc:creator>
  <cp:lastModifiedBy>Hüner</cp:lastModifiedBy>
  <cp:revision>33</cp:revision>
  <dcterms:created xsi:type="dcterms:W3CDTF">2019-12-02T16:09:33Z</dcterms:created>
  <dcterms:modified xsi:type="dcterms:W3CDTF">2020-02-14T17:49:30Z</dcterms:modified>
</cp:coreProperties>
</file>