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Lst>
  <p:sldSz cx="9144000" cy="6858000" type="screen4x3"/>
  <p:notesSz cx="6794500" cy="99314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F3A50166-41AF-4C34-9DCE-E1DCE8AFFED2}">
          <p14:sldIdLst>
            <p14:sldId id="256"/>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9467" autoAdjust="0"/>
  </p:normalViewPr>
  <p:slideViewPr>
    <p:cSldViewPr>
      <p:cViewPr varScale="1">
        <p:scale>
          <a:sx n="66" d="100"/>
          <a:sy n="66" d="100"/>
        </p:scale>
        <p:origin x="1280" y="3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3" d="100"/>
          <a:sy n="53" d="100"/>
        </p:scale>
        <p:origin x="-2802" y="-90"/>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1D0D9305-C946-47C7-8718-A0CDCBFFC3E5}" type="datetimeFigureOut">
              <a:rPr lang="tr-TR" smtClean="0"/>
              <a:t>4.4.2020</a:t>
            </a:fld>
            <a:endParaRPr lang="tr-TR" dirty="0"/>
          </a:p>
        </p:txBody>
      </p:sp>
      <p:sp>
        <p:nvSpPr>
          <p:cNvPr id="4" name="Slayt Görüntüsü Yer Tutucusu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079915A4-CB96-49D0-B516-02CC3FED67BF}" type="slidenum">
              <a:rPr lang="tr-TR" smtClean="0"/>
              <a:t>‹#›</a:t>
            </a:fld>
            <a:endParaRPr lang="tr-TR" dirty="0"/>
          </a:p>
        </p:txBody>
      </p:sp>
    </p:spTree>
    <p:extLst>
      <p:ext uri="{BB962C8B-B14F-4D97-AF65-F5344CB8AC3E}">
        <p14:creationId xmlns:p14="http://schemas.microsoft.com/office/powerpoint/2010/main" val="1969988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E5C1E78-7104-478A-8EB3-0A27C6B765E9}" type="datetime1">
              <a:rPr lang="tr-TR" smtClean="0"/>
              <a:t>4.4.2020</a:t>
            </a:fld>
            <a:endParaRPr lang="tr-TR" dirty="0"/>
          </a:p>
        </p:txBody>
      </p:sp>
      <p:sp>
        <p:nvSpPr>
          <p:cNvPr id="5" name="Altbilgi Yer Tutucusu 4"/>
          <p:cNvSpPr>
            <a:spLocks noGrp="1"/>
          </p:cNvSpPr>
          <p:nvPr>
            <p:ph type="ftr" sz="quarter" idx="11"/>
          </p:nvPr>
        </p:nvSpPr>
        <p:spPr/>
        <p:txBody>
          <a:bodyPr/>
          <a:lstStyle/>
          <a:p>
            <a:r>
              <a:rPr lang="tr-TR" dirty="0" smtClean="0"/>
              <a:t>Prof. Dr. Hüner Şencan</a:t>
            </a:r>
          </a:p>
        </p:txBody>
      </p:sp>
      <p:sp>
        <p:nvSpPr>
          <p:cNvPr id="6" name="Slayt Numarası Yer Tutucusu 5"/>
          <p:cNvSpPr>
            <a:spLocks noGrp="1"/>
          </p:cNvSpPr>
          <p:nvPr>
            <p:ph type="sldNum" sz="quarter" idx="12"/>
          </p:nvPr>
        </p:nvSpPr>
        <p:spPr/>
        <p:txBody>
          <a:bodyPr/>
          <a:lstStyle/>
          <a:p>
            <a:fld id="{648DF76F-C135-4C74-B914-C73210BC11CF}" type="slidenum">
              <a:rPr lang="tr-TR" smtClean="0"/>
              <a:t>‹#›</a:t>
            </a:fld>
            <a:endParaRPr lang="tr-TR" dirty="0"/>
          </a:p>
        </p:txBody>
      </p:sp>
    </p:spTree>
    <p:extLst>
      <p:ext uri="{BB962C8B-B14F-4D97-AF65-F5344CB8AC3E}">
        <p14:creationId xmlns:p14="http://schemas.microsoft.com/office/powerpoint/2010/main" val="42252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lang="tr-TR" dirty="0" smtClean="0"/>
              <a:t>Asıl başlık stili için tıklatın</a:t>
            </a:r>
            <a:endParaRPr lang="tr-TR" dirty="0"/>
          </a:p>
        </p:txBody>
      </p:sp>
      <p:sp>
        <p:nvSpPr>
          <p:cNvPr id="4" name="Veri Yer Tutucusu 3"/>
          <p:cNvSpPr>
            <a:spLocks noGrp="1"/>
          </p:cNvSpPr>
          <p:nvPr>
            <p:ph type="dt" sz="half" idx="10"/>
          </p:nvPr>
        </p:nvSpPr>
        <p:spPr/>
        <p:txBody>
          <a:bodyPr/>
          <a:lstStyle/>
          <a:p>
            <a:fld id="{D1E7CAED-EC24-43C8-9C63-7E12105309D2}" type="datetime1">
              <a:rPr lang="tr-TR" smtClean="0"/>
              <a:t>4.4.2020</a:t>
            </a:fld>
            <a:endParaRPr lang="tr-TR" dirty="0"/>
          </a:p>
        </p:txBody>
      </p:sp>
      <p:sp>
        <p:nvSpPr>
          <p:cNvPr id="5" name="Altbilgi Yer Tutucusu 4"/>
          <p:cNvSpPr>
            <a:spLocks noGrp="1"/>
          </p:cNvSpPr>
          <p:nvPr>
            <p:ph type="ftr" sz="quarter" idx="11"/>
          </p:nvPr>
        </p:nvSpPr>
        <p:spPr/>
        <p:txBody>
          <a:bodyPr/>
          <a:lstStyle>
            <a:lvl1pPr>
              <a:defRPr>
                <a:solidFill>
                  <a:schemeClr val="tx1"/>
                </a:solidFill>
              </a:defRPr>
            </a:lvl1pPr>
          </a:lstStyle>
          <a:p>
            <a:r>
              <a:rPr lang="tr-TR" dirty="0" smtClean="0"/>
              <a:t>Prof. Dr. Hüner Şencan</a:t>
            </a:r>
            <a:endParaRPr lang="tr-TR" dirty="0"/>
          </a:p>
        </p:txBody>
      </p:sp>
      <p:sp>
        <p:nvSpPr>
          <p:cNvPr id="6" name="Slayt Numarası Yer Tutucusu 5"/>
          <p:cNvSpPr>
            <a:spLocks noGrp="1"/>
          </p:cNvSpPr>
          <p:nvPr>
            <p:ph type="sldNum" sz="quarter" idx="12"/>
          </p:nvPr>
        </p:nvSpPr>
        <p:spPr/>
        <p:txBody>
          <a:bodyPr/>
          <a:lstStyle/>
          <a:p>
            <a:fld id="{648DF76F-C135-4C74-B914-C73210BC11CF}" type="slidenum">
              <a:rPr lang="tr-TR" smtClean="0"/>
              <a:t>‹#›</a:t>
            </a:fld>
            <a:endParaRPr lang="tr-TR" dirty="0"/>
          </a:p>
        </p:txBody>
      </p:sp>
      <p:sp>
        <p:nvSpPr>
          <p:cNvPr id="12" name="Metin Yer Tutucusu 11"/>
          <p:cNvSpPr>
            <a:spLocks noGrp="1"/>
          </p:cNvSpPr>
          <p:nvPr>
            <p:ph type="body" sz="quarter" idx="13"/>
          </p:nvPr>
        </p:nvSpPr>
        <p:spPr>
          <a:xfrm>
            <a:off x="457200" y="1557338"/>
            <a:ext cx="8229600" cy="4679950"/>
          </a:xfrm>
        </p:spPr>
        <p:txBody>
          <a:bodyPr/>
          <a:lstStyle>
            <a:lvl1pPr marL="0" indent="0">
              <a:buNone/>
              <a:defRPr sz="2400"/>
            </a:lvl1pPr>
            <a:lvl2pPr>
              <a:defRPr sz="2000"/>
            </a:lvl2pPr>
          </a:lstStyle>
          <a:p>
            <a:pPr lvl="0"/>
            <a:r>
              <a:rPr lang="tr-TR" dirty="0" smtClean="0"/>
              <a:t>Asıl metin stillerini düzenle</a:t>
            </a:r>
          </a:p>
          <a:p>
            <a:pPr lvl="1"/>
            <a:r>
              <a:rPr lang="tr-TR" dirty="0" smtClean="0"/>
              <a:t>İkinci düzey</a:t>
            </a:r>
          </a:p>
        </p:txBody>
      </p:sp>
    </p:spTree>
    <p:extLst>
      <p:ext uri="{BB962C8B-B14F-4D97-AF65-F5344CB8AC3E}">
        <p14:creationId xmlns:p14="http://schemas.microsoft.com/office/powerpoint/2010/main" val="26506404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l="-6000" r="-6000"/>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E1F4CA-1B31-4FEB-B67E-DEC7B5D4B85D}" type="datetime1">
              <a:rPr lang="tr-TR" smtClean="0"/>
              <a:t>4.4.2020</a:t>
            </a:fld>
            <a:endParaRPr lang="tr-TR" dirty="0"/>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r>
              <a:rPr lang="tr-TR" dirty="0" smtClean="0"/>
              <a:t>Prof. Dr. Hüner Şencan</a:t>
            </a: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8DF76F-C135-4C74-B914-C73210BC11CF}" type="slidenum">
              <a:rPr lang="tr-TR" smtClean="0"/>
              <a:t>‹#›</a:t>
            </a:fld>
            <a:endParaRPr lang="tr-TR" dirty="0"/>
          </a:p>
        </p:txBody>
      </p:sp>
    </p:spTree>
    <p:extLst>
      <p:ext uri="{BB962C8B-B14F-4D97-AF65-F5344CB8AC3E}">
        <p14:creationId xmlns:p14="http://schemas.microsoft.com/office/powerpoint/2010/main" val="2959425076"/>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2286164"/>
            <a:ext cx="7772400" cy="1820773"/>
          </a:xfrm>
        </p:spPr>
        <p:txBody>
          <a:bodyPr>
            <a:normAutofit fontScale="90000"/>
          </a:bodyPr>
          <a:lstStyle/>
          <a:p>
            <a:r>
              <a:rPr lang="tr-TR" dirty="0" smtClean="0"/>
              <a:t/>
            </a:r>
            <a:br>
              <a:rPr lang="tr-TR" dirty="0" smtClean="0"/>
            </a:br>
            <a:r>
              <a:rPr lang="tr-TR" sz="5600" dirty="0" smtClean="0"/>
              <a:t>LİDERLİK</a:t>
            </a:r>
            <a:br>
              <a:rPr lang="tr-TR" sz="5600" dirty="0" smtClean="0"/>
            </a:br>
            <a:r>
              <a:rPr lang="tr-TR" sz="3300" dirty="0" smtClean="0"/>
              <a:t>(Klasik Yaklaşımlar)</a:t>
            </a:r>
            <a:endParaRPr lang="tr-TR" sz="3300" dirty="0"/>
          </a:p>
        </p:txBody>
      </p:sp>
      <p:sp>
        <p:nvSpPr>
          <p:cNvPr id="3" name="Alt Başlık 2"/>
          <p:cNvSpPr>
            <a:spLocks noGrp="1"/>
          </p:cNvSpPr>
          <p:nvPr>
            <p:ph type="subTitle" idx="1"/>
          </p:nvPr>
        </p:nvSpPr>
        <p:spPr>
          <a:xfrm>
            <a:off x="1371600" y="4437112"/>
            <a:ext cx="6400800" cy="1201688"/>
          </a:xfrm>
        </p:spPr>
        <p:txBody>
          <a:bodyPr/>
          <a:lstStyle/>
          <a:p>
            <a:r>
              <a:rPr lang="tr-TR" sz="2600" dirty="0" smtClean="0"/>
              <a:t>Prof. Dr. Hüner Şencan</a:t>
            </a:r>
          </a:p>
          <a:p>
            <a:r>
              <a:rPr lang="tr-TR" sz="2600" dirty="0" smtClean="0"/>
              <a:t>İstanbul Ticaret Üniversitesi  </a:t>
            </a:r>
          </a:p>
          <a:p>
            <a:endParaRPr lang="tr-TR" dirty="0"/>
          </a:p>
        </p:txBody>
      </p:sp>
      <p:sp>
        <p:nvSpPr>
          <p:cNvPr id="5" name="Metin kutusu 4"/>
          <p:cNvSpPr txBox="1"/>
          <p:nvPr/>
        </p:nvSpPr>
        <p:spPr>
          <a:xfrm>
            <a:off x="611560" y="773996"/>
            <a:ext cx="2880320" cy="369332"/>
          </a:xfrm>
          <a:prstGeom prst="rect">
            <a:avLst/>
          </a:prstGeom>
          <a:noFill/>
        </p:spPr>
        <p:txBody>
          <a:bodyPr wrap="square" rtlCol="0">
            <a:spAutoFit/>
          </a:bodyPr>
          <a:lstStyle/>
          <a:p>
            <a:r>
              <a:rPr lang="tr-TR" dirty="0"/>
              <a:t>7</a:t>
            </a:r>
            <a:r>
              <a:rPr lang="tr-TR" dirty="0" smtClean="0"/>
              <a:t>. Hafta</a:t>
            </a:r>
            <a:endParaRPr lang="tr-TR" dirty="0"/>
          </a:p>
        </p:txBody>
      </p:sp>
    </p:spTree>
    <p:extLst>
      <p:ext uri="{BB962C8B-B14F-4D97-AF65-F5344CB8AC3E}">
        <p14:creationId xmlns:p14="http://schemas.microsoft.com/office/powerpoint/2010/main" val="6114365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Bireyi Önemseme</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10</a:t>
            </a:fld>
            <a:endParaRPr lang="tr-TR" dirty="0"/>
          </a:p>
        </p:txBody>
      </p:sp>
      <p:sp>
        <p:nvSpPr>
          <p:cNvPr id="6" name="Metin Yer Tutucusu 5"/>
          <p:cNvSpPr>
            <a:spLocks noGrp="1"/>
          </p:cNvSpPr>
          <p:nvPr>
            <p:ph type="body" sz="quarter" idx="13"/>
          </p:nvPr>
        </p:nvSpPr>
        <p:spPr/>
        <p:txBody>
          <a:bodyPr/>
          <a:lstStyle/>
          <a:p>
            <a:r>
              <a:rPr lang="tr-TR" dirty="0"/>
              <a:t>Bireyi önemseme</a:t>
            </a:r>
            <a:r>
              <a:rPr lang="tr-TR" dirty="0" smtClean="0"/>
              <a:t>" </a:t>
            </a:r>
            <a:r>
              <a:rPr lang="tr-TR" dirty="0"/>
              <a:t>kişilerarası ilişkilerde karşılıklı güven, ikili iletişim</a:t>
            </a:r>
            <a:r>
              <a:rPr lang="tr-TR" dirty="0" smtClean="0"/>
              <a:t>, astların </a:t>
            </a:r>
            <a:r>
              <a:rPr lang="tr-TR" dirty="0"/>
              <a:t>fikirlerine saygı ve onların duygularıyla ilgilenme gibi faaliyetleri kapsar. </a:t>
            </a:r>
            <a:r>
              <a:rPr lang="tr-TR" dirty="0" smtClean="0"/>
              <a:t>Bu faktör</a:t>
            </a:r>
            <a:r>
              <a:rPr lang="tr-TR" dirty="0"/>
              <a:t>, örgütteki kişiler arasındaki karşılıklı güven, saygı ve dayanışmayı </a:t>
            </a:r>
            <a:r>
              <a:rPr lang="tr-TR" dirty="0" smtClean="0"/>
              <a:t>güçlü kılmaya </a:t>
            </a:r>
            <a:r>
              <a:rPr lang="tr-TR" dirty="0"/>
              <a:t>yönelik liderlik davranışlarını kapsar. Liderin göz ardı edemeyeceği konular</a:t>
            </a:r>
            <a:r>
              <a:rPr lang="tr-TR" dirty="0" smtClean="0"/>
              <a:t>; astların </a:t>
            </a:r>
            <a:r>
              <a:rPr lang="tr-TR" dirty="0"/>
              <a:t>kişisel sorunlarıyla ilgilenmek, astların tekliflerini dikkate almak ve </a:t>
            </a:r>
            <a:r>
              <a:rPr lang="tr-TR" dirty="0" smtClean="0"/>
              <a:t>astların haklarını </a:t>
            </a:r>
            <a:r>
              <a:rPr lang="tr-TR" dirty="0"/>
              <a:t>savunmak </a:t>
            </a:r>
            <a:r>
              <a:rPr lang="tr-TR" dirty="0" smtClean="0"/>
              <a:t>şeklindedir.</a:t>
            </a:r>
            <a:r>
              <a:rPr lang="tr-TR" dirty="0"/>
              <a:t/>
            </a:r>
            <a:br>
              <a:rPr lang="tr-TR" dirty="0"/>
            </a:br>
            <a:endParaRPr lang="tr-TR" dirty="0"/>
          </a:p>
        </p:txBody>
      </p:sp>
    </p:spTree>
    <p:extLst>
      <p:ext uri="{BB962C8B-B14F-4D97-AF65-F5344CB8AC3E}">
        <p14:creationId xmlns:p14="http://schemas.microsoft.com/office/powerpoint/2010/main" val="3433308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Michigan Üniversitesi Çalışmaları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11</a:t>
            </a:fld>
            <a:endParaRPr lang="tr-TR" dirty="0"/>
          </a:p>
        </p:txBody>
      </p:sp>
      <p:sp>
        <p:nvSpPr>
          <p:cNvPr id="6" name="Metin Yer Tutucusu 5"/>
          <p:cNvSpPr>
            <a:spLocks noGrp="1"/>
          </p:cNvSpPr>
          <p:nvPr>
            <p:ph type="body" sz="quarter" idx="13"/>
          </p:nvPr>
        </p:nvSpPr>
        <p:spPr/>
        <p:txBody>
          <a:bodyPr>
            <a:normAutofit fontScale="85000" lnSpcReduction="20000"/>
          </a:bodyPr>
          <a:lstStyle/>
          <a:p>
            <a:r>
              <a:rPr lang="tr-TR" dirty="0"/>
              <a:t>Ohio Eyalet Üniversitesi liderlik araştırmaları </a:t>
            </a:r>
            <a:r>
              <a:rPr lang="tr-TR" dirty="0" smtClean="0"/>
              <a:t>aynı </a:t>
            </a:r>
            <a:r>
              <a:rPr lang="tr-TR" dirty="0"/>
              <a:t>dönemde</a:t>
            </a:r>
            <a:br>
              <a:rPr lang="tr-TR" dirty="0"/>
            </a:br>
            <a:r>
              <a:rPr lang="tr-TR" dirty="0"/>
              <a:t>(1947) </a:t>
            </a:r>
            <a:r>
              <a:rPr lang="tr-TR" dirty="0" smtClean="0"/>
              <a:t>yürütülmüştür. </a:t>
            </a:r>
            <a:r>
              <a:rPr lang="tr-TR" dirty="0"/>
              <a:t>Araştırmalar dört faktöre </a:t>
            </a:r>
            <a:r>
              <a:rPr lang="tr-TR" dirty="0" smtClean="0"/>
              <a:t>dayandırılmıştır: Destek, ilişkileri kolaylaştırma, amacın vurgulanması, işi kolaylaştıracak araç ve gereçleri sağlama. </a:t>
            </a:r>
            <a:r>
              <a:rPr lang="tr-TR" dirty="0"/>
              <a:t>Bu faktörlerden ilk iki tanesi kişiye yönelik davranışları, diğer ikisi ise </a:t>
            </a:r>
            <a:r>
              <a:rPr lang="tr-TR" dirty="0" smtClean="0"/>
              <a:t>işe yönelik </a:t>
            </a:r>
            <a:r>
              <a:rPr lang="tr-TR" dirty="0" err="1" smtClean="0"/>
              <a:t>davra-nışları</a:t>
            </a:r>
            <a:r>
              <a:rPr lang="tr-TR" dirty="0" smtClean="0"/>
              <a:t> </a:t>
            </a:r>
            <a:r>
              <a:rPr lang="tr-TR" dirty="0"/>
              <a:t>ifade etmektedir. </a:t>
            </a:r>
            <a:endParaRPr lang="tr-TR" dirty="0" smtClean="0"/>
          </a:p>
          <a:p>
            <a:pPr lvl="1"/>
            <a:r>
              <a:rPr lang="tr-TR" dirty="0" smtClean="0"/>
              <a:t>İşe yönelik davranışlar</a:t>
            </a:r>
          </a:p>
          <a:p>
            <a:pPr lvl="1"/>
            <a:r>
              <a:rPr lang="tr-TR" dirty="0" smtClean="0"/>
              <a:t>Kişiye yönelik davranışlar</a:t>
            </a:r>
          </a:p>
          <a:p>
            <a:r>
              <a:rPr lang="tr-TR" dirty="0" smtClean="0"/>
              <a:t>* Kişiye </a:t>
            </a:r>
            <a:r>
              <a:rPr lang="tr-TR" dirty="0"/>
              <a:t>yönelik bir lider, faaliyetlerinin büyük bir kısmını personelin davranış ve</a:t>
            </a:r>
            <a:br>
              <a:rPr lang="tr-TR" dirty="0"/>
            </a:br>
            <a:r>
              <a:rPr lang="tr-TR" dirty="0"/>
              <a:t>çalışma isteklerini geliştirmeye yöneltir. Etkinlik ve verimliliği yükseltmek için</a:t>
            </a:r>
            <a:br>
              <a:rPr lang="tr-TR" dirty="0"/>
            </a:br>
            <a:r>
              <a:rPr lang="tr-TR" dirty="0"/>
              <a:t>yönetim ile teknolojik yöntemlerden çok, kişilerin insan olarak potansiyel</a:t>
            </a:r>
            <a:br>
              <a:rPr lang="tr-TR" dirty="0"/>
            </a:br>
            <a:r>
              <a:rPr lang="tr-TR" dirty="0"/>
              <a:t>enerjilerinden faydalanmaya </a:t>
            </a:r>
            <a:r>
              <a:rPr lang="tr-TR" dirty="0" smtClean="0"/>
              <a:t>çalışır.</a:t>
            </a:r>
          </a:p>
          <a:p>
            <a:r>
              <a:rPr lang="tr-TR" dirty="0" smtClean="0"/>
              <a:t>*İşe </a:t>
            </a:r>
            <a:r>
              <a:rPr lang="tr-TR" dirty="0"/>
              <a:t>yönelik liderler Personeli daha sık kontrol eder, ayrıntılı talimat verir, yakından </a:t>
            </a:r>
            <a:r>
              <a:rPr lang="tr-TR" dirty="0" smtClean="0"/>
              <a:t>nezarette bulunur</a:t>
            </a:r>
            <a:r>
              <a:rPr lang="tr-TR" dirty="0"/>
              <a:t>, yapılan değişiklikler için sebep göstermek gereğini </a:t>
            </a:r>
            <a:r>
              <a:rPr lang="tr-TR" dirty="0" smtClean="0"/>
              <a:t>duymazlar. </a:t>
            </a:r>
            <a:r>
              <a:rPr lang="tr-TR" dirty="0"/>
              <a:t>H</a:t>
            </a:r>
            <a:r>
              <a:rPr lang="tr-TR" dirty="0" smtClean="0"/>
              <a:t>ata </a:t>
            </a:r>
            <a:r>
              <a:rPr lang="tr-TR" dirty="0"/>
              <a:t>yapıldığı </a:t>
            </a:r>
            <a:r>
              <a:rPr lang="tr-TR" dirty="0" smtClean="0"/>
              <a:t>takdirde </a:t>
            </a:r>
            <a:r>
              <a:rPr lang="tr-TR" dirty="0"/>
              <a:t>sert cezalar verirler. işe yönelik liderlerin ise, </a:t>
            </a:r>
            <a:r>
              <a:rPr lang="tr-TR" dirty="0" smtClean="0"/>
              <a:t>moralin bozulmasına </a:t>
            </a:r>
            <a:r>
              <a:rPr lang="tr-TR" dirty="0"/>
              <a:t>ve başarının düşmesine sebep oldukları sonucuna varılmıştır. </a:t>
            </a:r>
            <a:br>
              <a:rPr lang="tr-TR" dirty="0"/>
            </a:br>
            <a:endParaRPr lang="tr-TR" dirty="0"/>
          </a:p>
        </p:txBody>
      </p:sp>
    </p:spTree>
    <p:extLst>
      <p:ext uri="{BB962C8B-B14F-4D97-AF65-F5344CB8AC3E}">
        <p14:creationId xmlns:p14="http://schemas.microsoft.com/office/powerpoint/2010/main" val="1115307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Liderlik </a:t>
            </a:r>
            <a:r>
              <a:rPr lang="tr-TR" dirty="0" smtClean="0"/>
              <a:t>doğrusu teorisi </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12</a:t>
            </a:fld>
            <a:endParaRPr lang="tr-TR" dirty="0"/>
          </a:p>
        </p:txBody>
      </p:sp>
      <p:sp>
        <p:nvSpPr>
          <p:cNvPr id="6" name="Metin Yer Tutucusu 5"/>
          <p:cNvSpPr>
            <a:spLocks noGrp="1"/>
          </p:cNvSpPr>
          <p:nvPr>
            <p:ph type="body" sz="quarter" idx="13"/>
          </p:nvPr>
        </p:nvSpPr>
        <p:spPr>
          <a:xfrm>
            <a:off x="457200" y="1557338"/>
            <a:ext cx="8579296" cy="4679950"/>
          </a:xfrm>
        </p:spPr>
        <p:txBody>
          <a:bodyPr>
            <a:normAutofit fontScale="92500" lnSpcReduction="20000"/>
          </a:bodyPr>
          <a:lstStyle/>
          <a:p>
            <a:r>
              <a:rPr lang="tr-TR" dirty="0"/>
              <a:t>Liderliğin iki uç noktası olarak “otokratik liderlik” ve “demokratik liderlik</a:t>
            </a:r>
            <a:r>
              <a:rPr lang="tr-TR" dirty="0" smtClean="0"/>
              <a:t>” olduğunun </a:t>
            </a:r>
            <a:r>
              <a:rPr lang="tr-TR" dirty="0"/>
              <a:t>kabul edildiği bu teori Tannenbaum ve Schmidt </a:t>
            </a:r>
            <a:r>
              <a:rPr lang="tr-TR" dirty="0" smtClean="0"/>
              <a:t>tarafından oluşturulmuştur. </a:t>
            </a:r>
            <a:r>
              <a:rPr lang="tr-TR" dirty="0"/>
              <a:t>Bu iki uç arasına yetki kavramı üzerine kurulu yedi </a:t>
            </a:r>
            <a:r>
              <a:rPr lang="tr-TR" dirty="0" smtClean="0"/>
              <a:t>ayrı lider </a:t>
            </a:r>
            <a:r>
              <a:rPr lang="tr-TR" dirty="0"/>
              <a:t>davranış </a:t>
            </a:r>
            <a:r>
              <a:rPr lang="tr-TR"/>
              <a:t>biçimi </a:t>
            </a:r>
            <a:r>
              <a:rPr lang="tr-TR" smtClean="0"/>
              <a:t>yerleştirilmiştir</a:t>
            </a:r>
            <a:r>
              <a:rPr lang="tr-TR" dirty="0"/>
              <a:t>. Liderlik davranışı, liderin kullandığı </a:t>
            </a:r>
            <a:r>
              <a:rPr lang="tr-TR" dirty="0" smtClean="0"/>
              <a:t>yetki miktarı </a:t>
            </a:r>
            <a:r>
              <a:rPr lang="tr-TR" dirty="0"/>
              <a:t>ve asta verilen </a:t>
            </a:r>
            <a:r>
              <a:rPr lang="tr-TR" dirty="0" smtClean="0"/>
              <a:t>hakların </a:t>
            </a:r>
            <a:r>
              <a:rPr lang="tr-TR" dirty="0"/>
              <a:t>derecesi ile meydana </a:t>
            </a:r>
            <a:r>
              <a:rPr lang="tr-TR" dirty="0" smtClean="0"/>
              <a:t>gelmektedir.</a:t>
            </a:r>
          </a:p>
          <a:p>
            <a:endParaRPr lang="tr-TR" dirty="0" smtClean="0"/>
          </a:p>
          <a:p>
            <a:r>
              <a:rPr lang="tr-TR" dirty="0" smtClean="0"/>
              <a:t>1. : </a:t>
            </a:r>
            <a:r>
              <a:rPr lang="tr-TR" dirty="0"/>
              <a:t>Yönetici kararını verir ve duyururlar.</a:t>
            </a:r>
            <a:br>
              <a:rPr lang="tr-TR" dirty="0"/>
            </a:br>
            <a:r>
              <a:rPr lang="tr-TR" dirty="0"/>
              <a:t>2. </a:t>
            </a:r>
            <a:r>
              <a:rPr lang="tr-TR" dirty="0" smtClean="0"/>
              <a:t>: </a:t>
            </a:r>
            <a:r>
              <a:rPr lang="tr-TR" dirty="0"/>
              <a:t>Yönetici karar verir ve astlara benimsetmeye çalışır.</a:t>
            </a:r>
            <a:br>
              <a:rPr lang="tr-TR" dirty="0"/>
            </a:br>
            <a:r>
              <a:rPr lang="tr-TR" dirty="0"/>
              <a:t>3. </a:t>
            </a:r>
            <a:r>
              <a:rPr lang="tr-TR" dirty="0" smtClean="0"/>
              <a:t>: </a:t>
            </a:r>
            <a:r>
              <a:rPr lang="tr-TR" dirty="0"/>
              <a:t>Yönetici fikirlerini açıklar. </a:t>
            </a:r>
            <a:r>
              <a:rPr lang="tr-TR" dirty="0" smtClean="0"/>
              <a:t> Soru </a:t>
            </a:r>
            <a:r>
              <a:rPr lang="tr-TR" dirty="0"/>
              <a:t>sorma imkanı verir </a:t>
            </a:r>
            <a:r>
              <a:rPr lang="tr-TR" dirty="0" smtClean="0"/>
              <a:t>ve bunları </a:t>
            </a:r>
            <a:r>
              <a:rPr lang="tr-TR" dirty="0"/>
              <a:t>cevaplar.</a:t>
            </a:r>
            <a:br>
              <a:rPr lang="tr-TR" dirty="0"/>
            </a:br>
            <a:r>
              <a:rPr lang="tr-TR" dirty="0"/>
              <a:t>4. </a:t>
            </a:r>
            <a:r>
              <a:rPr lang="tr-TR" dirty="0" smtClean="0"/>
              <a:t>: </a:t>
            </a:r>
            <a:r>
              <a:rPr lang="tr-TR" dirty="0"/>
              <a:t>Yönetici geçici bir karar verir, astlarına değiştirme hakkı tanır. </a:t>
            </a:r>
            <a:endParaRPr lang="tr-TR" dirty="0" smtClean="0"/>
          </a:p>
          <a:p>
            <a:r>
              <a:rPr lang="tr-TR" dirty="0"/>
              <a:t>5. </a:t>
            </a:r>
            <a:r>
              <a:rPr lang="tr-TR" dirty="0" smtClean="0"/>
              <a:t>: </a:t>
            </a:r>
            <a:r>
              <a:rPr lang="tr-TR" dirty="0"/>
              <a:t>Yönetici sorunu bildirir, astlarının önerilerini alır ve kararını verir.</a:t>
            </a:r>
            <a:br>
              <a:rPr lang="tr-TR" dirty="0"/>
            </a:br>
            <a:r>
              <a:rPr lang="tr-TR" dirty="0"/>
              <a:t>6. </a:t>
            </a:r>
            <a:r>
              <a:rPr lang="tr-TR" dirty="0" smtClean="0"/>
              <a:t>: </a:t>
            </a:r>
            <a:r>
              <a:rPr lang="tr-TR" dirty="0"/>
              <a:t>Yönetici konunun sınırlarını belirler ve grubun öneriler geliştirme</a:t>
            </a:r>
            <a:br>
              <a:rPr lang="tr-TR" dirty="0"/>
            </a:br>
            <a:r>
              <a:rPr lang="tr-TR" dirty="0"/>
              <a:t>ve karar vermesine imkân tanır.</a:t>
            </a:r>
            <a:br>
              <a:rPr lang="tr-TR" dirty="0"/>
            </a:br>
            <a:r>
              <a:rPr lang="tr-TR" dirty="0"/>
              <a:t>7. </a:t>
            </a:r>
            <a:r>
              <a:rPr lang="tr-TR" dirty="0" smtClean="0"/>
              <a:t>: </a:t>
            </a:r>
            <a:r>
              <a:rPr lang="tr-TR" dirty="0"/>
              <a:t>Yönetici sorunun sınırlarını belirler ve bu çerçeve içinde astlarına</a:t>
            </a:r>
            <a:br>
              <a:rPr lang="tr-TR" dirty="0"/>
            </a:br>
            <a:r>
              <a:rPr lang="tr-TR" dirty="0"/>
              <a:t>alanları ile ilgili istedikleri kararları alıp uygulama izni verir </a:t>
            </a:r>
            <a:r>
              <a:rPr lang="tr-TR" dirty="0" smtClean="0"/>
              <a:t>.</a:t>
            </a:r>
            <a:r>
              <a:rPr lang="tr-TR" dirty="0"/>
              <a:t/>
            </a:r>
            <a:br>
              <a:rPr lang="tr-TR" dirty="0"/>
            </a:br>
            <a:endParaRPr lang="tr-TR" dirty="0"/>
          </a:p>
        </p:txBody>
      </p:sp>
    </p:spTree>
    <p:extLst>
      <p:ext uri="{BB962C8B-B14F-4D97-AF65-F5344CB8AC3E}">
        <p14:creationId xmlns:p14="http://schemas.microsoft.com/office/powerpoint/2010/main" val="343672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Liderlik doğrusu teorisi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13</a:t>
            </a:fld>
            <a:endParaRPr lang="tr-TR" dirty="0"/>
          </a:p>
        </p:txBody>
      </p:sp>
      <p:pic>
        <p:nvPicPr>
          <p:cNvPr id="7" name="Resim 6"/>
          <p:cNvPicPr>
            <a:picLocks noChangeAspect="1"/>
          </p:cNvPicPr>
          <p:nvPr/>
        </p:nvPicPr>
        <p:blipFill>
          <a:blip r:embed="rId2"/>
          <a:stretch>
            <a:fillRect/>
          </a:stretch>
        </p:blipFill>
        <p:spPr>
          <a:xfrm>
            <a:off x="401960" y="1881187"/>
            <a:ext cx="8284839" cy="4148802"/>
          </a:xfrm>
          <a:prstGeom prst="rect">
            <a:avLst/>
          </a:prstGeom>
        </p:spPr>
      </p:pic>
    </p:spTree>
    <p:extLst>
      <p:ext uri="{BB962C8B-B14F-4D97-AF65-F5344CB8AC3E}">
        <p14:creationId xmlns:p14="http://schemas.microsoft.com/office/powerpoint/2010/main" val="1350476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a:t>Blake ve Mouton'un Yönetim Biçimleri Matris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14</a:t>
            </a:fld>
            <a:endParaRPr lang="tr-TR" dirty="0"/>
          </a:p>
        </p:txBody>
      </p:sp>
      <p:sp>
        <p:nvSpPr>
          <p:cNvPr id="6" name="Metin Yer Tutucusu 5"/>
          <p:cNvSpPr>
            <a:spLocks noGrp="1"/>
          </p:cNvSpPr>
          <p:nvPr>
            <p:ph type="body" sz="quarter" idx="13"/>
          </p:nvPr>
        </p:nvSpPr>
        <p:spPr/>
        <p:txBody>
          <a:bodyPr/>
          <a:lstStyle/>
          <a:p>
            <a:r>
              <a:rPr lang="tr-TR" dirty="0"/>
              <a:t>Blake ve Mouton tarafından ortaya atılan teori, aslında Ohio </a:t>
            </a:r>
            <a:r>
              <a:rPr lang="tr-TR" dirty="0" smtClean="0"/>
              <a:t>Liderlik Araştırmalarındaki </a:t>
            </a:r>
            <a:r>
              <a:rPr lang="tr-TR" dirty="0"/>
              <a:t>"yönetsel eğilim </a:t>
            </a:r>
            <a:r>
              <a:rPr lang="tr-TR" dirty="0" err="1"/>
              <a:t>programı"nın</a:t>
            </a:r>
            <a:r>
              <a:rPr lang="tr-TR" dirty="0"/>
              <a:t> bir </a:t>
            </a:r>
            <a:r>
              <a:rPr lang="tr-TR" dirty="0" err="1"/>
              <a:t>grid</a:t>
            </a:r>
            <a:r>
              <a:rPr lang="tr-TR" dirty="0"/>
              <a:t> şebekesine </a:t>
            </a:r>
            <a:r>
              <a:rPr lang="tr-TR" dirty="0" smtClean="0"/>
              <a:t>adapte edilmesiyle </a:t>
            </a:r>
            <a:r>
              <a:rPr lang="tr-TR" dirty="0"/>
              <a:t>elde edilmiştir. Liderlik davranışlarının iki ayrı boyutu olarak, insana </a:t>
            </a:r>
            <a:r>
              <a:rPr lang="tr-TR" dirty="0" smtClean="0"/>
              <a:t>ilgi ve </a:t>
            </a:r>
            <a:r>
              <a:rPr lang="tr-TR" dirty="0"/>
              <a:t>işe ilgi, yatay ve dikey eksene yerleştirilmek suretiyle beş ayrı liderlik biçimi</a:t>
            </a:r>
            <a:br>
              <a:rPr lang="tr-TR" dirty="0"/>
            </a:br>
            <a:r>
              <a:rPr lang="tr-TR" dirty="0"/>
              <a:t>ortaya </a:t>
            </a:r>
            <a:r>
              <a:rPr lang="tr-TR" dirty="0" smtClean="0"/>
              <a:t>çıkarılmıştır.</a:t>
            </a:r>
          </a:p>
          <a:p>
            <a:endParaRPr lang="tr-TR" dirty="0" smtClean="0"/>
          </a:p>
          <a:p>
            <a:pPr lvl="1"/>
            <a:r>
              <a:rPr lang="tr-TR" sz="2400" dirty="0" smtClean="0"/>
              <a:t>İnsana ilgi</a:t>
            </a:r>
          </a:p>
          <a:p>
            <a:pPr lvl="1"/>
            <a:r>
              <a:rPr lang="tr-TR" sz="2400" dirty="0" smtClean="0"/>
              <a:t>İşe ilgi</a:t>
            </a:r>
            <a:endParaRPr lang="tr-TR" sz="2400" dirty="0"/>
          </a:p>
        </p:txBody>
      </p:sp>
    </p:spTree>
    <p:extLst>
      <p:ext uri="{BB962C8B-B14F-4D97-AF65-F5344CB8AC3E}">
        <p14:creationId xmlns:p14="http://schemas.microsoft.com/office/powerpoint/2010/main" val="2306782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400" dirty="0"/>
              <a:t>Blake ve Mouton'un Yönetim Biçimleri Matris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15</a:t>
            </a:fld>
            <a:endParaRPr lang="tr-TR" dirty="0"/>
          </a:p>
        </p:txBody>
      </p:sp>
      <p:pic>
        <p:nvPicPr>
          <p:cNvPr id="7" name="Resim 6"/>
          <p:cNvPicPr>
            <a:picLocks noChangeAspect="1"/>
          </p:cNvPicPr>
          <p:nvPr/>
        </p:nvPicPr>
        <p:blipFill>
          <a:blip r:embed="rId2"/>
          <a:stretch>
            <a:fillRect/>
          </a:stretch>
        </p:blipFill>
        <p:spPr>
          <a:xfrm>
            <a:off x="539553" y="1772816"/>
            <a:ext cx="7488832" cy="4348590"/>
          </a:xfrm>
          <a:prstGeom prst="rect">
            <a:avLst/>
          </a:prstGeom>
        </p:spPr>
      </p:pic>
    </p:spTree>
    <p:extLst>
      <p:ext uri="{BB962C8B-B14F-4D97-AF65-F5344CB8AC3E}">
        <p14:creationId xmlns:p14="http://schemas.microsoft.com/office/powerpoint/2010/main" val="23123336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400" dirty="0"/>
              <a:t>Blake ve Mouton'un Yönetim Biçimleri Matris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16</a:t>
            </a:fld>
            <a:endParaRPr lang="tr-TR" dirty="0"/>
          </a:p>
        </p:txBody>
      </p:sp>
      <p:sp>
        <p:nvSpPr>
          <p:cNvPr id="6" name="Metin Yer Tutucusu 5"/>
          <p:cNvSpPr>
            <a:spLocks noGrp="1"/>
          </p:cNvSpPr>
          <p:nvPr>
            <p:ph type="body" sz="quarter" idx="13"/>
          </p:nvPr>
        </p:nvSpPr>
        <p:spPr/>
        <p:txBody>
          <a:bodyPr>
            <a:normAutofit fontScale="77500" lnSpcReduction="20000"/>
          </a:bodyPr>
          <a:lstStyle/>
          <a:p>
            <a:r>
              <a:rPr lang="tr-TR" b="1" dirty="0" smtClean="0"/>
              <a:t>1 (iş).1 (insan) </a:t>
            </a:r>
            <a:r>
              <a:rPr lang="tr-TR" b="1" dirty="0"/>
              <a:t>tip: Etkili olmayan lider: </a:t>
            </a:r>
            <a:r>
              <a:rPr lang="tr-TR" dirty="0"/>
              <a:t>Örgütte kalabilmek için gerekli işin </a:t>
            </a:r>
            <a:r>
              <a:rPr lang="tr-TR" dirty="0" smtClean="0"/>
              <a:t>yerine getirilmesinde </a:t>
            </a:r>
            <a:r>
              <a:rPr lang="tr-TR" dirty="0"/>
              <a:t>en az seviyede çaba </a:t>
            </a:r>
            <a:r>
              <a:rPr lang="tr-TR" dirty="0" smtClean="0"/>
              <a:t>harcamaktadır.</a:t>
            </a:r>
          </a:p>
          <a:p>
            <a:endParaRPr lang="tr-TR" dirty="0" smtClean="0"/>
          </a:p>
          <a:p>
            <a:r>
              <a:rPr lang="tr-TR" b="1" dirty="0" smtClean="0"/>
              <a:t>1 (iş).9 (insan) (insan) </a:t>
            </a:r>
            <a:r>
              <a:rPr lang="tr-TR" b="1" dirty="0"/>
              <a:t>tip: </a:t>
            </a:r>
            <a:r>
              <a:rPr lang="tr-TR" b="1" dirty="0" err="1"/>
              <a:t>Klüp</a:t>
            </a:r>
            <a:r>
              <a:rPr lang="tr-TR" b="1" dirty="0"/>
              <a:t> lideri: </a:t>
            </a:r>
            <a:r>
              <a:rPr lang="tr-TR" dirty="0"/>
              <a:t>Lider düşünceli, rahat ve arkadaşça ilişkilere </a:t>
            </a:r>
            <a:r>
              <a:rPr lang="tr-TR" dirty="0" smtClean="0"/>
              <a:t>ağırlık verirken </a:t>
            </a:r>
            <a:r>
              <a:rPr lang="tr-TR" dirty="0"/>
              <a:t>göreve ilgisi en alt seviyededir </a:t>
            </a:r>
            <a:r>
              <a:rPr lang="tr-TR" dirty="0" smtClean="0"/>
              <a:t>.</a:t>
            </a:r>
          </a:p>
          <a:p>
            <a:endParaRPr lang="tr-TR" dirty="0" smtClean="0"/>
          </a:p>
          <a:p>
            <a:r>
              <a:rPr lang="tr-TR" b="1" dirty="0" smtClean="0"/>
              <a:t>9 (iş) .1 (insan) </a:t>
            </a:r>
            <a:r>
              <a:rPr lang="tr-TR" b="1" dirty="0"/>
              <a:t>tip: Görev lideri: </a:t>
            </a:r>
            <a:r>
              <a:rPr lang="tr-TR" dirty="0"/>
              <a:t>Lider verimliliği sağlarken otoritesini kullanır, insan</a:t>
            </a:r>
            <a:br>
              <a:rPr lang="tr-TR" dirty="0"/>
            </a:br>
            <a:r>
              <a:rPr lang="tr-TR" dirty="0"/>
              <a:t>ilişkileriyle ilgisi ise yok denecek kadar azdır</a:t>
            </a:r>
            <a:r>
              <a:rPr lang="tr-TR" dirty="0" smtClean="0"/>
              <a:t>.</a:t>
            </a:r>
          </a:p>
          <a:p>
            <a:r>
              <a:rPr lang="tr-TR" dirty="0"/>
              <a:t/>
            </a:r>
            <a:br>
              <a:rPr lang="tr-TR" dirty="0"/>
            </a:br>
            <a:r>
              <a:rPr lang="tr-TR" b="1" dirty="0" smtClean="0"/>
              <a:t>5 (iş).5 (insan) </a:t>
            </a:r>
            <a:r>
              <a:rPr lang="tr-TR" b="1" dirty="0"/>
              <a:t>tip: Örgüt lideri: </a:t>
            </a:r>
            <a:r>
              <a:rPr lang="tr-TR" dirty="0"/>
              <a:t>Yapılacak işin miktarı ile çalışanların moralini dengede</a:t>
            </a:r>
            <a:br>
              <a:rPr lang="tr-TR" dirty="0"/>
            </a:br>
            <a:r>
              <a:rPr lang="tr-TR" dirty="0"/>
              <a:t>tutmaya çalışan </a:t>
            </a:r>
            <a:r>
              <a:rPr lang="tr-TR" dirty="0" err="1"/>
              <a:t>uzlaştırmacı</a:t>
            </a:r>
            <a:r>
              <a:rPr lang="tr-TR" dirty="0"/>
              <a:t> tiptir</a:t>
            </a:r>
            <a:r>
              <a:rPr lang="tr-TR" dirty="0" smtClean="0"/>
              <a:t>.</a:t>
            </a:r>
          </a:p>
          <a:p>
            <a:r>
              <a:rPr lang="tr-TR" dirty="0"/>
              <a:t/>
            </a:r>
            <a:br>
              <a:rPr lang="tr-TR" dirty="0"/>
            </a:br>
            <a:r>
              <a:rPr lang="tr-TR" b="1" dirty="0" smtClean="0"/>
              <a:t>9 (iş) .9 (insan) </a:t>
            </a:r>
            <a:r>
              <a:rPr lang="tr-TR" b="1" dirty="0"/>
              <a:t>tip: Ekip lideri: </a:t>
            </a:r>
            <a:r>
              <a:rPr lang="tr-TR" dirty="0"/>
              <a:t>Lider kendini göreve adayan kişilerle beraber yüksek</a:t>
            </a:r>
            <a:br>
              <a:rPr lang="tr-TR" dirty="0"/>
            </a:br>
            <a:r>
              <a:rPr lang="tr-TR" dirty="0"/>
              <a:t>verime yönelmiştir. Karşılıklı güven, saygı üst seviyededir. Herkes birbirine </a:t>
            </a:r>
            <a:r>
              <a:rPr lang="tr-TR" dirty="0" smtClean="0"/>
              <a:t>bağımlı olduğunun </a:t>
            </a:r>
            <a:r>
              <a:rPr lang="tr-TR" dirty="0"/>
              <a:t>farkındadır </a:t>
            </a:r>
            <a:r>
              <a:rPr lang="tr-TR" dirty="0" smtClean="0"/>
              <a:t>.</a:t>
            </a:r>
            <a:endParaRPr lang="tr-TR" dirty="0"/>
          </a:p>
        </p:txBody>
      </p:sp>
    </p:spTree>
    <p:extLst>
      <p:ext uri="{BB962C8B-B14F-4D97-AF65-F5344CB8AC3E}">
        <p14:creationId xmlns:p14="http://schemas.microsoft.com/office/powerpoint/2010/main" val="22377356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400" dirty="0"/>
              <a:t>Blake ve Mouton'un Yönetim Biçimleri Matris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17</a:t>
            </a:fld>
            <a:endParaRPr lang="tr-TR" dirty="0"/>
          </a:p>
        </p:txBody>
      </p:sp>
      <p:sp>
        <p:nvSpPr>
          <p:cNvPr id="6" name="Metin Yer Tutucusu 5"/>
          <p:cNvSpPr>
            <a:spLocks noGrp="1"/>
          </p:cNvSpPr>
          <p:nvPr>
            <p:ph type="body" sz="quarter" idx="13"/>
          </p:nvPr>
        </p:nvSpPr>
        <p:spPr/>
        <p:txBody>
          <a:bodyPr>
            <a:normAutofit fontScale="92500" lnSpcReduction="10000"/>
          </a:bodyPr>
          <a:lstStyle/>
          <a:p>
            <a:pPr marL="342900" indent="-342900">
              <a:spcAft>
                <a:spcPts val="600"/>
              </a:spcAft>
              <a:buFont typeface="Arial" panose="020B0604020202020204" pitchFamily="34" charset="0"/>
              <a:buChar char="•"/>
            </a:pPr>
            <a:r>
              <a:rPr lang="tr-TR" dirty="0"/>
              <a:t>Modele göre liderler için öncelik verimlilik değil, kişiler arası </a:t>
            </a:r>
            <a:r>
              <a:rPr lang="tr-TR" dirty="0" smtClean="0"/>
              <a:t>ilişkilerdir olmalıdır</a:t>
            </a:r>
            <a:r>
              <a:rPr lang="tr-TR" dirty="0"/>
              <a:t>. </a:t>
            </a:r>
            <a:endParaRPr lang="tr-TR" dirty="0" smtClean="0"/>
          </a:p>
          <a:p>
            <a:pPr marL="342900" indent="-342900">
              <a:spcAft>
                <a:spcPts val="600"/>
              </a:spcAft>
              <a:buFont typeface="Arial" panose="020B0604020202020204" pitchFamily="34" charset="0"/>
              <a:buChar char="•"/>
            </a:pPr>
            <a:r>
              <a:rPr lang="tr-TR" dirty="0" smtClean="0"/>
              <a:t>Lider</a:t>
            </a:r>
            <a:r>
              <a:rPr lang="tr-TR" dirty="0"/>
              <a:t>, öncelikle çalışanların moralini yükseltip işten doyum </a:t>
            </a:r>
            <a:r>
              <a:rPr lang="tr-TR" dirty="0" smtClean="0"/>
              <a:t>almalarını sağlamalıdır</a:t>
            </a:r>
            <a:r>
              <a:rPr lang="tr-TR" dirty="0"/>
              <a:t>. </a:t>
            </a:r>
            <a:endParaRPr lang="tr-TR" dirty="0" smtClean="0"/>
          </a:p>
          <a:p>
            <a:pPr marL="342900" indent="-342900">
              <a:spcAft>
                <a:spcPts val="600"/>
              </a:spcAft>
              <a:buFont typeface="Arial" panose="020B0604020202020204" pitchFamily="34" charset="0"/>
              <a:buChar char="•"/>
            </a:pPr>
            <a:r>
              <a:rPr lang="tr-TR" dirty="0" smtClean="0"/>
              <a:t>Bunun </a:t>
            </a:r>
            <a:r>
              <a:rPr lang="tr-TR" dirty="0"/>
              <a:t>için liderler, astlarının işine karışmadan onların </a:t>
            </a:r>
            <a:r>
              <a:rPr lang="tr-TR" dirty="0" smtClean="0"/>
              <a:t>işlerini planlamalarına</a:t>
            </a:r>
            <a:r>
              <a:rPr lang="tr-TR" dirty="0"/>
              <a:t>, düzenlemelerine yardım ederek duygusal destek sağlarlar. </a:t>
            </a:r>
            <a:endParaRPr lang="tr-TR" dirty="0" smtClean="0"/>
          </a:p>
          <a:p>
            <a:pPr marL="342900" indent="-342900">
              <a:spcAft>
                <a:spcPts val="600"/>
              </a:spcAft>
              <a:buFont typeface="Arial" panose="020B0604020202020204" pitchFamily="34" charset="0"/>
              <a:buChar char="•"/>
            </a:pPr>
            <a:r>
              <a:rPr lang="tr-TR" dirty="0" smtClean="0"/>
              <a:t>Lider, astlarını </a:t>
            </a:r>
            <a:r>
              <a:rPr lang="tr-TR" dirty="0"/>
              <a:t>çok sıkı denetlemek yerine genel denetimden yanadır. </a:t>
            </a:r>
            <a:endParaRPr lang="tr-TR" dirty="0" smtClean="0"/>
          </a:p>
          <a:p>
            <a:pPr marL="342900" indent="-342900">
              <a:spcAft>
                <a:spcPts val="600"/>
              </a:spcAft>
              <a:buFont typeface="Arial" panose="020B0604020202020204" pitchFamily="34" charset="0"/>
              <a:buChar char="•"/>
            </a:pPr>
            <a:r>
              <a:rPr lang="tr-TR" dirty="0" smtClean="0"/>
              <a:t>Lider</a:t>
            </a:r>
            <a:r>
              <a:rPr lang="tr-TR" dirty="0"/>
              <a:t>, </a:t>
            </a:r>
            <a:r>
              <a:rPr lang="tr-TR" dirty="0" smtClean="0"/>
              <a:t>astlarının ihtiyaçlarını </a:t>
            </a:r>
            <a:r>
              <a:rPr lang="tr-TR" dirty="0"/>
              <a:t>da dikkate alır. Çünkü modele göre, huzurlu bir iş ortamı ve verimli </a:t>
            </a:r>
            <a:r>
              <a:rPr lang="tr-TR" dirty="0" smtClean="0"/>
              <a:t>bir iş </a:t>
            </a:r>
            <a:r>
              <a:rPr lang="tr-TR" dirty="0"/>
              <a:t>temposu için doyurucu ilişkiler </a:t>
            </a:r>
            <a:r>
              <a:rPr lang="tr-TR" dirty="0" smtClean="0"/>
              <a:t>şarttır.</a:t>
            </a:r>
            <a:r>
              <a:rPr lang="tr-TR" dirty="0"/>
              <a:t/>
            </a:r>
            <a:br>
              <a:rPr lang="tr-TR" dirty="0"/>
            </a:br>
            <a:endParaRPr lang="tr-TR" dirty="0"/>
          </a:p>
        </p:txBody>
      </p:sp>
    </p:spTree>
    <p:extLst>
      <p:ext uri="{BB962C8B-B14F-4D97-AF65-F5344CB8AC3E}">
        <p14:creationId xmlns:p14="http://schemas.microsoft.com/office/powerpoint/2010/main" val="38283156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s-ES" sz="4000" dirty="0"/>
              <a:t>McGregor'un X Ve Y </a:t>
            </a:r>
            <a:r>
              <a:rPr lang="es-ES" sz="4000" dirty="0" smtClean="0"/>
              <a:t>Teor</a:t>
            </a:r>
            <a:r>
              <a:rPr lang="tr-TR" sz="4000" dirty="0" smtClean="0"/>
              <a:t>isi</a:t>
            </a:r>
            <a:endParaRPr lang="tr-TR" sz="4000"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18</a:t>
            </a:fld>
            <a:endParaRPr lang="tr-TR" dirty="0"/>
          </a:p>
        </p:txBody>
      </p:sp>
      <p:sp>
        <p:nvSpPr>
          <p:cNvPr id="6" name="Metin Yer Tutucusu 5"/>
          <p:cNvSpPr>
            <a:spLocks noGrp="1"/>
          </p:cNvSpPr>
          <p:nvPr>
            <p:ph type="body" sz="quarter" idx="13"/>
          </p:nvPr>
        </p:nvSpPr>
        <p:spPr/>
        <p:txBody>
          <a:bodyPr>
            <a:normAutofit fontScale="85000" lnSpcReduction="10000"/>
          </a:bodyPr>
          <a:lstStyle/>
          <a:p>
            <a:r>
              <a:rPr lang="tr-TR" dirty="0"/>
              <a:t>McGregor’a göre yöneticilerin davranışlarını belirleyen en önemli</a:t>
            </a:r>
            <a:br>
              <a:rPr lang="tr-TR" dirty="0"/>
            </a:br>
            <a:r>
              <a:rPr lang="tr-TR" dirty="0"/>
              <a:t>faktörlerden biri onların insan davranışı hakkındaki </a:t>
            </a:r>
            <a:r>
              <a:rPr lang="tr-TR" dirty="0" smtClean="0"/>
              <a:t>varsayımla-</a:t>
            </a:r>
            <a:r>
              <a:rPr lang="tr-TR" dirty="0" err="1" smtClean="0"/>
              <a:t>rıdır</a:t>
            </a:r>
            <a:r>
              <a:rPr lang="tr-TR" dirty="0"/>
              <a:t>. Bu </a:t>
            </a:r>
            <a:r>
              <a:rPr lang="tr-TR" dirty="0" smtClean="0"/>
              <a:t>varsayımlar birbirine </a:t>
            </a:r>
            <a:r>
              <a:rPr lang="tr-TR" dirty="0"/>
              <a:t>zıt görüşleri içeren iki grupta </a:t>
            </a:r>
            <a:r>
              <a:rPr lang="tr-TR" dirty="0" smtClean="0"/>
              <a:t>topla-</a:t>
            </a:r>
            <a:r>
              <a:rPr lang="tr-TR" dirty="0" err="1" smtClean="0"/>
              <a:t>nabilir</a:t>
            </a:r>
            <a:r>
              <a:rPr lang="tr-TR" dirty="0" smtClean="0"/>
              <a:t> </a:t>
            </a:r>
            <a:r>
              <a:rPr lang="tr-TR" dirty="0"/>
              <a:t>ve X ve Y Teorisi </a:t>
            </a:r>
            <a:r>
              <a:rPr lang="tr-TR" dirty="0" smtClean="0"/>
              <a:t>olarak adlandırılabilir</a:t>
            </a:r>
            <a:r>
              <a:rPr lang="tr-TR" dirty="0"/>
              <a:t>. </a:t>
            </a:r>
            <a:endParaRPr lang="tr-TR" dirty="0" smtClean="0"/>
          </a:p>
          <a:p>
            <a:r>
              <a:rPr lang="tr-TR" dirty="0" smtClean="0"/>
              <a:t>X teorisi</a:t>
            </a:r>
          </a:p>
          <a:p>
            <a:pPr lvl="1"/>
            <a:r>
              <a:rPr lang="tr-TR" dirty="0" smtClean="0"/>
              <a:t>Ortalama </a:t>
            </a:r>
            <a:r>
              <a:rPr lang="tr-TR" dirty="0"/>
              <a:t>bir insan çalışmayı sevmez ve işten mümkün olduğu kadar</a:t>
            </a:r>
            <a:br>
              <a:rPr lang="tr-TR" dirty="0"/>
            </a:br>
            <a:r>
              <a:rPr lang="tr-TR" dirty="0"/>
              <a:t>kaçmaya çalışır</a:t>
            </a:r>
            <a:r>
              <a:rPr lang="tr-TR" dirty="0" smtClean="0"/>
              <a:t>.</a:t>
            </a:r>
          </a:p>
          <a:p>
            <a:pPr lvl="1"/>
            <a:r>
              <a:rPr lang="tr-TR" dirty="0" smtClean="0"/>
              <a:t>Ortalama </a:t>
            </a:r>
            <a:r>
              <a:rPr lang="tr-TR" dirty="0"/>
              <a:t>bir insan sorumluluk yüklenmek istemez, fazla istekli</a:t>
            </a:r>
            <a:br>
              <a:rPr lang="tr-TR" dirty="0"/>
            </a:br>
            <a:r>
              <a:rPr lang="tr-TR" dirty="0"/>
              <a:t>değildir ve güvenceyi her şeye tercih eder</a:t>
            </a:r>
            <a:r>
              <a:rPr lang="tr-TR" dirty="0" smtClean="0"/>
              <a:t>.</a:t>
            </a:r>
          </a:p>
          <a:p>
            <a:pPr lvl="1"/>
            <a:r>
              <a:rPr lang="tr-TR" dirty="0" smtClean="0"/>
              <a:t>Bu </a:t>
            </a:r>
            <a:r>
              <a:rPr lang="tr-TR" dirty="0"/>
              <a:t>özellikleri dolayısıyla insanları çalıştırmak için onları zorlamalı,</a:t>
            </a:r>
            <a:br>
              <a:rPr lang="tr-TR" dirty="0"/>
            </a:br>
            <a:r>
              <a:rPr lang="tr-TR" dirty="0"/>
              <a:t>yakından kontrol etmeli ve amaçları gerçekleştirmeleri için cezalandırılmalıdır. </a:t>
            </a:r>
            <a:endParaRPr lang="tr-TR" dirty="0" smtClean="0"/>
          </a:p>
          <a:p>
            <a:endParaRPr lang="tr-TR" dirty="0" smtClean="0"/>
          </a:p>
          <a:p>
            <a:r>
              <a:rPr lang="tr-TR" dirty="0" smtClean="0"/>
              <a:t>McGregor'a </a:t>
            </a:r>
            <a:r>
              <a:rPr lang="tr-TR" dirty="0"/>
              <a:t>göre, X teorisinin varsayımları endüstri işletmelerinin çoğunda</a:t>
            </a:r>
            <a:br>
              <a:rPr lang="tr-TR" dirty="0"/>
            </a:br>
            <a:r>
              <a:rPr lang="tr-TR" dirty="0"/>
              <a:t>kullanılmıştır, fakat her yöneticinin sahip olduğu potansiyelden tam olarak</a:t>
            </a:r>
            <a:br>
              <a:rPr lang="tr-TR" dirty="0"/>
            </a:br>
            <a:r>
              <a:rPr lang="tr-TR" dirty="0"/>
              <a:t>faydalanabilmesi bakımından yeterli </a:t>
            </a:r>
            <a:r>
              <a:rPr lang="tr-TR" dirty="0" smtClean="0"/>
              <a:t>değildir.</a:t>
            </a:r>
            <a:r>
              <a:rPr lang="tr-TR" dirty="0"/>
              <a:t/>
            </a:r>
            <a:br>
              <a:rPr lang="tr-TR" dirty="0"/>
            </a:br>
            <a:endParaRPr lang="tr-TR" dirty="0"/>
          </a:p>
        </p:txBody>
      </p:sp>
    </p:spTree>
    <p:extLst>
      <p:ext uri="{BB962C8B-B14F-4D97-AF65-F5344CB8AC3E}">
        <p14:creationId xmlns:p14="http://schemas.microsoft.com/office/powerpoint/2010/main" val="42632153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a:t>McGregor'un X Ve Y Teor</a:t>
            </a:r>
            <a:r>
              <a:rPr lang="tr-TR" dirty="0"/>
              <a:t>isi</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19</a:t>
            </a:fld>
            <a:endParaRPr lang="tr-TR" dirty="0"/>
          </a:p>
        </p:txBody>
      </p:sp>
      <p:sp>
        <p:nvSpPr>
          <p:cNvPr id="6" name="Metin Yer Tutucusu 5"/>
          <p:cNvSpPr>
            <a:spLocks noGrp="1"/>
          </p:cNvSpPr>
          <p:nvPr>
            <p:ph type="body" sz="quarter" idx="13"/>
          </p:nvPr>
        </p:nvSpPr>
        <p:spPr/>
        <p:txBody>
          <a:bodyPr>
            <a:normAutofit fontScale="92500" lnSpcReduction="10000"/>
          </a:bodyPr>
          <a:lstStyle/>
          <a:p>
            <a:r>
              <a:rPr lang="tr-TR" dirty="0" smtClean="0"/>
              <a:t>Y Teorisi</a:t>
            </a:r>
          </a:p>
          <a:p>
            <a:pPr lvl="1"/>
            <a:r>
              <a:rPr lang="tr-TR" dirty="0"/>
              <a:t>Kişi için iş, oyun ve dinlenme kadar tabiidir</a:t>
            </a:r>
            <a:r>
              <a:rPr lang="tr-TR" dirty="0" smtClean="0"/>
              <a:t>.</a:t>
            </a:r>
          </a:p>
          <a:p>
            <a:pPr lvl="1"/>
            <a:r>
              <a:rPr lang="tr-TR" dirty="0" smtClean="0"/>
              <a:t>Kişi </a:t>
            </a:r>
            <a:r>
              <a:rPr lang="tr-TR" dirty="0"/>
              <a:t>doğuştan tembel değildir. Onu bu hale getiren tecrübeleridir</a:t>
            </a:r>
            <a:r>
              <a:rPr lang="tr-TR" dirty="0" smtClean="0"/>
              <a:t>.</a:t>
            </a:r>
          </a:p>
          <a:p>
            <a:pPr lvl="1"/>
            <a:r>
              <a:rPr lang="tr-TR" dirty="0" smtClean="0"/>
              <a:t>Kişi </a:t>
            </a:r>
            <a:r>
              <a:rPr lang="tr-TR" dirty="0"/>
              <a:t>belirlediği amaç doğrultusunda kendi kendini kontrol ederek çalışır</a:t>
            </a:r>
            <a:r>
              <a:rPr lang="tr-TR" dirty="0" smtClean="0"/>
              <a:t>.</a:t>
            </a:r>
          </a:p>
          <a:p>
            <a:pPr lvl="1"/>
            <a:r>
              <a:rPr lang="tr-TR" dirty="0" smtClean="0"/>
              <a:t>Her </a:t>
            </a:r>
            <a:r>
              <a:rPr lang="tr-TR" dirty="0"/>
              <a:t>insanın potansiyeli vardır. Uygun şartlar altında kişi bunları </a:t>
            </a:r>
            <a:r>
              <a:rPr lang="tr-TR" dirty="0" smtClean="0"/>
              <a:t>geliştirir ve </a:t>
            </a:r>
            <a:r>
              <a:rPr lang="tr-TR" dirty="0"/>
              <a:t>daha fazla sorumluluk yüklenmeyi öğrenir</a:t>
            </a:r>
            <a:r>
              <a:rPr lang="tr-TR" dirty="0" smtClean="0"/>
              <a:t>.</a:t>
            </a:r>
          </a:p>
          <a:p>
            <a:pPr lvl="1"/>
            <a:r>
              <a:rPr lang="tr-TR" dirty="0" smtClean="0"/>
              <a:t>Dolayısıyla </a:t>
            </a:r>
            <a:r>
              <a:rPr lang="tr-TR" dirty="0"/>
              <a:t>yöneticinin yapması gereken uygun bir ortam yaratmak</a:t>
            </a:r>
            <a:br>
              <a:rPr lang="tr-TR" dirty="0"/>
            </a:br>
            <a:r>
              <a:rPr lang="tr-TR" dirty="0"/>
              <a:t>suretiyle insanın kendini geliştirmesini ve sahip olduğu enerjiyi </a:t>
            </a:r>
            <a:r>
              <a:rPr lang="tr-TR" dirty="0" smtClean="0"/>
              <a:t>amaçları doğrultusunda </a:t>
            </a:r>
            <a:r>
              <a:rPr lang="tr-TR" dirty="0"/>
              <a:t>kullanmasını </a:t>
            </a:r>
            <a:r>
              <a:rPr lang="tr-TR" dirty="0" smtClean="0"/>
              <a:t>sağlamaktır.</a:t>
            </a:r>
          </a:p>
          <a:p>
            <a:endParaRPr lang="tr-TR" dirty="0"/>
          </a:p>
          <a:p>
            <a:r>
              <a:rPr lang="tr-TR" dirty="0" smtClean="0"/>
              <a:t>McGregor ile birlikte yönetimde </a:t>
            </a:r>
            <a:r>
              <a:rPr lang="tr-TR" dirty="0"/>
              <a:t>yöneticilikte “beşeri ilişkiler” akımı </a:t>
            </a:r>
            <a:r>
              <a:rPr lang="tr-TR" dirty="0" smtClean="0"/>
              <a:t>başlamıştır.  </a:t>
            </a:r>
            <a:r>
              <a:rPr lang="tr-TR" dirty="0"/>
              <a:t/>
            </a:r>
            <a:br>
              <a:rPr lang="tr-TR" dirty="0"/>
            </a:br>
            <a:r>
              <a:rPr lang="tr-TR" dirty="0"/>
              <a:t/>
            </a:r>
            <a:br>
              <a:rPr lang="tr-TR" dirty="0"/>
            </a:br>
            <a:endParaRPr lang="tr-TR" dirty="0"/>
          </a:p>
          <a:p>
            <a:endParaRPr lang="tr-TR" dirty="0"/>
          </a:p>
        </p:txBody>
      </p:sp>
    </p:spTree>
    <p:extLst>
      <p:ext uri="{BB962C8B-B14F-4D97-AF65-F5344CB8AC3E}">
        <p14:creationId xmlns:p14="http://schemas.microsoft.com/office/powerpoint/2010/main" val="1478274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Liderlik </a:t>
            </a:r>
            <a:r>
              <a:rPr lang="tr-TR" dirty="0"/>
              <a:t>k</a:t>
            </a:r>
            <a:r>
              <a:rPr lang="tr-TR" dirty="0" smtClean="0"/>
              <a:t>uramları sınıflandırması</a:t>
            </a:r>
            <a:endParaRPr lang="tr-TR" dirty="0"/>
          </a:p>
        </p:txBody>
      </p:sp>
      <p:sp>
        <p:nvSpPr>
          <p:cNvPr id="3" name="İçerik Yer Tutucusu 2"/>
          <p:cNvSpPr>
            <a:spLocks noGrp="1"/>
          </p:cNvSpPr>
          <p:nvPr>
            <p:ph idx="4294967295"/>
          </p:nvPr>
        </p:nvSpPr>
        <p:spPr>
          <a:xfrm>
            <a:off x="457200" y="1600200"/>
            <a:ext cx="8229600" cy="4525963"/>
          </a:xfrm>
        </p:spPr>
        <p:txBody>
          <a:bodyPr>
            <a:normAutofit/>
          </a:bodyPr>
          <a:lstStyle/>
          <a:p>
            <a:r>
              <a:rPr lang="tr-TR" dirty="0" smtClean="0"/>
              <a:t>Klasik Liderlik Kuramları</a:t>
            </a:r>
          </a:p>
          <a:p>
            <a:pPr lvl="1"/>
            <a:r>
              <a:rPr lang="tr-TR" dirty="0" smtClean="0"/>
              <a:t>Özellikler kuramı:  1940’lı yıllara kadar</a:t>
            </a:r>
          </a:p>
          <a:p>
            <a:pPr lvl="1"/>
            <a:r>
              <a:rPr lang="tr-TR" dirty="0" smtClean="0"/>
              <a:t>Davranışsal Liderlik Kuramları: 194-1960 arası</a:t>
            </a:r>
          </a:p>
          <a:p>
            <a:r>
              <a:rPr lang="tr-TR" dirty="0" smtClean="0"/>
              <a:t>Modern liderlik kuramları</a:t>
            </a:r>
          </a:p>
          <a:p>
            <a:pPr lvl="1"/>
            <a:r>
              <a:rPr lang="tr-TR" dirty="0" smtClean="0"/>
              <a:t>Durumsallık liderlik kuramları: 1960’lardan günümüze kadar</a:t>
            </a:r>
          </a:p>
          <a:p>
            <a:endParaRPr lang="tr-TR" dirty="0"/>
          </a:p>
        </p:txBody>
      </p:sp>
      <p:sp>
        <p:nvSpPr>
          <p:cNvPr id="4" name="Veri Yer Tutucusu 3"/>
          <p:cNvSpPr>
            <a:spLocks noGrp="1"/>
          </p:cNvSpPr>
          <p:nvPr>
            <p:ph type="dt" sz="half" idx="10"/>
          </p:nvPr>
        </p:nvSpPr>
        <p:spPr/>
        <p:txBody>
          <a:bodyPr/>
          <a:lstStyle/>
          <a:p>
            <a:fld id="{D1E7CAED-EC24-43C8-9C63-7E12105309D2}" type="datetime1">
              <a:rPr lang="tr-TR" smtClean="0"/>
              <a:t>4.4.2020</a:t>
            </a:fld>
            <a:endParaRPr lang="tr-TR" dirty="0"/>
          </a:p>
        </p:txBody>
      </p:sp>
      <p:sp>
        <p:nvSpPr>
          <p:cNvPr id="5" name="Altbilgi Yer Tutucusu 4"/>
          <p:cNvSpPr>
            <a:spLocks noGrp="1"/>
          </p:cNvSpPr>
          <p:nvPr>
            <p:ph type="ftr" sz="quarter" idx="11"/>
          </p:nvPr>
        </p:nvSpPr>
        <p:spPr/>
        <p:txBody>
          <a:bodyPr/>
          <a:lstStyle/>
          <a:p>
            <a:r>
              <a:rPr lang="tr-TR" dirty="0" smtClean="0"/>
              <a:t>Prof. Dr. Hüner Şencan</a:t>
            </a:r>
            <a:endParaRPr lang="tr-TR" dirty="0"/>
          </a:p>
        </p:txBody>
      </p:sp>
      <p:sp>
        <p:nvSpPr>
          <p:cNvPr id="6" name="Slayt Numarası Yer Tutucusu 5"/>
          <p:cNvSpPr>
            <a:spLocks noGrp="1"/>
          </p:cNvSpPr>
          <p:nvPr>
            <p:ph type="sldNum" sz="quarter" idx="12"/>
          </p:nvPr>
        </p:nvSpPr>
        <p:spPr/>
        <p:txBody>
          <a:bodyPr/>
          <a:lstStyle/>
          <a:p>
            <a:fld id="{648DF76F-C135-4C74-B914-C73210BC11CF}" type="slidenum">
              <a:rPr lang="tr-TR" smtClean="0"/>
              <a:t>2</a:t>
            </a:fld>
            <a:endParaRPr lang="tr-TR" dirty="0"/>
          </a:p>
        </p:txBody>
      </p:sp>
    </p:spTree>
    <p:extLst>
      <p:ext uri="{BB962C8B-B14F-4D97-AF65-F5344CB8AC3E}">
        <p14:creationId xmlns:p14="http://schemas.microsoft.com/office/powerpoint/2010/main" val="36951932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Likert’in Sistem Dört Modeli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20</a:t>
            </a:fld>
            <a:endParaRPr lang="tr-TR" dirty="0"/>
          </a:p>
        </p:txBody>
      </p:sp>
      <p:sp>
        <p:nvSpPr>
          <p:cNvPr id="6" name="Metin Yer Tutucusu 5"/>
          <p:cNvSpPr>
            <a:spLocks noGrp="1"/>
          </p:cNvSpPr>
          <p:nvPr>
            <p:ph type="body" sz="quarter" idx="13"/>
          </p:nvPr>
        </p:nvSpPr>
        <p:spPr/>
        <p:txBody>
          <a:bodyPr>
            <a:normAutofit fontScale="92500"/>
          </a:bodyPr>
          <a:lstStyle/>
          <a:p>
            <a:r>
              <a:rPr lang="tr-TR" dirty="0"/>
              <a:t>Likert, Michigan araştırmalarının devamı olarak, liderlik </a:t>
            </a:r>
            <a:r>
              <a:rPr lang="tr-TR" dirty="0" smtClean="0"/>
              <a:t>davranış-</a:t>
            </a:r>
            <a:r>
              <a:rPr lang="tr-TR" dirty="0" err="1" smtClean="0"/>
              <a:t>larını</a:t>
            </a:r>
            <a:r>
              <a:rPr lang="tr-TR" dirty="0" smtClean="0"/>
              <a:t> dört ana </a:t>
            </a:r>
            <a:r>
              <a:rPr lang="tr-TR" dirty="0"/>
              <a:t>başlıkta </a:t>
            </a:r>
            <a:r>
              <a:rPr lang="tr-TR" dirty="0" smtClean="0"/>
              <a:t>toplamıştır.</a:t>
            </a:r>
          </a:p>
          <a:p>
            <a:r>
              <a:rPr lang="tr-TR" b="1" dirty="0"/>
              <a:t>Sistem–1</a:t>
            </a:r>
            <a:r>
              <a:rPr lang="tr-TR" dirty="0"/>
              <a:t>, Sömürücü-Otoriter Liderlik: Sistem bir tarzında lider, </a:t>
            </a:r>
            <a:r>
              <a:rPr lang="tr-TR" dirty="0" smtClean="0"/>
              <a:t>astlarına güvenmemekte </a:t>
            </a:r>
            <a:r>
              <a:rPr lang="tr-TR" dirty="0"/>
              <a:t>ve tüm kararları kendisi almaktadır. İş görenleri cezalandırma </a:t>
            </a:r>
            <a:r>
              <a:rPr lang="tr-TR" dirty="0" smtClean="0"/>
              <a:t>ve korkutma </a:t>
            </a:r>
            <a:r>
              <a:rPr lang="tr-TR" dirty="0"/>
              <a:t>ile güdülemektedir. Astlarına güvenmediği için ve kararları </a:t>
            </a:r>
            <a:r>
              <a:rPr lang="tr-TR" dirty="0" smtClean="0"/>
              <a:t>kendisi aldığından</a:t>
            </a:r>
            <a:r>
              <a:rPr lang="tr-TR" dirty="0"/>
              <a:t>, yukarıdan aşağıya iletişimi benimsemektedir. </a:t>
            </a:r>
            <a:endParaRPr lang="tr-TR" dirty="0" smtClean="0"/>
          </a:p>
          <a:p>
            <a:r>
              <a:rPr lang="tr-TR" b="1" dirty="0"/>
              <a:t>Sistem–2</a:t>
            </a:r>
            <a:r>
              <a:rPr lang="tr-TR" dirty="0"/>
              <a:t>, Yardımsever-Otoriter Liderlik: Sistem 2 tarzında lider, astlarına </a:t>
            </a:r>
            <a:r>
              <a:rPr lang="tr-TR" dirty="0" smtClean="0"/>
              <a:t>az da </a:t>
            </a:r>
            <a:r>
              <a:rPr lang="tr-TR" dirty="0"/>
              <a:t>olsa güven duymakta, aşağıdan yukarıya iletişime biraz olanak tanımakta</a:t>
            </a:r>
            <a:r>
              <a:rPr lang="tr-TR" dirty="0" smtClean="0"/>
              <a:t>, cezalandırma </a:t>
            </a:r>
            <a:r>
              <a:rPr lang="tr-TR" dirty="0"/>
              <a:t>ve korkutma yanında, ödüllendirme yolu ile de astlarını </a:t>
            </a:r>
            <a:r>
              <a:rPr lang="tr-TR" dirty="0" smtClean="0"/>
              <a:t> </a:t>
            </a:r>
            <a:r>
              <a:rPr lang="tr-TR" dirty="0"/>
              <a:t>güdülemektedir. Astların kararlarına katılımına az da olsa olanak tanımakta ve </a:t>
            </a:r>
            <a:r>
              <a:rPr lang="tr-TR" dirty="0" smtClean="0"/>
              <a:t>yakın denetim </a:t>
            </a:r>
            <a:r>
              <a:rPr lang="tr-TR" dirty="0"/>
              <a:t>uygulamaktadır </a:t>
            </a:r>
            <a:r>
              <a:rPr lang="tr-TR" dirty="0" smtClean="0"/>
              <a:t>.</a:t>
            </a:r>
            <a:r>
              <a:rPr lang="tr-TR" dirty="0"/>
              <a:t/>
            </a:r>
            <a:br>
              <a:rPr lang="tr-TR" dirty="0"/>
            </a:br>
            <a:endParaRPr lang="tr-TR" dirty="0"/>
          </a:p>
        </p:txBody>
      </p:sp>
    </p:spTree>
    <p:extLst>
      <p:ext uri="{BB962C8B-B14F-4D97-AF65-F5344CB8AC3E}">
        <p14:creationId xmlns:p14="http://schemas.microsoft.com/office/powerpoint/2010/main" val="34995095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Likert’in Sistem Dört Modeli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21</a:t>
            </a:fld>
            <a:endParaRPr lang="tr-TR" dirty="0"/>
          </a:p>
        </p:txBody>
      </p:sp>
      <p:sp>
        <p:nvSpPr>
          <p:cNvPr id="6" name="Metin Yer Tutucusu 5"/>
          <p:cNvSpPr>
            <a:spLocks noGrp="1"/>
          </p:cNvSpPr>
          <p:nvPr>
            <p:ph type="body" sz="quarter" idx="13"/>
          </p:nvPr>
        </p:nvSpPr>
        <p:spPr/>
        <p:txBody>
          <a:bodyPr>
            <a:normAutofit/>
          </a:bodyPr>
          <a:lstStyle/>
          <a:p>
            <a:r>
              <a:rPr lang="tr-TR" b="1" dirty="0"/>
              <a:t>Sistem–3</a:t>
            </a:r>
            <a:r>
              <a:rPr lang="tr-TR" dirty="0"/>
              <a:t>, Katılımcı Liderlik: Sistem 3 tarzında lider, astlarına tam olmasa </a:t>
            </a:r>
            <a:r>
              <a:rPr lang="tr-TR" dirty="0" smtClean="0"/>
              <a:t>da büyük </a:t>
            </a:r>
            <a:r>
              <a:rPr lang="tr-TR" dirty="0"/>
              <a:t>ölçüde güvenmekte, kararlara katılımları olanak ve özgürlüğünü tanımakta</a:t>
            </a:r>
            <a:r>
              <a:rPr lang="tr-TR" dirty="0" smtClean="0"/>
              <a:t>; karar </a:t>
            </a:r>
            <a:r>
              <a:rPr lang="tr-TR" dirty="0"/>
              <a:t>alırken onların fikirlerini dikkate almakta ve kullanmaktadır. Aşağıdan </a:t>
            </a:r>
            <a:r>
              <a:rPr lang="tr-TR" dirty="0" smtClean="0"/>
              <a:t>yukarıya iletişim </a:t>
            </a:r>
            <a:r>
              <a:rPr lang="tr-TR" dirty="0"/>
              <a:t>tercih edilmekte, cezalandırma ve korkutma yerine ödüllendirme yolu </a:t>
            </a:r>
            <a:r>
              <a:rPr lang="tr-TR" dirty="0" smtClean="0"/>
              <a:t>ile güdüleme </a:t>
            </a:r>
            <a:r>
              <a:rPr lang="tr-TR" dirty="0"/>
              <a:t>ağırlık kazanmaktadır. </a:t>
            </a:r>
            <a:endParaRPr lang="tr-TR" dirty="0" smtClean="0"/>
          </a:p>
          <a:p>
            <a:r>
              <a:rPr lang="tr-TR" b="1" dirty="0"/>
              <a:t>Sistem–4</a:t>
            </a:r>
            <a:r>
              <a:rPr lang="tr-TR" dirty="0"/>
              <a:t>, Demokratik Liderlik: Liderin astlarına güveni tamdır. Bu </a:t>
            </a:r>
            <a:r>
              <a:rPr lang="tr-TR" dirty="0" smtClean="0"/>
              <a:t>nedenle kararların </a:t>
            </a:r>
            <a:r>
              <a:rPr lang="tr-TR" dirty="0"/>
              <a:t>ortaklaşa alınması söz konusudur. Aşağıdan yukarıya iletişim egemen olup</a:t>
            </a:r>
            <a:r>
              <a:rPr lang="tr-TR" dirty="0" smtClean="0"/>
              <a:t>, grup </a:t>
            </a:r>
            <a:r>
              <a:rPr lang="tr-TR" dirty="0"/>
              <a:t>katılımı ve başarısına dayalı ödüllendirme </a:t>
            </a:r>
            <a:r>
              <a:rPr lang="tr-TR" dirty="0" smtClean="0"/>
              <a:t>geçerlidir.</a:t>
            </a:r>
            <a:r>
              <a:rPr lang="tr-TR" dirty="0"/>
              <a:t/>
            </a:r>
            <a:br>
              <a:rPr lang="tr-TR" dirty="0"/>
            </a:br>
            <a:endParaRPr lang="tr-TR" dirty="0"/>
          </a:p>
        </p:txBody>
      </p:sp>
    </p:spTree>
    <p:extLst>
      <p:ext uri="{BB962C8B-B14F-4D97-AF65-F5344CB8AC3E}">
        <p14:creationId xmlns:p14="http://schemas.microsoft.com/office/powerpoint/2010/main" val="32192744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Likert’in Sistem Dört Modeli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22</a:t>
            </a:fld>
            <a:endParaRPr lang="tr-TR" dirty="0"/>
          </a:p>
        </p:txBody>
      </p:sp>
      <p:sp>
        <p:nvSpPr>
          <p:cNvPr id="6" name="Metin Yer Tutucusu 5"/>
          <p:cNvSpPr>
            <a:spLocks noGrp="1"/>
          </p:cNvSpPr>
          <p:nvPr>
            <p:ph type="body" sz="quarter" idx="13"/>
          </p:nvPr>
        </p:nvSpPr>
        <p:spPr/>
        <p:txBody>
          <a:bodyPr>
            <a:normAutofit fontScale="92500" lnSpcReduction="10000"/>
          </a:bodyPr>
          <a:lstStyle/>
          <a:p>
            <a:r>
              <a:rPr lang="tr-TR" dirty="0"/>
              <a:t>Likert'in araştırmaları, verimliliği yüksek grupların, Sistem–3 ve Sistem–4 </a:t>
            </a:r>
            <a:r>
              <a:rPr lang="tr-TR" dirty="0" smtClean="0"/>
              <a:t>tipi bir </a:t>
            </a:r>
            <a:r>
              <a:rPr lang="tr-TR" dirty="0"/>
              <a:t>yönetim altında olduklarını; verimliliği düşük grupların ise, Sistem–1 ve </a:t>
            </a:r>
            <a:r>
              <a:rPr lang="tr-TR" dirty="0" smtClean="0"/>
              <a:t>Sistem–2 tipi </a:t>
            </a:r>
            <a:r>
              <a:rPr lang="tr-TR" dirty="0"/>
              <a:t>bir yönetim altında olduklarını </a:t>
            </a:r>
            <a:r>
              <a:rPr lang="tr-TR" dirty="0" smtClean="0"/>
              <a:t>göstermiştir.</a:t>
            </a:r>
          </a:p>
          <a:p>
            <a:endParaRPr lang="tr-TR" dirty="0" smtClean="0"/>
          </a:p>
          <a:p>
            <a:r>
              <a:rPr lang="tr-TR" dirty="0"/>
              <a:t>Astlara </a:t>
            </a:r>
            <a:r>
              <a:rPr lang="tr-TR"/>
              <a:t>olan </a:t>
            </a:r>
            <a:r>
              <a:rPr lang="tr-TR" smtClean="0"/>
              <a:t>güven açısından:</a:t>
            </a:r>
          </a:p>
          <a:p>
            <a:r>
              <a:rPr lang="tr-TR" dirty="0"/>
              <a:t/>
            </a:r>
            <a:br>
              <a:rPr lang="tr-TR" dirty="0"/>
            </a:br>
            <a:r>
              <a:rPr lang="tr-TR" dirty="0"/>
              <a:t>• Sistem–1 (Sıkı, otoriter) : Astlara güvenmez</a:t>
            </a:r>
            <a:br>
              <a:rPr lang="tr-TR" dirty="0"/>
            </a:br>
            <a:r>
              <a:rPr lang="tr-TR" dirty="0"/>
              <a:t>• Sistem–2 (Esnek, otoriter): Baba-evlat arasındaki gibi bir güven</a:t>
            </a:r>
            <a:br>
              <a:rPr lang="tr-TR" dirty="0"/>
            </a:br>
            <a:r>
              <a:rPr lang="tr-TR" dirty="0"/>
              <a:t>anlayışı vardır.</a:t>
            </a:r>
            <a:br>
              <a:rPr lang="tr-TR" dirty="0"/>
            </a:br>
            <a:r>
              <a:rPr lang="tr-TR" dirty="0"/>
              <a:t>• Sistem–3 (Danışmalı): Kısmen güvenir fakat kararlarda kontrole sahip</a:t>
            </a:r>
            <a:br>
              <a:rPr lang="tr-TR" dirty="0"/>
            </a:br>
            <a:r>
              <a:rPr lang="tr-TR" dirty="0"/>
              <a:t>olmak ister</a:t>
            </a:r>
            <a:br>
              <a:rPr lang="tr-TR" dirty="0"/>
            </a:br>
            <a:r>
              <a:rPr lang="tr-TR" dirty="0"/>
              <a:t>• Sistem–4 (Katılımcı) : Bütün konularda tam olarak güvenir. </a:t>
            </a:r>
            <a:br>
              <a:rPr lang="tr-TR" dirty="0"/>
            </a:br>
            <a:r>
              <a:rPr lang="tr-TR" dirty="0"/>
              <a:t/>
            </a:r>
            <a:br>
              <a:rPr lang="tr-TR" dirty="0"/>
            </a:br>
            <a:endParaRPr lang="tr-TR" dirty="0"/>
          </a:p>
        </p:txBody>
      </p:sp>
    </p:spTree>
    <p:extLst>
      <p:ext uri="{BB962C8B-B14F-4D97-AF65-F5344CB8AC3E}">
        <p14:creationId xmlns:p14="http://schemas.microsoft.com/office/powerpoint/2010/main" val="16910739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Özellikler yaklaşımı-1</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3</a:t>
            </a:fld>
            <a:endParaRPr lang="tr-TR" dirty="0"/>
          </a:p>
        </p:txBody>
      </p:sp>
      <p:sp>
        <p:nvSpPr>
          <p:cNvPr id="6" name="Metin Yer Tutucusu 5"/>
          <p:cNvSpPr>
            <a:spLocks noGrp="1"/>
          </p:cNvSpPr>
          <p:nvPr>
            <p:ph type="body" sz="quarter" idx="13"/>
          </p:nvPr>
        </p:nvSpPr>
        <p:spPr/>
        <p:txBody>
          <a:bodyPr>
            <a:normAutofit fontScale="85000" lnSpcReduction="10000"/>
          </a:bodyPr>
          <a:lstStyle/>
          <a:p>
            <a:r>
              <a:rPr lang="tr-TR" dirty="0"/>
              <a:t>Liderlik konusu ile ilgili olarak ilk geliştirilen yaklaşımdır. Bu </a:t>
            </a:r>
            <a:r>
              <a:rPr lang="tr-TR" dirty="0" smtClean="0"/>
              <a:t>yaklaşımda liderin </a:t>
            </a:r>
            <a:r>
              <a:rPr lang="tr-TR" dirty="0"/>
              <a:t>sahip olduğu özellikler liderlik sürecinin etkinliğini belirleyen en </a:t>
            </a:r>
            <a:r>
              <a:rPr lang="tr-TR" dirty="0" smtClean="0"/>
              <a:t>önemli faktör </a:t>
            </a:r>
            <a:r>
              <a:rPr lang="tr-TR" dirty="0"/>
              <a:t>olarak kabul </a:t>
            </a:r>
            <a:r>
              <a:rPr lang="tr-TR" dirty="0" smtClean="0"/>
              <a:t>edilir.</a:t>
            </a:r>
          </a:p>
          <a:p>
            <a:r>
              <a:rPr lang="tr-TR" dirty="0" smtClean="0"/>
              <a:t>Kurama </a:t>
            </a:r>
            <a:r>
              <a:rPr lang="tr-TR" dirty="0"/>
              <a:t>göre, insanlar "lider olarak doğarlar, sonradan lider </a:t>
            </a:r>
            <a:r>
              <a:rPr lang="tr-TR" dirty="0" smtClean="0"/>
              <a:t>haline gelemezler.</a:t>
            </a:r>
          </a:p>
          <a:p>
            <a:r>
              <a:rPr lang="tr-TR" dirty="0"/>
              <a:t>Kurt Lewin ve arkadaşları</a:t>
            </a:r>
            <a:r>
              <a:rPr lang="tr-TR" dirty="0" smtClean="0"/>
              <a:t>, otokratik </a:t>
            </a:r>
            <a:r>
              <a:rPr lang="tr-TR" dirty="0"/>
              <a:t>ve demokratik olmak üzere iki liderlik tarzı üzerinde </a:t>
            </a:r>
            <a:r>
              <a:rPr lang="tr-TR" dirty="0" smtClean="0"/>
              <a:t>çalışmalar yapmışlardır</a:t>
            </a:r>
            <a:r>
              <a:rPr lang="tr-TR" dirty="0"/>
              <a:t>. Otokratik liderler, otoriteyi tek elde toplarken, demokratik </a:t>
            </a:r>
            <a:r>
              <a:rPr lang="tr-TR" dirty="0" smtClean="0"/>
              <a:t>liderler otoriteyi </a:t>
            </a:r>
            <a:r>
              <a:rPr lang="tr-TR" dirty="0"/>
              <a:t>astlarıyla paylaşan bir liderlik tarzı çizerler. </a:t>
            </a:r>
            <a:endParaRPr lang="tr-TR" dirty="0" smtClean="0"/>
          </a:p>
          <a:p>
            <a:r>
              <a:rPr lang="tr-TR" dirty="0"/>
              <a:t>Kurt Lewin ve arkadaşlarının çalışmaları, liderleri sadece otokratik ve</a:t>
            </a:r>
            <a:br>
              <a:rPr lang="tr-TR" dirty="0"/>
            </a:br>
            <a:r>
              <a:rPr lang="tr-TR" dirty="0"/>
              <a:t>demokratik olmak üzere iki ayrı kategoriye ayırsa da, Tannenbaum ve Schmidt</a:t>
            </a:r>
            <a:br>
              <a:rPr lang="tr-TR" dirty="0"/>
            </a:br>
            <a:r>
              <a:rPr lang="tr-TR" dirty="0"/>
              <a:t>yaptıkları araştırma sonucunda, bir liderin hem otokratik, hem de demokratik</a:t>
            </a:r>
            <a:br>
              <a:rPr lang="tr-TR" dirty="0"/>
            </a:br>
            <a:r>
              <a:rPr lang="tr-TR" dirty="0"/>
              <a:t>olabileceği bulunmuştur. Dolayısıyla, bir liderin, durumun gerektirdiği ölçüde, </a:t>
            </a:r>
            <a:r>
              <a:rPr lang="tr-TR" dirty="0" smtClean="0"/>
              <a:t>hem otokratik </a:t>
            </a:r>
            <a:r>
              <a:rPr lang="tr-TR" dirty="0"/>
              <a:t>hem de demokratik tarzın karışımı bir davranış </a:t>
            </a:r>
            <a:r>
              <a:rPr lang="tr-TR" dirty="0" err="1" smtClean="0"/>
              <a:t>sergileyebilece-ğini</a:t>
            </a:r>
            <a:r>
              <a:rPr lang="tr-TR" dirty="0" smtClean="0"/>
              <a:t> saptamışlardır.</a:t>
            </a:r>
            <a:endParaRPr lang="tr-TR" dirty="0"/>
          </a:p>
        </p:txBody>
      </p:sp>
    </p:spTree>
    <p:extLst>
      <p:ext uri="{BB962C8B-B14F-4D97-AF65-F5344CB8AC3E}">
        <p14:creationId xmlns:p14="http://schemas.microsoft.com/office/powerpoint/2010/main" val="14739255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Özellikler </a:t>
            </a:r>
            <a:r>
              <a:rPr lang="tr-TR" dirty="0" smtClean="0"/>
              <a:t>yaklaşımı-2</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4</a:t>
            </a:fld>
            <a:endParaRPr lang="tr-TR" dirty="0"/>
          </a:p>
        </p:txBody>
      </p:sp>
      <p:pic>
        <p:nvPicPr>
          <p:cNvPr id="7" name="Resim 6"/>
          <p:cNvPicPr>
            <a:picLocks noChangeAspect="1"/>
          </p:cNvPicPr>
          <p:nvPr/>
        </p:nvPicPr>
        <p:blipFill>
          <a:blip r:embed="rId2"/>
          <a:stretch>
            <a:fillRect/>
          </a:stretch>
        </p:blipFill>
        <p:spPr>
          <a:xfrm>
            <a:off x="439486" y="1767682"/>
            <a:ext cx="7960399" cy="4037582"/>
          </a:xfrm>
          <a:prstGeom prst="rect">
            <a:avLst/>
          </a:prstGeom>
        </p:spPr>
      </p:pic>
    </p:spTree>
    <p:extLst>
      <p:ext uri="{BB962C8B-B14F-4D97-AF65-F5344CB8AC3E}">
        <p14:creationId xmlns:p14="http://schemas.microsoft.com/office/powerpoint/2010/main" val="2746400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Özellikler </a:t>
            </a:r>
            <a:r>
              <a:rPr lang="tr-TR" dirty="0" smtClean="0"/>
              <a:t>yaklaşımı-3</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5</a:t>
            </a:fld>
            <a:endParaRPr lang="tr-TR" dirty="0"/>
          </a:p>
        </p:txBody>
      </p:sp>
      <p:sp>
        <p:nvSpPr>
          <p:cNvPr id="6" name="Metin Yer Tutucusu 5"/>
          <p:cNvSpPr>
            <a:spLocks noGrp="1"/>
          </p:cNvSpPr>
          <p:nvPr>
            <p:ph type="body" sz="quarter" idx="13"/>
          </p:nvPr>
        </p:nvSpPr>
        <p:spPr/>
        <p:txBody>
          <a:bodyPr>
            <a:normAutofit fontScale="92500" lnSpcReduction="20000"/>
          </a:bodyPr>
          <a:lstStyle/>
          <a:p>
            <a:r>
              <a:rPr lang="tr-TR" dirty="0"/>
              <a:t>Thomas Carlyle'ın "Büyük Adamlar Okulu" kuramı; tarihin, büyük </a:t>
            </a:r>
            <a:r>
              <a:rPr lang="tr-TR" dirty="0" smtClean="0"/>
              <a:t>adamların özgeçmiş </a:t>
            </a:r>
            <a:r>
              <a:rPr lang="tr-TR" dirty="0"/>
              <a:t>öykülerinden ibaret olduğunu belirtir. Bu kurama göre, bazı kişiler </a:t>
            </a:r>
            <a:r>
              <a:rPr lang="tr-TR" dirty="0" smtClean="0"/>
              <a:t>belirli niteliklere </a:t>
            </a:r>
            <a:r>
              <a:rPr lang="tr-TR" dirty="0"/>
              <a:t>sahip olarak doğarlar ve bu nitelikler onların her yerde ve her zaman </a:t>
            </a:r>
            <a:r>
              <a:rPr lang="tr-TR" dirty="0" smtClean="0"/>
              <a:t>lider olarak </a:t>
            </a:r>
            <a:r>
              <a:rPr lang="tr-TR" dirty="0"/>
              <a:t>ortaya çıkmalarını sağlar</a:t>
            </a:r>
            <a:r>
              <a:rPr lang="tr-TR" dirty="0" smtClean="0"/>
              <a:t>.</a:t>
            </a:r>
          </a:p>
          <a:p>
            <a:pPr algn="ctr"/>
            <a:r>
              <a:rPr lang="tr-TR" dirty="0" smtClean="0"/>
              <a:t>-----</a:t>
            </a:r>
          </a:p>
          <a:p>
            <a:r>
              <a:rPr lang="tr-TR" dirty="0" smtClean="0"/>
              <a:t> </a:t>
            </a:r>
            <a:r>
              <a:rPr lang="tr-TR" dirty="0"/>
              <a:t>Lider yukarıda yer alan özelliklere grup üyelerinden daha fazla sahip </a:t>
            </a:r>
            <a:r>
              <a:rPr lang="tr-TR" dirty="0" smtClean="0"/>
              <a:t>olan kişidir</a:t>
            </a:r>
            <a:r>
              <a:rPr lang="tr-TR" dirty="0"/>
              <a:t>. Eğer grup üyeleri arasında bu özelliklere sahip kişileri belirlemek </a:t>
            </a:r>
            <a:r>
              <a:rPr lang="tr-TR" dirty="0" smtClean="0"/>
              <a:t>mümkün olursa</a:t>
            </a:r>
            <a:r>
              <a:rPr lang="tr-TR" dirty="0"/>
              <a:t>, grupları yönetecek kişileri bulmak ve yetiştirmek de daha çok kolaylaşacaktır</a:t>
            </a:r>
            <a:r>
              <a:rPr lang="tr-TR" dirty="0" smtClean="0"/>
              <a:t>. Personel </a:t>
            </a:r>
            <a:r>
              <a:rPr lang="tr-TR" dirty="0"/>
              <a:t>seçiminde bu özelliklere sahip olan kişilere önem verilerek </a:t>
            </a:r>
            <a:r>
              <a:rPr lang="tr-TR" dirty="0" smtClean="0"/>
              <a:t>işletmeye alımları </a:t>
            </a:r>
            <a:r>
              <a:rPr lang="tr-TR" dirty="0"/>
              <a:t>sağlanacak ve işletmede eğitilerek geleceğin yöneticisi ve lideri </a:t>
            </a:r>
            <a:r>
              <a:rPr lang="tr-TR" dirty="0" smtClean="0"/>
              <a:t>olarak yetiştirilebilecektir</a:t>
            </a:r>
            <a:r>
              <a:rPr lang="tr-TR" dirty="0"/>
              <a:t>. Bunların sonucunda araştırmalar, liderin başarı </a:t>
            </a:r>
            <a:r>
              <a:rPr lang="tr-TR" dirty="0" smtClean="0"/>
              <a:t>ihtiyacına yönelme</a:t>
            </a:r>
            <a:r>
              <a:rPr lang="tr-TR" dirty="0"/>
              <a:t>, gözetim yeteneği, zekâ, karar verebilme, kendine güven ve işlere ön </a:t>
            </a:r>
            <a:r>
              <a:rPr lang="tr-TR" dirty="0" smtClean="0"/>
              <a:t>ayak olabilme </a:t>
            </a:r>
            <a:r>
              <a:rPr lang="tr-TR" dirty="0"/>
              <a:t>gibi altı önemli etmen üzerinde </a:t>
            </a:r>
            <a:r>
              <a:rPr lang="tr-TR" dirty="0" smtClean="0"/>
              <a:t>yoğunlaşmıştır.</a:t>
            </a:r>
            <a:endParaRPr lang="tr-TR" dirty="0"/>
          </a:p>
        </p:txBody>
      </p:sp>
    </p:spTree>
    <p:extLst>
      <p:ext uri="{BB962C8B-B14F-4D97-AF65-F5344CB8AC3E}">
        <p14:creationId xmlns:p14="http://schemas.microsoft.com/office/powerpoint/2010/main" val="4006000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Davranışsal yaklaşımlar</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6</a:t>
            </a:fld>
            <a:endParaRPr lang="tr-TR" dirty="0"/>
          </a:p>
        </p:txBody>
      </p:sp>
      <p:sp>
        <p:nvSpPr>
          <p:cNvPr id="6" name="Metin Yer Tutucusu 5"/>
          <p:cNvSpPr>
            <a:spLocks noGrp="1"/>
          </p:cNvSpPr>
          <p:nvPr>
            <p:ph type="body" sz="quarter" idx="13"/>
          </p:nvPr>
        </p:nvSpPr>
        <p:spPr/>
        <p:txBody>
          <a:bodyPr>
            <a:normAutofit lnSpcReduction="10000"/>
          </a:bodyPr>
          <a:lstStyle/>
          <a:p>
            <a:r>
              <a:rPr lang="tr-TR" dirty="0"/>
              <a:t>D</a:t>
            </a:r>
            <a:r>
              <a:rPr lang="tr-TR" dirty="0" smtClean="0"/>
              <a:t>avranış </a:t>
            </a:r>
            <a:r>
              <a:rPr lang="tr-TR" dirty="0"/>
              <a:t>yaklaşımı, </a:t>
            </a:r>
            <a:r>
              <a:rPr lang="tr-TR" dirty="0" smtClean="0"/>
              <a:t>liderin özellikleri </a:t>
            </a:r>
            <a:r>
              <a:rPr lang="tr-TR" dirty="0"/>
              <a:t>yerine grup üyelerine, yani izleyicilere karşı gösterdiği </a:t>
            </a:r>
            <a:r>
              <a:rPr lang="tr-TR" dirty="0" smtClean="0"/>
              <a:t>davranışlar üzerinde </a:t>
            </a:r>
            <a:r>
              <a:rPr lang="tr-TR" dirty="0"/>
              <a:t>yoğunlaşmıştır</a:t>
            </a:r>
            <a:r>
              <a:rPr lang="tr-TR" dirty="0" smtClean="0"/>
              <a:t>.</a:t>
            </a:r>
          </a:p>
          <a:p>
            <a:r>
              <a:rPr lang="tr-TR" dirty="0" smtClean="0"/>
              <a:t>Bu grupta yer alan kuramların başlıcaları aşağıdaki gibidir:</a:t>
            </a:r>
          </a:p>
          <a:p>
            <a:r>
              <a:rPr lang="tr-TR" dirty="0" smtClean="0"/>
              <a:t> </a:t>
            </a:r>
          </a:p>
          <a:p>
            <a:pPr marL="457200" indent="-457200">
              <a:buAutoNum type="arabicPeriod"/>
            </a:pPr>
            <a:r>
              <a:rPr lang="tr-TR" sz="2200" dirty="0" smtClean="0"/>
              <a:t>Kurt </a:t>
            </a:r>
            <a:r>
              <a:rPr lang="tr-TR" sz="2200" dirty="0" err="1" smtClean="0"/>
              <a:t>Levin’in</a:t>
            </a:r>
            <a:r>
              <a:rPr lang="tr-TR" sz="2200" dirty="0" smtClean="0"/>
              <a:t> </a:t>
            </a:r>
            <a:r>
              <a:rPr lang="tr-TR" sz="2200" dirty="0" err="1" smtClean="0"/>
              <a:t>Otokrotik</a:t>
            </a:r>
            <a:r>
              <a:rPr lang="tr-TR" sz="2200" dirty="0" smtClean="0"/>
              <a:t>, </a:t>
            </a:r>
            <a:r>
              <a:rPr lang="tr-TR" sz="2200" dirty="0" err="1" smtClean="0"/>
              <a:t>Demoktratik</a:t>
            </a:r>
            <a:r>
              <a:rPr lang="tr-TR" sz="2200" dirty="0" smtClean="0"/>
              <a:t> ve </a:t>
            </a:r>
            <a:r>
              <a:rPr lang="tr-TR" sz="2200" dirty="0" err="1" smtClean="0"/>
              <a:t>Serbestt</a:t>
            </a:r>
            <a:r>
              <a:rPr lang="tr-TR" sz="2200" dirty="0" smtClean="0"/>
              <a:t> bırakıcı liderlik</a:t>
            </a:r>
          </a:p>
          <a:p>
            <a:pPr marL="457200" indent="-457200">
              <a:buAutoNum type="arabicPeriod"/>
            </a:pPr>
            <a:r>
              <a:rPr lang="tr-TR" sz="2200" dirty="0" smtClean="0"/>
              <a:t>Ohio State  Üniversitesi Liderlik araştırması </a:t>
            </a:r>
          </a:p>
          <a:p>
            <a:pPr marL="457200" indent="-457200">
              <a:buAutoNum type="arabicPeriod"/>
            </a:pPr>
            <a:r>
              <a:rPr lang="tr-TR" sz="2200" dirty="0" smtClean="0"/>
              <a:t>Michigan Üniversitesi liderlik araştırması</a:t>
            </a:r>
          </a:p>
          <a:p>
            <a:pPr marL="457200" indent="-457200">
              <a:buAutoNum type="arabicPeriod"/>
            </a:pPr>
            <a:r>
              <a:rPr lang="tr-TR" sz="2200" dirty="0" smtClean="0"/>
              <a:t>Liderlik Doğrusu Kuramı</a:t>
            </a:r>
          </a:p>
          <a:p>
            <a:pPr marL="457200" indent="-457200">
              <a:buAutoNum type="arabicPeriod"/>
            </a:pPr>
            <a:r>
              <a:rPr lang="tr-TR" sz="2200" dirty="0" smtClean="0"/>
              <a:t>Blake ve Mouton’un Yönetim Biçimleri Matrisi</a:t>
            </a:r>
          </a:p>
          <a:p>
            <a:pPr marL="457200" indent="-457200">
              <a:buAutoNum type="arabicPeriod"/>
            </a:pPr>
            <a:r>
              <a:rPr lang="tr-TR" sz="2200" dirty="0" smtClean="0"/>
              <a:t>McGregor’un X ve Y kuramı</a:t>
            </a:r>
          </a:p>
          <a:p>
            <a:pPr marL="457200" indent="-457200">
              <a:buAutoNum type="arabicPeriod"/>
            </a:pPr>
            <a:r>
              <a:rPr lang="tr-TR" sz="2200" dirty="0" smtClean="0"/>
              <a:t>Likert’in Sistem 4 modeli</a:t>
            </a:r>
            <a:r>
              <a:rPr lang="tr-TR" dirty="0"/>
              <a:t/>
            </a:r>
            <a:br>
              <a:rPr lang="tr-TR" dirty="0"/>
            </a:br>
            <a:endParaRPr lang="tr-TR" dirty="0"/>
          </a:p>
        </p:txBody>
      </p:sp>
    </p:spTree>
    <p:extLst>
      <p:ext uri="{BB962C8B-B14F-4D97-AF65-F5344CB8AC3E}">
        <p14:creationId xmlns:p14="http://schemas.microsoft.com/office/powerpoint/2010/main" val="333899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Kurt Lewin’in liderlik kuramı</a:t>
            </a:r>
            <a:endParaRPr lang="tr-TR" dirty="0"/>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7</a:t>
            </a:fld>
            <a:endParaRPr lang="tr-TR" dirty="0"/>
          </a:p>
        </p:txBody>
      </p:sp>
      <p:sp>
        <p:nvSpPr>
          <p:cNvPr id="6" name="Metin Yer Tutucusu 5"/>
          <p:cNvSpPr>
            <a:spLocks noGrp="1"/>
          </p:cNvSpPr>
          <p:nvPr>
            <p:ph type="body" sz="quarter" idx="13"/>
          </p:nvPr>
        </p:nvSpPr>
        <p:spPr/>
        <p:txBody>
          <a:bodyPr>
            <a:normAutofit fontScale="92500" lnSpcReduction="20000"/>
          </a:bodyPr>
          <a:lstStyle/>
          <a:p>
            <a:r>
              <a:rPr lang="tr-TR" dirty="0"/>
              <a:t>Sosyal psikolojinin önde gelen araştırmacılarından Kurt Lewin ve arkadaşları</a:t>
            </a:r>
            <a:r>
              <a:rPr lang="tr-TR" dirty="0" smtClean="0"/>
              <a:t>, "</a:t>
            </a:r>
            <a:r>
              <a:rPr lang="tr-TR" dirty="0"/>
              <a:t>otoriter", "demokratik", ve "müdahalesiz" olmak üzere üç liderlik davranışı </a:t>
            </a:r>
            <a:r>
              <a:rPr lang="tr-TR" dirty="0" smtClean="0"/>
              <a:t>üzerinde yoğunlaşmışlardır</a:t>
            </a:r>
            <a:r>
              <a:rPr lang="tr-TR" dirty="0"/>
              <a:t>. Araştırma 10 yaş çocuklarıyla gerçekleştirilmiştir. </a:t>
            </a:r>
            <a:endParaRPr lang="tr-TR" dirty="0" smtClean="0"/>
          </a:p>
          <a:p>
            <a:r>
              <a:rPr lang="tr-TR" dirty="0"/>
              <a:t>Araştırma sonuçları özetle, çocukların üç liderlik biçimi altında </a:t>
            </a:r>
            <a:r>
              <a:rPr lang="tr-TR" dirty="0" smtClean="0"/>
              <a:t>gösterdikleri davranışlar </a:t>
            </a:r>
            <a:r>
              <a:rPr lang="tr-TR" dirty="0"/>
              <a:t>arasında farklılıklar olduğunu ortaya çıkarmıştır. </a:t>
            </a:r>
            <a:endParaRPr lang="tr-TR" dirty="0" smtClean="0"/>
          </a:p>
          <a:p>
            <a:r>
              <a:rPr lang="tr-TR" dirty="0" smtClean="0"/>
              <a:t>Örneğin</a:t>
            </a:r>
            <a:r>
              <a:rPr lang="tr-TR" dirty="0"/>
              <a:t>, "</a:t>
            </a:r>
            <a:r>
              <a:rPr lang="tr-TR" dirty="0" smtClean="0"/>
              <a:t>demokratik« liderlik </a:t>
            </a:r>
            <a:r>
              <a:rPr lang="tr-TR" dirty="0"/>
              <a:t>altında çocuklar, "otoriter" liderliğe kıyasla daha fazla </a:t>
            </a:r>
            <a:r>
              <a:rPr lang="tr-TR" dirty="0" err="1"/>
              <a:t>tatminkârlık</a:t>
            </a:r>
            <a:r>
              <a:rPr lang="tr-TR" dirty="0"/>
              <a:t> </a:t>
            </a:r>
            <a:r>
              <a:rPr lang="tr-TR" dirty="0" smtClean="0"/>
              <a:t>ve birbirlerine </a:t>
            </a:r>
            <a:r>
              <a:rPr lang="tr-TR" dirty="0"/>
              <a:t>karşı daha az saldırganlık </a:t>
            </a:r>
            <a:r>
              <a:rPr lang="tr-TR" dirty="0" smtClean="0"/>
              <a:t>sergilemişlerdir. </a:t>
            </a:r>
          </a:p>
          <a:p>
            <a:r>
              <a:rPr lang="tr-TR" dirty="0" smtClean="0"/>
              <a:t>Otoriter </a:t>
            </a:r>
            <a:r>
              <a:rPr lang="tr-TR" dirty="0"/>
              <a:t>biçim, grup faaliyetlerinin </a:t>
            </a:r>
            <a:r>
              <a:rPr lang="tr-TR" dirty="0" smtClean="0"/>
              <a:t>nasıl yapılacağı </a:t>
            </a:r>
            <a:r>
              <a:rPr lang="tr-TR" dirty="0"/>
              <a:t>konusunda kurallar getirmiş ve demokratik gruba oranla daha fazla </a:t>
            </a:r>
            <a:r>
              <a:rPr lang="tr-TR" dirty="0" smtClean="0"/>
              <a:t>iş üretmiştir</a:t>
            </a:r>
            <a:r>
              <a:rPr lang="tr-TR" dirty="0"/>
              <a:t>. Diğer yandan grup üyelerinin düşüncelerine duyarlık gösteren </a:t>
            </a:r>
            <a:r>
              <a:rPr lang="tr-TR" dirty="0" smtClean="0"/>
              <a:t>demokratik liderlik</a:t>
            </a:r>
            <a:r>
              <a:rPr lang="tr-TR" dirty="0"/>
              <a:t>, daha az iş üretmesine rağmen, işin kalitesinin ve üyelerin tatminin </a:t>
            </a:r>
            <a:r>
              <a:rPr lang="tr-TR" dirty="0" smtClean="0"/>
              <a:t>yüksek olmasını sağlamıştır. </a:t>
            </a:r>
            <a:r>
              <a:rPr lang="tr-TR" dirty="0"/>
              <a:t/>
            </a:r>
            <a:br>
              <a:rPr lang="tr-TR" dirty="0"/>
            </a:br>
            <a:endParaRPr lang="tr-TR" dirty="0"/>
          </a:p>
        </p:txBody>
      </p:sp>
    </p:spTree>
    <p:extLst>
      <p:ext uri="{BB962C8B-B14F-4D97-AF65-F5344CB8AC3E}">
        <p14:creationId xmlns:p14="http://schemas.microsoft.com/office/powerpoint/2010/main" val="3748113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Ohio State Üniversitesi Çalışmaları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8</a:t>
            </a:fld>
            <a:endParaRPr lang="tr-TR" dirty="0"/>
          </a:p>
        </p:txBody>
      </p:sp>
      <p:sp>
        <p:nvSpPr>
          <p:cNvPr id="6" name="Metin Yer Tutucusu 5"/>
          <p:cNvSpPr>
            <a:spLocks noGrp="1"/>
          </p:cNvSpPr>
          <p:nvPr>
            <p:ph type="body" sz="quarter" idx="13"/>
          </p:nvPr>
        </p:nvSpPr>
        <p:spPr/>
        <p:txBody>
          <a:bodyPr/>
          <a:lstStyle/>
          <a:p>
            <a:r>
              <a:rPr lang="tr-TR" dirty="0"/>
              <a:t>Ohio Liderlik Araştırmaları, liderlerde görülen belli davranış </a:t>
            </a:r>
            <a:r>
              <a:rPr lang="tr-TR" dirty="0" smtClean="0"/>
              <a:t>kalıplarının ortaya </a:t>
            </a:r>
            <a:r>
              <a:rPr lang="tr-TR" dirty="0"/>
              <a:t>çıkarılmasını amaçlamıştır. </a:t>
            </a:r>
            <a:endParaRPr lang="tr-TR" dirty="0" smtClean="0"/>
          </a:p>
          <a:p>
            <a:r>
              <a:rPr lang="tr-TR" dirty="0" smtClean="0"/>
              <a:t>1945'te </a:t>
            </a:r>
            <a:r>
              <a:rPr lang="tr-TR" dirty="0"/>
              <a:t>başlayan araştırmalar sonucunda </a:t>
            </a:r>
            <a:r>
              <a:rPr lang="tr-TR" dirty="0" smtClean="0"/>
              <a:t>1800'e yakın </a:t>
            </a:r>
            <a:r>
              <a:rPr lang="tr-TR" dirty="0"/>
              <a:t>lider davranış biçimi ortaya çıkarılmıştır. İstatistikî analizler sonucu bu </a:t>
            </a:r>
            <a:r>
              <a:rPr lang="tr-TR" dirty="0" smtClean="0"/>
              <a:t>sayı 150’ye </a:t>
            </a:r>
            <a:r>
              <a:rPr lang="tr-TR" dirty="0"/>
              <a:t>indirilmiştir. </a:t>
            </a:r>
            <a:endParaRPr lang="tr-TR" dirty="0" smtClean="0"/>
          </a:p>
          <a:p>
            <a:r>
              <a:rPr lang="tr-TR" dirty="0" smtClean="0"/>
              <a:t>Bu </a:t>
            </a:r>
            <a:r>
              <a:rPr lang="tr-TR" dirty="0"/>
              <a:t>davranış biçimleri soru haline dönüştürülerek "</a:t>
            </a:r>
            <a:r>
              <a:rPr lang="tr-TR" dirty="0" smtClean="0"/>
              <a:t>Liderlik Davranışı </a:t>
            </a:r>
            <a:r>
              <a:rPr lang="tr-TR" dirty="0"/>
              <a:t>Tanımlama Anketi (Leadership Behavior </a:t>
            </a:r>
            <a:r>
              <a:rPr lang="tr-TR" dirty="0" err="1"/>
              <a:t>Description</a:t>
            </a:r>
            <a:r>
              <a:rPr lang="tr-TR" dirty="0"/>
              <a:t> </a:t>
            </a:r>
            <a:r>
              <a:rPr lang="tr-TR" dirty="0" err="1" smtClean="0"/>
              <a:t>Questionnaire</a:t>
            </a:r>
            <a:r>
              <a:rPr lang="tr-TR" dirty="0" smtClean="0"/>
              <a:t> (</a:t>
            </a:r>
            <a:r>
              <a:rPr lang="tr-TR" dirty="0"/>
              <a:t>LBDQ)" oluşturulmuştur. </a:t>
            </a:r>
            <a:br>
              <a:rPr lang="tr-TR" dirty="0"/>
            </a:br>
            <a:endParaRPr lang="tr-TR" dirty="0"/>
          </a:p>
        </p:txBody>
      </p:sp>
    </p:spTree>
    <p:extLst>
      <p:ext uri="{BB962C8B-B14F-4D97-AF65-F5344CB8AC3E}">
        <p14:creationId xmlns:p14="http://schemas.microsoft.com/office/powerpoint/2010/main" val="3305521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Ohio State Üniversitesi Çalışmaları </a:t>
            </a:r>
          </a:p>
        </p:txBody>
      </p:sp>
      <p:sp>
        <p:nvSpPr>
          <p:cNvPr id="3" name="Veri Yer Tutucusu 2"/>
          <p:cNvSpPr>
            <a:spLocks noGrp="1"/>
          </p:cNvSpPr>
          <p:nvPr>
            <p:ph type="dt" sz="half" idx="10"/>
          </p:nvPr>
        </p:nvSpPr>
        <p:spPr/>
        <p:txBody>
          <a:bodyPr/>
          <a:lstStyle/>
          <a:p>
            <a:fld id="{D1E7CAED-EC24-43C8-9C63-7E12105309D2}" type="datetime1">
              <a:rPr lang="tr-TR" smtClean="0"/>
              <a:t>4.4.2020</a:t>
            </a:fld>
            <a:endParaRPr lang="tr-TR" dirty="0"/>
          </a:p>
        </p:txBody>
      </p:sp>
      <p:sp>
        <p:nvSpPr>
          <p:cNvPr id="4" name="Altbilgi Yer Tutucusu 3"/>
          <p:cNvSpPr>
            <a:spLocks noGrp="1"/>
          </p:cNvSpPr>
          <p:nvPr>
            <p:ph type="ftr" sz="quarter" idx="11"/>
          </p:nvPr>
        </p:nvSpPr>
        <p:spPr/>
        <p:txBody>
          <a:bodyPr/>
          <a:lstStyle/>
          <a:p>
            <a:r>
              <a:rPr lang="tr-TR" smtClean="0"/>
              <a:t>Prof. Dr. Hüner Şencan</a:t>
            </a:r>
            <a:endParaRPr lang="tr-TR" dirty="0"/>
          </a:p>
        </p:txBody>
      </p:sp>
      <p:sp>
        <p:nvSpPr>
          <p:cNvPr id="5" name="Slayt Numarası Yer Tutucusu 4"/>
          <p:cNvSpPr>
            <a:spLocks noGrp="1"/>
          </p:cNvSpPr>
          <p:nvPr>
            <p:ph type="sldNum" sz="quarter" idx="12"/>
          </p:nvPr>
        </p:nvSpPr>
        <p:spPr/>
        <p:txBody>
          <a:bodyPr/>
          <a:lstStyle/>
          <a:p>
            <a:fld id="{648DF76F-C135-4C74-B914-C73210BC11CF}" type="slidenum">
              <a:rPr lang="tr-TR" smtClean="0"/>
              <a:t>9</a:t>
            </a:fld>
            <a:endParaRPr lang="tr-TR" dirty="0"/>
          </a:p>
        </p:txBody>
      </p:sp>
      <p:sp>
        <p:nvSpPr>
          <p:cNvPr id="6" name="Metin Yer Tutucusu 5"/>
          <p:cNvSpPr>
            <a:spLocks noGrp="1"/>
          </p:cNvSpPr>
          <p:nvPr>
            <p:ph type="body" sz="quarter" idx="13"/>
          </p:nvPr>
        </p:nvSpPr>
        <p:spPr/>
        <p:txBody>
          <a:bodyPr>
            <a:normAutofit/>
          </a:bodyPr>
          <a:lstStyle/>
          <a:p>
            <a:r>
              <a:rPr lang="tr-TR" dirty="0" smtClean="0"/>
              <a:t>Bu çalışma ve araştırmaların sonucunda </a:t>
            </a:r>
            <a:r>
              <a:rPr lang="tr-TR" dirty="0"/>
              <a:t>iki genel liderlik tarzı </a:t>
            </a:r>
            <a:r>
              <a:rPr lang="tr-TR" dirty="0" smtClean="0"/>
              <a:t>bulunmuştur. Bunlara</a:t>
            </a:r>
            <a:r>
              <a:rPr lang="tr-TR" dirty="0"/>
              <a:t>; "yapıyı harekete </a:t>
            </a:r>
            <a:r>
              <a:rPr lang="tr-TR" dirty="0" smtClean="0"/>
              <a:t>geçiren liderlik tarzı" </a:t>
            </a:r>
            <a:r>
              <a:rPr lang="tr-TR" dirty="0"/>
              <a:t>ve "</a:t>
            </a:r>
            <a:r>
              <a:rPr lang="tr-TR" dirty="0" smtClean="0"/>
              <a:t>bireyi önemseyen liderlik tarzı " </a:t>
            </a:r>
            <a:r>
              <a:rPr lang="tr-TR" dirty="0"/>
              <a:t>adı verilmiştir. </a:t>
            </a:r>
            <a:endParaRPr lang="tr-TR" dirty="0" smtClean="0"/>
          </a:p>
          <a:p>
            <a:r>
              <a:rPr lang="tr-TR" dirty="0"/>
              <a:t>"Yapıyı harekete geçirme", liderin kendi görevi ya da grubun görevleri ile ilgili olarak işi ve amaçları tanımlamaya, şekillen-</a:t>
            </a:r>
            <a:r>
              <a:rPr lang="tr-TR" dirty="0" err="1"/>
              <a:t>dirmeye</a:t>
            </a:r>
            <a:r>
              <a:rPr lang="tr-TR" dirty="0"/>
              <a:t> ve harekete geçirmeye yönelmiş faaliyetleri kapsar. Bu boyutta elde edilen yüksek puanlar, grup faaliyetini yönetme, grup planlaması, haberleşme, programlama, yeni fikirleri uygulamaya koyma gibi faaliyetler açısından oldukça ileri algılama yeteneğini ifade eder .</a:t>
            </a:r>
            <a:br>
              <a:rPr lang="tr-TR" dirty="0"/>
            </a:br>
            <a:r>
              <a:rPr lang="tr-TR" dirty="0"/>
              <a:t/>
            </a:r>
            <a:br>
              <a:rPr lang="tr-TR" dirty="0"/>
            </a:br>
            <a:endParaRPr lang="tr-TR" dirty="0"/>
          </a:p>
        </p:txBody>
      </p:sp>
    </p:spTree>
    <p:extLst>
      <p:ext uri="{BB962C8B-B14F-4D97-AF65-F5344CB8AC3E}">
        <p14:creationId xmlns:p14="http://schemas.microsoft.com/office/powerpoint/2010/main" val="38575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30628</TotalTime>
  <Words>2043</Words>
  <Application>Microsoft Office PowerPoint</Application>
  <PresentationFormat>Ekran Gösterisi (4:3)</PresentationFormat>
  <Paragraphs>169</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Arial</vt:lpstr>
      <vt:lpstr>Calibri</vt:lpstr>
      <vt:lpstr>Ofis Teması</vt:lpstr>
      <vt:lpstr> LİDERLİK (Klasik Yaklaşımlar)</vt:lpstr>
      <vt:lpstr>Liderlik kuramları sınıflandırması</vt:lpstr>
      <vt:lpstr>Özellikler yaklaşımı-1</vt:lpstr>
      <vt:lpstr>Özellikler yaklaşımı-2</vt:lpstr>
      <vt:lpstr>Özellikler yaklaşımı-3</vt:lpstr>
      <vt:lpstr>Davranışsal yaklaşımlar</vt:lpstr>
      <vt:lpstr>Kurt Lewin’in liderlik kuramı</vt:lpstr>
      <vt:lpstr>Ohio State Üniversitesi Çalışmaları </vt:lpstr>
      <vt:lpstr>Ohio State Üniversitesi Çalışmaları </vt:lpstr>
      <vt:lpstr>Bireyi Önemseme</vt:lpstr>
      <vt:lpstr>Michigan Üniversitesi Çalışmaları </vt:lpstr>
      <vt:lpstr>Liderlik doğrusu teorisi </vt:lpstr>
      <vt:lpstr>Liderlik doğrusu teorisi </vt:lpstr>
      <vt:lpstr>Blake ve Mouton'un Yönetim Biçimleri Matris </vt:lpstr>
      <vt:lpstr>Blake ve Mouton'un Yönetim Biçimleri Matris </vt:lpstr>
      <vt:lpstr>Blake ve Mouton'un Yönetim Biçimleri Matris </vt:lpstr>
      <vt:lpstr>Blake ve Mouton'un Yönetim Biçimleri Matris </vt:lpstr>
      <vt:lpstr>McGregor'un X Ve Y Teorisi</vt:lpstr>
      <vt:lpstr>McGregor'un X Ve Y Teorisi</vt:lpstr>
      <vt:lpstr>Likert’in Sistem Dört Modeli </vt:lpstr>
      <vt:lpstr>Likert’in Sistem Dört Modeli </vt:lpstr>
      <vt:lpstr>Likert’in Sistem Dört Modeli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Performansı Etkileyen Faktörler</dc:title>
  <dc:creator>Hüner ŞENCAN</dc:creator>
  <cp:lastModifiedBy>Hüner</cp:lastModifiedBy>
  <cp:revision>520</cp:revision>
  <cp:lastPrinted>2018-01-29T12:24:59Z</cp:lastPrinted>
  <dcterms:created xsi:type="dcterms:W3CDTF">2017-11-15T08:40:41Z</dcterms:created>
  <dcterms:modified xsi:type="dcterms:W3CDTF">2020-04-04T08:27:55Z</dcterms:modified>
</cp:coreProperties>
</file>