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78" r:id="rId3"/>
    <p:sldId id="307" r:id="rId4"/>
    <p:sldId id="305" r:id="rId5"/>
    <p:sldId id="306" r:id="rId6"/>
    <p:sldId id="279" r:id="rId7"/>
    <p:sldId id="310" r:id="rId8"/>
    <p:sldId id="311" r:id="rId9"/>
    <p:sldId id="312" r:id="rId10"/>
    <p:sldId id="313" r:id="rId11"/>
    <p:sldId id="291" r:id="rId12"/>
    <p:sldId id="292" r:id="rId13"/>
    <p:sldId id="293" r:id="rId14"/>
    <p:sldId id="315" r:id="rId15"/>
    <p:sldId id="316" r:id="rId16"/>
    <p:sldId id="294" r:id="rId17"/>
    <p:sldId id="295" r:id="rId18"/>
    <p:sldId id="296" r:id="rId19"/>
    <p:sldId id="297" r:id="rId20"/>
    <p:sldId id="298" r:id="rId21"/>
    <p:sldId id="280" r:id="rId22"/>
    <p:sldId id="288" r:id="rId23"/>
    <p:sldId id="299" r:id="rId24"/>
    <p:sldId id="300" r:id="rId25"/>
    <p:sldId id="301" r:id="rId26"/>
    <p:sldId id="281" r:id="rId27"/>
    <p:sldId id="282" r:id="rId28"/>
    <p:sldId id="283" r:id="rId29"/>
    <p:sldId id="284" r:id="rId30"/>
    <p:sldId id="285" r:id="rId31"/>
    <p:sldId id="286" r:id="rId32"/>
    <p:sldId id="314" r:id="rId33"/>
    <p:sldId id="302" r:id="rId34"/>
    <p:sldId id="303" r:id="rId35"/>
    <p:sldId id="304" r:id="rId36"/>
    <p:sldId id="308" r:id="rId37"/>
    <p:sldId id="309" r:id="rId38"/>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F3A50166-41AF-4C34-9DCE-E1DCE8AFFED2}">
          <p14:sldIdLst>
            <p14:sldId id="256"/>
            <p14:sldId id="278"/>
            <p14:sldId id="307"/>
            <p14:sldId id="305"/>
            <p14:sldId id="306"/>
            <p14:sldId id="279"/>
            <p14:sldId id="310"/>
            <p14:sldId id="311"/>
            <p14:sldId id="312"/>
            <p14:sldId id="313"/>
            <p14:sldId id="291"/>
            <p14:sldId id="292"/>
            <p14:sldId id="293"/>
            <p14:sldId id="315"/>
            <p14:sldId id="316"/>
            <p14:sldId id="294"/>
            <p14:sldId id="295"/>
            <p14:sldId id="296"/>
            <p14:sldId id="297"/>
            <p14:sldId id="298"/>
            <p14:sldId id="280"/>
            <p14:sldId id="288"/>
            <p14:sldId id="299"/>
            <p14:sldId id="300"/>
            <p14:sldId id="301"/>
            <p14:sldId id="281"/>
            <p14:sldId id="282"/>
            <p14:sldId id="283"/>
            <p14:sldId id="284"/>
            <p14:sldId id="285"/>
            <p14:sldId id="286"/>
            <p14:sldId id="314"/>
            <p14:sldId id="302"/>
            <p14:sldId id="303"/>
            <p14:sldId id="304"/>
            <p14:sldId id="308"/>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99467" autoAdjust="0"/>
  </p:normalViewPr>
  <p:slideViewPr>
    <p:cSldViewPr>
      <p:cViewPr varScale="1">
        <p:scale>
          <a:sx n="70" d="100"/>
          <a:sy n="70" d="100"/>
        </p:scale>
        <p:origin x="1008"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D0D9305-C946-47C7-8718-A0CDCBFFC3E5}" type="datetimeFigureOut">
              <a:rPr lang="tr-TR" smtClean="0"/>
              <a:t>21.4.2020</a:t>
            </a:fld>
            <a:endParaRPr lang="tr-TR" dirty="0"/>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79915A4-CB96-49D0-B516-02CC3FED67BF}" type="slidenum">
              <a:rPr lang="tr-TR" smtClean="0"/>
              <a:t>‹#›</a:t>
            </a:fld>
            <a:endParaRPr lang="tr-TR" dirty="0"/>
          </a:p>
        </p:txBody>
      </p:sp>
    </p:spTree>
    <p:extLst>
      <p:ext uri="{BB962C8B-B14F-4D97-AF65-F5344CB8AC3E}">
        <p14:creationId xmlns:p14="http://schemas.microsoft.com/office/powerpoint/2010/main" val="19699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E5C1E78-7104-478A-8EB3-0A27C6B765E9}" type="datetime1">
              <a:rPr lang="tr-TR" smtClean="0"/>
              <a:t>21.4.2020</a:t>
            </a:fld>
            <a:endParaRPr lang="tr-TR" dirty="0"/>
          </a:p>
        </p:txBody>
      </p:sp>
      <p:sp>
        <p:nvSpPr>
          <p:cNvPr id="5" name="Altbilgi Yer Tutucusu 4"/>
          <p:cNvSpPr>
            <a:spLocks noGrp="1"/>
          </p:cNvSpPr>
          <p:nvPr>
            <p:ph type="ftr" sz="quarter" idx="11"/>
          </p:nvPr>
        </p:nvSpPr>
        <p:spPr/>
        <p:txBody>
          <a:bodyPr/>
          <a:lstStyle/>
          <a:p>
            <a:r>
              <a:rPr lang="tr-TR" dirty="0" smtClean="0"/>
              <a:t>Prof. Dr. Hüner Şencan</a:t>
            </a:r>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dirty="0"/>
          </a:p>
        </p:txBody>
      </p:sp>
    </p:spTree>
    <p:extLst>
      <p:ext uri="{BB962C8B-B14F-4D97-AF65-F5344CB8AC3E}">
        <p14:creationId xmlns:p14="http://schemas.microsoft.com/office/powerpoint/2010/main" val="4225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a:lvl1pPr>
          </a:lstStyle>
          <a:p>
            <a:r>
              <a:rPr lang="tr-TR" dirty="0" smtClean="0"/>
              <a:t>Asıl başlık stili için tıklatın</a:t>
            </a:r>
            <a:endParaRPr lang="tr-TR" dirty="0"/>
          </a:p>
        </p:txBody>
      </p:sp>
      <p:sp>
        <p:nvSpPr>
          <p:cNvPr id="4" name="Veri Yer Tutucusu 3"/>
          <p:cNvSpPr>
            <a:spLocks noGrp="1"/>
          </p:cNvSpPr>
          <p:nvPr>
            <p:ph type="dt" sz="half" idx="10"/>
          </p:nvPr>
        </p:nvSpPr>
        <p:spPr/>
        <p:txBody>
          <a:bodyPr/>
          <a:lstStyle/>
          <a:p>
            <a:fld id="{D1E7CAED-EC24-43C8-9C63-7E12105309D2}" type="datetime1">
              <a:rPr lang="tr-TR" smtClean="0"/>
              <a:t>21.4.2020</a:t>
            </a:fld>
            <a:endParaRPr lang="tr-TR" dirty="0"/>
          </a:p>
        </p:txBody>
      </p:sp>
      <p:sp>
        <p:nvSpPr>
          <p:cNvPr id="5" name="Altbilgi Yer Tutucusu 4"/>
          <p:cNvSpPr>
            <a:spLocks noGrp="1"/>
          </p:cNvSpPr>
          <p:nvPr>
            <p:ph type="ftr" sz="quarter" idx="11"/>
          </p:nvPr>
        </p:nvSpPr>
        <p:spPr/>
        <p:txBody>
          <a:bodyPr/>
          <a:lstStyle>
            <a:lvl1pPr>
              <a:defRPr>
                <a:solidFill>
                  <a:schemeClr val="tx1"/>
                </a:solidFill>
              </a:defRPr>
            </a:lvl1p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a:t>
            </a:fld>
            <a:endParaRPr lang="tr-TR" dirty="0"/>
          </a:p>
        </p:txBody>
      </p:sp>
      <p:sp>
        <p:nvSpPr>
          <p:cNvPr id="12" name="Metin Yer Tutucusu 11"/>
          <p:cNvSpPr>
            <a:spLocks noGrp="1"/>
          </p:cNvSpPr>
          <p:nvPr>
            <p:ph type="body" sz="quarter" idx="13"/>
          </p:nvPr>
        </p:nvSpPr>
        <p:spPr>
          <a:xfrm>
            <a:off x="457200" y="1557338"/>
            <a:ext cx="8229600" cy="4679950"/>
          </a:xfrm>
        </p:spPr>
        <p:txBody>
          <a:bodyPr/>
          <a:lstStyle>
            <a:lvl1pPr marL="0" indent="0">
              <a:buNone/>
              <a:defRPr sz="2400"/>
            </a:lvl1pPr>
            <a:lvl2pPr>
              <a:defRPr sz="2000"/>
            </a:lvl2pPr>
          </a:lstStyle>
          <a:p>
            <a:pPr lvl="0"/>
            <a:r>
              <a:rPr lang="tr-TR" dirty="0" smtClean="0"/>
              <a:t>Asıl metin stillerini düzenle</a:t>
            </a:r>
          </a:p>
          <a:p>
            <a:pPr lvl="1"/>
            <a:r>
              <a:rPr lang="tr-TR" dirty="0" smtClean="0"/>
              <a:t>İkinci düzey</a:t>
            </a:r>
          </a:p>
        </p:txBody>
      </p:sp>
    </p:spTree>
    <p:extLst>
      <p:ext uri="{BB962C8B-B14F-4D97-AF65-F5344CB8AC3E}">
        <p14:creationId xmlns:p14="http://schemas.microsoft.com/office/powerpoint/2010/main" val="26506404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1F4CA-1B31-4FEB-B67E-DEC7B5D4B85D}" type="datetime1">
              <a:rPr lang="tr-TR" smtClean="0"/>
              <a:t>21.4.2020</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tr-TR" dirty="0" smtClean="0"/>
              <a:t>Prof. Dr. Hüner Şencan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F76F-C135-4C74-B914-C73210BC11CF}" type="slidenum">
              <a:rPr lang="tr-TR" smtClean="0"/>
              <a:t>‹#›</a:t>
            </a:fld>
            <a:endParaRPr lang="tr-TR" dirty="0"/>
          </a:p>
        </p:txBody>
      </p:sp>
    </p:spTree>
    <p:extLst>
      <p:ext uri="{BB962C8B-B14F-4D97-AF65-F5344CB8AC3E}">
        <p14:creationId xmlns:p14="http://schemas.microsoft.com/office/powerpoint/2010/main" val="2959425076"/>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86164"/>
            <a:ext cx="7772400" cy="1820773"/>
          </a:xfrm>
        </p:spPr>
        <p:txBody>
          <a:bodyPr>
            <a:normAutofit fontScale="90000"/>
          </a:bodyPr>
          <a:lstStyle/>
          <a:p>
            <a:r>
              <a:rPr lang="tr-TR" dirty="0" smtClean="0"/>
              <a:t/>
            </a:r>
            <a:br>
              <a:rPr lang="tr-TR" dirty="0" smtClean="0"/>
            </a:br>
            <a:r>
              <a:rPr lang="tr-TR" sz="5600" dirty="0" smtClean="0"/>
              <a:t>LİDERLİK</a:t>
            </a:r>
            <a:br>
              <a:rPr lang="tr-TR" sz="5600" dirty="0" smtClean="0"/>
            </a:br>
            <a:r>
              <a:rPr lang="tr-TR" sz="3300" dirty="0" smtClean="0"/>
              <a:t>(Modern Yaklaşımlar)</a:t>
            </a:r>
            <a:endParaRPr lang="tr-TR" sz="3300" dirty="0"/>
          </a:p>
        </p:txBody>
      </p:sp>
      <p:sp>
        <p:nvSpPr>
          <p:cNvPr id="3" name="Alt Başlık 2"/>
          <p:cNvSpPr>
            <a:spLocks noGrp="1"/>
          </p:cNvSpPr>
          <p:nvPr>
            <p:ph type="subTitle" idx="1"/>
          </p:nvPr>
        </p:nvSpPr>
        <p:spPr>
          <a:xfrm>
            <a:off x="1371600" y="4437112"/>
            <a:ext cx="6400800" cy="1201688"/>
          </a:xfrm>
        </p:spPr>
        <p:txBody>
          <a:bodyPr/>
          <a:lstStyle/>
          <a:p>
            <a:r>
              <a:rPr lang="tr-TR" sz="2600" dirty="0" smtClean="0"/>
              <a:t>Prof. Dr. Hüner Şencan</a:t>
            </a:r>
          </a:p>
          <a:p>
            <a:r>
              <a:rPr lang="tr-TR" sz="2600" dirty="0" smtClean="0"/>
              <a:t>İstanbul Ticaret Üniversitesi  </a:t>
            </a:r>
          </a:p>
          <a:p>
            <a:endParaRPr lang="tr-TR" dirty="0"/>
          </a:p>
        </p:txBody>
      </p:sp>
      <p:sp>
        <p:nvSpPr>
          <p:cNvPr id="5" name="Metin kutusu 4"/>
          <p:cNvSpPr txBox="1"/>
          <p:nvPr/>
        </p:nvSpPr>
        <p:spPr>
          <a:xfrm>
            <a:off x="611560" y="773996"/>
            <a:ext cx="2880320" cy="369332"/>
          </a:xfrm>
          <a:prstGeom prst="rect">
            <a:avLst/>
          </a:prstGeom>
          <a:noFill/>
        </p:spPr>
        <p:txBody>
          <a:bodyPr wrap="square" rtlCol="0">
            <a:spAutoFit/>
          </a:bodyPr>
          <a:lstStyle/>
          <a:p>
            <a:r>
              <a:rPr lang="tr-TR" dirty="0"/>
              <a:t>9</a:t>
            </a:r>
            <a:r>
              <a:rPr lang="tr-TR" dirty="0" smtClean="0"/>
              <a:t>. Hafta</a:t>
            </a:r>
            <a:endParaRPr lang="tr-TR" dirty="0"/>
          </a:p>
        </p:txBody>
      </p:sp>
    </p:spTree>
    <p:extLst>
      <p:ext uri="{BB962C8B-B14F-4D97-AF65-F5344CB8AC3E}">
        <p14:creationId xmlns:p14="http://schemas.microsoft.com/office/powerpoint/2010/main" val="61143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Fiedler’in Koşulsallık yaklaşımı</a:t>
            </a:r>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10</a:t>
            </a:fld>
            <a:endParaRPr lang="tr-TR" dirty="0"/>
          </a:p>
        </p:txBody>
      </p:sp>
      <p:sp>
        <p:nvSpPr>
          <p:cNvPr id="6" name="Metin Yer Tutucusu 5"/>
          <p:cNvSpPr>
            <a:spLocks noGrp="1"/>
          </p:cNvSpPr>
          <p:nvPr>
            <p:ph type="body" sz="quarter" idx="13"/>
          </p:nvPr>
        </p:nvSpPr>
        <p:spPr/>
        <p:txBody>
          <a:bodyPr/>
          <a:lstStyle/>
          <a:p>
            <a:r>
              <a:rPr lang="tr-TR" dirty="0" smtClean="0"/>
              <a:t>Fiedler’in etkin liderlik yaklaşımında liderlik davranışı ile durumları eşleştirmek için iki yaklaşımdan biri uygulanır:</a:t>
            </a:r>
          </a:p>
          <a:p>
            <a:pPr marL="457200" indent="-457200">
              <a:buAutoNum type="arabicPeriod"/>
            </a:pPr>
            <a:r>
              <a:rPr lang="tr-TR" dirty="0" smtClean="0"/>
              <a:t>Lider duruma uygun olması için ya kendi davranışlarını değiştirir veya</a:t>
            </a:r>
          </a:p>
          <a:p>
            <a:pPr marL="457200" indent="-457200">
              <a:buAutoNum type="arabicPeriod"/>
            </a:pPr>
            <a:r>
              <a:rPr lang="tr-TR" dirty="0" smtClean="0"/>
              <a:t>Liderin davranışlarına uygun olması için durumlar veya şartlar değiştirilir. </a:t>
            </a:r>
            <a:endParaRPr lang="tr-TR" dirty="0"/>
          </a:p>
        </p:txBody>
      </p:sp>
    </p:spTree>
    <p:extLst>
      <p:ext uri="{BB962C8B-B14F-4D97-AF65-F5344CB8AC3E}">
        <p14:creationId xmlns:p14="http://schemas.microsoft.com/office/powerpoint/2010/main" val="700024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House’un «Amaç-Yol» kuramı-1</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11</a:t>
            </a:fld>
            <a:endParaRPr lang="tr-TR" dirty="0"/>
          </a:p>
        </p:txBody>
      </p:sp>
      <p:sp>
        <p:nvSpPr>
          <p:cNvPr id="6" name="Metin Yer Tutucusu 5"/>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tr-TR" dirty="0"/>
              <a:t>Robert </a:t>
            </a:r>
            <a:r>
              <a:rPr lang="tr-TR" dirty="0" smtClean="0"/>
              <a:t>House tarafından 1971 yılında geliştirilmiştir. </a:t>
            </a:r>
          </a:p>
          <a:p>
            <a:pPr marL="342900" indent="-342900">
              <a:buFont typeface="Arial" panose="020B0604020202020204" pitchFamily="34" charset="0"/>
              <a:buChar char="•"/>
            </a:pPr>
            <a:r>
              <a:rPr lang="tr-TR" dirty="0" smtClean="0"/>
              <a:t>Koşulsal liderlik yaklaşımlarının yan dalı olarak değerlendirilmiştir. </a:t>
            </a:r>
          </a:p>
          <a:p>
            <a:pPr marL="342900" indent="-342900">
              <a:buFont typeface="Arial" panose="020B0604020202020204" pitchFamily="34" charset="0"/>
              <a:buChar char="•"/>
            </a:pPr>
            <a:r>
              <a:rPr lang="tr-TR" dirty="0" smtClean="0"/>
              <a:t>Lider kişisel ve örgütsel nitelikli amaçlarını gerçekleştirmeleri için astlarını motive etmekle sorumludur. </a:t>
            </a:r>
          </a:p>
          <a:p>
            <a:pPr marL="342900" indent="-342900">
              <a:buFont typeface="Arial" panose="020B0604020202020204" pitchFamily="34" charset="0"/>
              <a:buChar char="•"/>
            </a:pPr>
            <a:r>
              <a:rPr lang="tr-TR" dirty="0" smtClean="0"/>
              <a:t>Bunun için lider amaç ve hedefleri net bir şekilde açıklar, astlarının değer verdiği ödüllerle onları teşvik eder. </a:t>
            </a:r>
          </a:p>
          <a:p>
            <a:pPr marL="342900" indent="-342900">
              <a:buFont typeface="Arial" panose="020B0604020202020204" pitchFamily="34" charset="0"/>
              <a:buChar char="•"/>
            </a:pPr>
            <a:r>
              <a:rPr lang="tr-TR" dirty="0" smtClean="0"/>
              <a:t>Kuramdaki «yol» kavramı, liderin astlarına başarılı olmaları için yol ve yöntemler göstermesi anlamındadır.  Onlara ne yaparlarsa, nasıl yaparlarsa ilerleyeceklerini, yükseleceklerini başarılarının artacağını söyler, gösterir. Onlara araç, gereç ve malzemeler sağlar. Eğitim fırsatları yaratır.</a:t>
            </a:r>
          </a:p>
          <a:p>
            <a:endParaRPr lang="tr-TR" dirty="0" smtClean="0"/>
          </a:p>
        </p:txBody>
      </p:sp>
    </p:spTree>
    <p:extLst>
      <p:ext uri="{BB962C8B-B14F-4D97-AF65-F5344CB8AC3E}">
        <p14:creationId xmlns:p14="http://schemas.microsoft.com/office/powerpoint/2010/main" val="70623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Amaç-Yol </a:t>
            </a:r>
            <a:r>
              <a:rPr lang="tr-TR" dirty="0" smtClean="0"/>
              <a:t>kuramı-2</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12</a:t>
            </a:fld>
            <a:endParaRPr lang="tr-TR" dirty="0"/>
          </a:p>
        </p:txBody>
      </p:sp>
      <p:sp>
        <p:nvSpPr>
          <p:cNvPr id="6" name="Metin Yer Tutucusu 5"/>
          <p:cNvSpPr>
            <a:spLocks noGrp="1"/>
          </p:cNvSpPr>
          <p:nvPr>
            <p:ph type="body" sz="quarter" idx="13"/>
          </p:nvPr>
        </p:nvSpPr>
        <p:spPr/>
        <p:txBody>
          <a:bodyPr/>
          <a:lstStyle/>
          <a:p>
            <a:r>
              <a:rPr lang="tr-TR" dirty="0" smtClean="0"/>
              <a:t>Amaç-yol kuramına göre liderlikte iki faktör önemlidir:  Durumsal faktörler ve çevresel faktörler.</a:t>
            </a:r>
          </a:p>
          <a:p>
            <a:pPr lvl="1"/>
            <a:r>
              <a:rPr lang="tr-TR" dirty="0" smtClean="0"/>
              <a:t>Durumsal faktörler: (1) Çalışanların kabul edebileceği otoriterlik durumu.  Kendilerine ne, nasıl söylenmeli ve kendileri bunu nasıl kabul edeceklerdir. (2) Çalışanların </a:t>
            </a:r>
            <a:r>
              <a:rPr lang="tr-TR" dirty="0" smtClean="0"/>
              <a:t>iç denetim </a:t>
            </a:r>
            <a:r>
              <a:rPr lang="tr-TR" dirty="0" smtClean="0"/>
              <a:t>odaklılığı. İçsel kontrol odaklı veya dışsal kontrol odaklı olma durumları.  İçsel kontrol odağına sahip çalışanlar hedeflerin kendi gayretleriyle gerçekleştirilebileceğine daha çok inan kişilerdir. (3) Çalışanların amaç ve hedefleri gerçekleştirmede ne ölçüde kabiliyetli oldukları. </a:t>
            </a:r>
          </a:p>
          <a:p>
            <a:pPr lvl="1"/>
            <a:r>
              <a:rPr lang="tr-TR" dirty="0" smtClean="0"/>
              <a:t>Çevresel faktörler: İş çevresi ve işin yapısıyla ilgili olan faktörlerdir. (1) işin özelliği, işin rutin-tekrarlamalı bir iş olup olmadığı, (2) yetkilendirme gücü – yani lidere ne ölçüde yetki verildiği, (3) Çalışma grubunda lider ile üyeler arasındaki ilişkiler. </a:t>
            </a:r>
            <a:endParaRPr lang="tr-TR" dirty="0"/>
          </a:p>
        </p:txBody>
      </p:sp>
    </p:spTree>
    <p:extLst>
      <p:ext uri="{BB962C8B-B14F-4D97-AF65-F5344CB8AC3E}">
        <p14:creationId xmlns:p14="http://schemas.microsoft.com/office/powerpoint/2010/main" val="504580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Amaç-Yol </a:t>
            </a:r>
            <a:r>
              <a:rPr lang="tr-TR" dirty="0" smtClean="0"/>
              <a:t>kuramı-3</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13</a:t>
            </a:fld>
            <a:endParaRPr lang="tr-TR" dirty="0"/>
          </a:p>
        </p:txBody>
      </p:sp>
      <p:sp>
        <p:nvSpPr>
          <p:cNvPr id="6" name="Metin Yer Tutucusu 5"/>
          <p:cNvSpPr>
            <a:spLocks noGrp="1"/>
          </p:cNvSpPr>
          <p:nvPr>
            <p:ph type="body" sz="quarter" idx="13"/>
          </p:nvPr>
        </p:nvSpPr>
        <p:spPr/>
        <p:txBody>
          <a:bodyPr>
            <a:normAutofit fontScale="85000" lnSpcReduction="20000"/>
          </a:bodyPr>
          <a:lstStyle/>
          <a:p>
            <a:r>
              <a:rPr lang="tr-TR" dirty="0" smtClean="0"/>
              <a:t>Durumsal faktörlere bağlı olarak lider kendisine en uygun gelen bir liderlik tarzı benimser. </a:t>
            </a:r>
          </a:p>
          <a:p>
            <a:pPr marL="457200" indent="-457200">
              <a:buAutoNum type="arabicPeriod"/>
            </a:pPr>
            <a:r>
              <a:rPr lang="tr-TR" dirty="0" smtClean="0">
                <a:solidFill>
                  <a:srgbClr val="FF0000"/>
                </a:solidFill>
              </a:rPr>
              <a:t>Talimat verici liderlik tarzı</a:t>
            </a:r>
            <a:r>
              <a:rPr lang="tr-TR" dirty="0" smtClean="0"/>
              <a:t>: Astlar otoriter liderlerden hoşlanıyorlarsa, dış denetim odaklı iseler,  beceri seviyeleri düşükse</a:t>
            </a:r>
          </a:p>
          <a:p>
            <a:pPr marL="457200" indent="-457200">
              <a:buFont typeface="Arial" panose="020B0604020202020204" pitchFamily="34" charset="0"/>
              <a:buAutoNum type="arabicPeriod"/>
            </a:pPr>
            <a:r>
              <a:rPr lang="tr-TR" dirty="0" smtClean="0">
                <a:solidFill>
                  <a:srgbClr val="FF0000"/>
                </a:solidFill>
              </a:rPr>
              <a:t>Destekleyici liderlik tarzı</a:t>
            </a:r>
            <a:r>
              <a:rPr lang="tr-TR" dirty="0" smtClean="0"/>
              <a:t>. </a:t>
            </a:r>
            <a:r>
              <a:rPr lang="tr-TR" dirty="0"/>
              <a:t>Astlar otoriter liderlerden </a:t>
            </a:r>
            <a:r>
              <a:rPr lang="tr-TR" dirty="0" smtClean="0"/>
              <a:t>hoşlanmıyorlarsa</a:t>
            </a:r>
            <a:r>
              <a:rPr lang="tr-TR" dirty="0"/>
              <a:t>, </a:t>
            </a:r>
            <a:r>
              <a:rPr lang="tr-TR" dirty="0" smtClean="0"/>
              <a:t>iç </a:t>
            </a:r>
            <a:r>
              <a:rPr lang="tr-TR" dirty="0"/>
              <a:t>denetim odaklı iseler,  beceri seviyeleri </a:t>
            </a:r>
            <a:r>
              <a:rPr lang="tr-TR" dirty="0" smtClean="0"/>
              <a:t>yüksekse…</a:t>
            </a:r>
          </a:p>
          <a:p>
            <a:pPr marL="457200" indent="-457200">
              <a:buFont typeface="Arial" panose="020B0604020202020204" pitchFamily="34" charset="0"/>
              <a:buAutoNum type="arabicPeriod"/>
            </a:pPr>
            <a:r>
              <a:rPr lang="tr-TR" dirty="0" smtClean="0">
                <a:solidFill>
                  <a:srgbClr val="FF0000"/>
                </a:solidFill>
              </a:rPr>
              <a:t>Katılıma önem veren liderlik tarzı</a:t>
            </a:r>
            <a:r>
              <a:rPr lang="tr-TR" dirty="0" smtClean="0"/>
              <a:t>. Bu liderler astlarını karar verme süreçlerine katan kişilerdir.  Astlar ilgili, söz sahibi olmak, fikirlerini söylemek istiyorlarsa,  iç kontrol odaklı,  beceri seviyeleri yüksekse uygundur.</a:t>
            </a:r>
          </a:p>
          <a:p>
            <a:pPr marL="457200" indent="-457200">
              <a:buFont typeface="Arial" panose="020B0604020202020204" pitchFamily="34" charset="0"/>
              <a:buAutoNum type="arabicPeriod"/>
            </a:pPr>
            <a:r>
              <a:rPr lang="tr-TR" dirty="0" smtClean="0">
                <a:solidFill>
                  <a:srgbClr val="FF0000"/>
                </a:solidFill>
              </a:rPr>
              <a:t>Başarı yönelimli liderlik tarzı</a:t>
            </a:r>
            <a:r>
              <a:rPr lang="tr-TR" dirty="0" smtClean="0"/>
              <a:t>. Lider zor, fakat ulaşılabilir hedefler belirler. Hedefi gerçekleştiren üyelere yüksek ödüller verir. Hem yüksek hedef ve talimatlar verir hem de yüksek derecede çalışanlarıyla ilgilenir ve onların başarılı olması için çaba harcar.  İzleyiciler otoriter liderliğe açık kişiler ise, dış denetim odaklı ve yüksek becerilere sahipseler bu liderlik tarzı uygundur.</a:t>
            </a:r>
            <a:endParaRPr lang="tr-TR" dirty="0"/>
          </a:p>
        </p:txBody>
      </p:sp>
    </p:spTree>
    <p:extLst>
      <p:ext uri="{BB962C8B-B14F-4D97-AF65-F5344CB8AC3E}">
        <p14:creationId xmlns:p14="http://schemas.microsoft.com/office/powerpoint/2010/main" val="402512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Amaç-Yol Kuramı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14</a:t>
            </a:fld>
            <a:endParaRPr lang="tr-TR" dirty="0"/>
          </a:p>
        </p:txBody>
      </p:sp>
      <p:pic>
        <p:nvPicPr>
          <p:cNvPr id="7" name="Resim 6"/>
          <p:cNvPicPr>
            <a:picLocks noChangeAspect="1"/>
          </p:cNvPicPr>
          <p:nvPr/>
        </p:nvPicPr>
        <p:blipFill>
          <a:blip r:embed="rId2"/>
          <a:stretch>
            <a:fillRect/>
          </a:stretch>
        </p:blipFill>
        <p:spPr>
          <a:xfrm>
            <a:off x="755576" y="1503029"/>
            <a:ext cx="6728308" cy="4716442"/>
          </a:xfrm>
          <a:prstGeom prst="rect">
            <a:avLst/>
          </a:prstGeom>
        </p:spPr>
      </p:pic>
    </p:spTree>
    <p:extLst>
      <p:ext uri="{BB962C8B-B14F-4D97-AF65-F5344CB8AC3E}">
        <p14:creationId xmlns:p14="http://schemas.microsoft.com/office/powerpoint/2010/main" val="329603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Amaç-Yol Kuramı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15</a:t>
            </a:fld>
            <a:endParaRPr lang="tr-TR" dirty="0"/>
          </a:p>
        </p:txBody>
      </p:sp>
      <p:pic>
        <p:nvPicPr>
          <p:cNvPr id="7" name="Resim 6"/>
          <p:cNvPicPr>
            <a:picLocks noChangeAspect="1"/>
          </p:cNvPicPr>
          <p:nvPr/>
        </p:nvPicPr>
        <p:blipFill>
          <a:blip r:embed="rId2"/>
          <a:stretch>
            <a:fillRect/>
          </a:stretch>
        </p:blipFill>
        <p:spPr>
          <a:xfrm>
            <a:off x="457200" y="1556791"/>
            <a:ext cx="8229600" cy="5082601"/>
          </a:xfrm>
          <a:prstGeom prst="rect">
            <a:avLst/>
          </a:prstGeom>
        </p:spPr>
      </p:pic>
    </p:spTree>
    <p:extLst>
      <p:ext uri="{BB962C8B-B14F-4D97-AF65-F5344CB8AC3E}">
        <p14:creationId xmlns:p14="http://schemas.microsoft.com/office/powerpoint/2010/main" val="274890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«Durumsal Liderlik» tarzı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16</a:t>
            </a:fld>
            <a:endParaRPr lang="tr-TR" dirty="0"/>
          </a:p>
        </p:txBody>
      </p:sp>
      <p:sp>
        <p:nvSpPr>
          <p:cNvPr id="6" name="Metin Yer Tutucusu 5"/>
          <p:cNvSpPr>
            <a:spLocks noGrp="1"/>
          </p:cNvSpPr>
          <p:nvPr>
            <p:ph type="body" sz="quarter" idx="13"/>
          </p:nvPr>
        </p:nvSpPr>
        <p:spPr/>
        <p:txBody>
          <a:bodyPr>
            <a:normAutofit fontScale="92500" lnSpcReduction="10000"/>
          </a:bodyPr>
          <a:lstStyle/>
          <a:p>
            <a:r>
              <a:rPr lang="en-US" dirty="0"/>
              <a:t>Paul Hersey </a:t>
            </a:r>
            <a:r>
              <a:rPr lang="tr-TR" dirty="0" smtClean="0"/>
              <a:t>ve</a:t>
            </a:r>
            <a:r>
              <a:rPr lang="en-US" dirty="0" smtClean="0"/>
              <a:t> </a:t>
            </a:r>
            <a:r>
              <a:rPr lang="en-US" dirty="0"/>
              <a:t>Ken Blanchard </a:t>
            </a:r>
            <a:r>
              <a:rPr lang="tr-TR" dirty="0" smtClean="0"/>
              <a:t> tarafından </a:t>
            </a:r>
            <a:r>
              <a:rPr lang="en-US" dirty="0" smtClean="0"/>
              <a:t>1969</a:t>
            </a:r>
            <a:r>
              <a:rPr lang="tr-TR" dirty="0" smtClean="0"/>
              <a:t> yılında geliştirilmiş ve «</a:t>
            </a:r>
            <a:r>
              <a:rPr lang="tr-TR" b="1" dirty="0" smtClean="0">
                <a:solidFill>
                  <a:srgbClr val="FF0000"/>
                </a:solidFill>
              </a:rPr>
              <a:t>Durumsal Liderlik</a:t>
            </a:r>
            <a:r>
              <a:rPr lang="tr-TR" dirty="0" smtClean="0"/>
              <a:t>» olarak adlandırılmıştır.</a:t>
            </a:r>
          </a:p>
          <a:p>
            <a:r>
              <a:rPr lang="tr-TR" dirty="0" smtClean="0"/>
              <a:t>Bu yaklaşımda çalışanların veya astların «olgunluk derecesi» üzerinde durulur. </a:t>
            </a:r>
          </a:p>
          <a:p>
            <a:r>
              <a:rPr lang="tr-TR" dirty="0" smtClean="0"/>
              <a:t>Yaklaşımda iki boyutlu (görevi önceleyen davranış – ilişkileri önceleyen davranış)  bir diyagram üzerinde dört liderlik tarzı üzerinde durulmuştur:</a:t>
            </a:r>
          </a:p>
          <a:p>
            <a:pPr lvl="1"/>
            <a:r>
              <a:rPr lang="tr-TR" dirty="0"/>
              <a:t>1. Talimat </a:t>
            </a:r>
            <a:r>
              <a:rPr lang="tr-TR" dirty="0" smtClean="0"/>
              <a:t>veren lider</a:t>
            </a:r>
            <a:endParaRPr lang="tr-TR" dirty="0"/>
          </a:p>
          <a:p>
            <a:pPr lvl="1"/>
            <a:r>
              <a:rPr lang="tr-TR" dirty="0"/>
              <a:t>2. </a:t>
            </a:r>
            <a:r>
              <a:rPr lang="tr-TR" dirty="0" smtClean="0"/>
              <a:t>Öneren </a:t>
            </a:r>
            <a:r>
              <a:rPr lang="tr-TR" dirty="0"/>
              <a:t>lider</a:t>
            </a:r>
          </a:p>
          <a:p>
            <a:pPr lvl="1"/>
            <a:r>
              <a:rPr lang="tr-TR" dirty="0"/>
              <a:t>3. Katılım </a:t>
            </a:r>
            <a:r>
              <a:rPr lang="tr-TR" dirty="0" smtClean="0"/>
              <a:t>sağlayan </a:t>
            </a:r>
            <a:r>
              <a:rPr lang="tr-TR" dirty="0"/>
              <a:t>lider</a:t>
            </a:r>
          </a:p>
          <a:p>
            <a:pPr lvl="1"/>
            <a:r>
              <a:rPr lang="tr-TR" dirty="0"/>
              <a:t>4. Yetkiyi </a:t>
            </a:r>
            <a:r>
              <a:rPr lang="tr-TR" dirty="0" smtClean="0"/>
              <a:t>devreden lider</a:t>
            </a:r>
          </a:p>
          <a:p>
            <a:r>
              <a:rPr lang="tr-TR" dirty="0" smtClean="0"/>
              <a:t>Yönetici liderlik tarzını belirlemek için öncelikle astlarının olgunluk seviyesini belirlemeli ondan sonra liderlik uygulamasına geçmelidir. </a:t>
            </a:r>
          </a:p>
          <a:p>
            <a:endParaRPr lang="tr-TR" dirty="0" smtClean="0"/>
          </a:p>
          <a:p>
            <a:endParaRPr lang="tr-TR" dirty="0"/>
          </a:p>
        </p:txBody>
      </p:sp>
    </p:spTree>
    <p:extLst>
      <p:ext uri="{BB962C8B-B14F-4D97-AF65-F5344CB8AC3E}">
        <p14:creationId xmlns:p14="http://schemas.microsoft.com/office/powerpoint/2010/main" val="1780050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1. Talimat </a:t>
            </a:r>
            <a:r>
              <a:rPr lang="tr-TR" dirty="0" smtClean="0"/>
              <a:t>veren liderlik tarzı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17</a:t>
            </a:fld>
            <a:endParaRPr lang="tr-TR" dirty="0"/>
          </a:p>
        </p:txBody>
      </p:sp>
      <p:sp>
        <p:nvSpPr>
          <p:cNvPr id="6" name="Metin Yer Tutucusu 5"/>
          <p:cNvSpPr>
            <a:spLocks noGrp="1"/>
          </p:cNvSpPr>
          <p:nvPr>
            <p:ph type="body" sz="quarter" idx="13"/>
          </p:nvPr>
        </p:nvSpPr>
        <p:spPr/>
        <p:txBody>
          <a:bodyPr/>
          <a:lstStyle/>
          <a:p>
            <a:pPr marL="342900" indent="-342900">
              <a:buFont typeface="Arial" panose="020B0604020202020204" pitchFamily="34" charset="0"/>
              <a:buChar char="•"/>
            </a:pPr>
            <a:r>
              <a:rPr lang="tr-TR" dirty="0" smtClean="0"/>
              <a:t>Yüksek görev önceliği-düşük ilişki</a:t>
            </a:r>
          </a:p>
          <a:p>
            <a:pPr marL="342900" indent="-342900">
              <a:buFont typeface="Arial" panose="020B0604020202020204" pitchFamily="34" charset="0"/>
              <a:buChar char="•"/>
            </a:pPr>
            <a:r>
              <a:rPr lang="tr-TR" dirty="0" smtClean="0"/>
              <a:t>Astların olgunluğu düşük seviyede ise uygundur.</a:t>
            </a:r>
          </a:p>
          <a:p>
            <a:pPr marL="342900" indent="-342900">
              <a:buFont typeface="Arial" panose="020B0604020202020204" pitchFamily="34" charset="0"/>
              <a:buChar char="•"/>
            </a:pPr>
            <a:r>
              <a:rPr lang="tr-TR" dirty="0" smtClean="0"/>
              <a:t>Lider astlara ayrıntı talimatlar vermek zorunda kalır.</a:t>
            </a:r>
          </a:p>
          <a:p>
            <a:pPr marL="342900" indent="-342900">
              <a:buFont typeface="Arial" panose="020B0604020202020204" pitchFamily="34" charset="0"/>
              <a:buChar char="•"/>
            </a:pPr>
            <a:r>
              <a:rPr lang="tr-TR" dirty="0" smtClean="0"/>
              <a:t>Görevlerin nerede, ne zaman, nasıl yapılacağını açıklar, iyice öğrenmelerini ve bellemelerini sağlamaya çalışır.</a:t>
            </a:r>
          </a:p>
          <a:p>
            <a:pPr marL="342900" indent="-342900">
              <a:buFont typeface="Arial" panose="020B0604020202020204" pitchFamily="34" charset="0"/>
              <a:buChar char="•"/>
            </a:pPr>
            <a:r>
              <a:rPr lang="tr-TR" dirty="0" smtClean="0"/>
              <a:t>Astlarının çalışmalarını yakından izler, kontrol eder. </a:t>
            </a:r>
          </a:p>
          <a:p>
            <a:pPr marL="342900" indent="-342900">
              <a:buFont typeface="Arial" panose="020B0604020202020204" pitchFamily="34" charset="0"/>
              <a:buChar char="•"/>
            </a:pPr>
            <a:r>
              <a:rPr lang="tr-TR" dirty="0" smtClean="0"/>
              <a:t>Çalışanlardan herhangi bir geri bildirim almaksızın kendi kararlarını kendisi verir.</a:t>
            </a:r>
            <a:endParaRPr lang="tr-TR" dirty="0"/>
          </a:p>
        </p:txBody>
      </p:sp>
    </p:spTree>
    <p:extLst>
      <p:ext uri="{BB962C8B-B14F-4D97-AF65-F5344CB8AC3E}">
        <p14:creationId xmlns:p14="http://schemas.microsoft.com/office/powerpoint/2010/main" val="4000964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Öneren Lider</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18</a:t>
            </a:fld>
            <a:endParaRPr lang="tr-TR" dirty="0"/>
          </a:p>
        </p:txBody>
      </p:sp>
      <p:sp>
        <p:nvSpPr>
          <p:cNvPr id="6" name="Metin Yer Tutucusu 5"/>
          <p:cNvSpPr>
            <a:spLocks noGrp="1"/>
          </p:cNvSpPr>
          <p:nvPr>
            <p:ph type="body" sz="quarter" idx="13"/>
          </p:nvPr>
        </p:nvSpPr>
        <p:spPr/>
        <p:txBody>
          <a:bodyPr/>
          <a:lstStyle/>
          <a:p>
            <a:pPr marL="457200" indent="-457200">
              <a:buFont typeface="Arial" panose="020B0604020202020204" pitchFamily="34" charset="0"/>
              <a:buChar char="•"/>
            </a:pPr>
            <a:r>
              <a:rPr lang="tr-TR" dirty="0"/>
              <a:t>Yüksek görev </a:t>
            </a:r>
            <a:r>
              <a:rPr lang="tr-TR" dirty="0" smtClean="0"/>
              <a:t>önceliği - yüksek ilişki kurma davranışı</a:t>
            </a:r>
          </a:p>
          <a:p>
            <a:pPr marL="457200" indent="-457200">
              <a:buFont typeface="Arial" panose="020B0604020202020204" pitchFamily="34" charset="0"/>
              <a:buChar char="•"/>
            </a:pPr>
            <a:r>
              <a:rPr lang="tr-TR" dirty="0" smtClean="0"/>
              <a:t>Astlar düşük dereceden orta dereceye kadar uzanan bir olgunluk seviyesine sahiplerse bu liderlik tarzı uygundur. </a:t>
            </a:r>
          </a:p>
          <a:p>
            <a:pPr marL="457200" indent="-457200">
              <a:buFont typeface="Arial" panose="020B0604020202020204" pitchFamily="34" charset="0"/>
              <a:buChar char="•"/>
            </a:pPr>
            <a:r>
              <a:rPr lang="tr-TR" dirty="0" smtClean="0"/>
              <a:t>Lider spesifik talimatlar verir ve performansı izler. </a:t>
            </a:r>
          </a:p>
          <a:p>
            <a:pPr marL="457200" indent="-457200">
              <a:buFont typeface="Arial" panose="020B0604020202020204" pitchFamily="34" charset="0"/>
              <a:buChar char="•"/>
            </a:pPr>
            <a:r>
              <a:rPr lang="tr-TR" dirty="0" smtClean="0"/>
              <a:t>Astlarına iş hakkında açıklamalar yapar ve aynı zamanda onların sordukları sorulara cevaplar verir. </a:t>
            </a:r>
          </a:p>
          <a:p>
            <a:pPr marL="457200" indent="-457200">
              <a:buFont typeface="Arial" panose="020B0604020202020204" pitchFamily="34" charset="0"/>
              <a:buChar char="•"/>
            </a:pPr>
            <a:r>
              <a:rPr lang="tr-TR" dirty="0" smtClean="0"/>
              <a:t>İşi kendi istekleri doğrultusunda yaparlarsa elde edecekleri ödüller konusunda onları ikna eder. </a:t>
            </a:r>
          </a:p>
          <a:p>
            <a:pPr marL="457200" indent="-457200">
              <a:buFont typeface="Arial" panose="020B0604020202020204" pitchFamily="34" charset="0"/>
              <a:buChar char="•"/>
            </a:pPr>
            <a:r>
              <a:rPr lang="tr-TR" dirty="0" smtClean="0"/>
              <a:t>Çalışanlarla ilişkilerini iyi tutar ve aynı zamanda görevlerini iyi yapıp yapmadıklarını yakından takip ve kontrol eder. </a:t>
            </a:r>
          </a:p>
          <a:p>
            <a:pPr marL="457200" indent="-457200">
              <a:buFont typeface="Arial" panose="020B0604020202020204" pitchFamily="34" charset="0"/>
              <a:buChar char="•"/>
            </a:pPr>
            <a:endParaRPr lang="tr-TR" dirty="0"/>
          </a:p>
          <a:p>
            <a:pPr marL="457200" indent="-457200">
              <a:buFont typeface="Arial" panose="020B0604020202020204" pitchFamily="34" charset="0"/>
              <a:buChar char="•"/>
            </a:pPr>
            <a:endParaRPr lang="tr-TR" dirty="0"/>
          </a:p>
        </p:txBody>
      </p:sp>
    </p:spTree>
    <p:extLst>
      <p:ext uri="{BB962C8B-B14F-4D97-AF65-F5344CB8AC3E}">
        <p14:creationId xmlns:p14="http://schemas.microsoft.com/office/powerpoint/2010/main" val="1953003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3. </a:t>
            </a:r>
            <a:r>
              <a:rPr lang="tr-TR" dirty="0"/>
              <a:t>Katılım </a:t>
            </a:r>
            <a:r>
              <a:rPr lang="tr-TR" dirty="0" smtClean="0"/>
              <a:t>sağlayan lider</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19</a:t>
            </a:fld>
            <a:endParaRPr lang="tr-TR" dirty="0"/>
          </a:p>
        </p:txBody>
      </p:sp>
      <p:sp>
        <p:nvSpPr>
          <p:cNvPr id="6" name="Metin Yer Tutucusu 5"/>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tr-TR" dirty="0" smtClean="0"/>
              <a:t>Düşük </a:t>
            </a:r>
            <a:r>
              <a:rPr lang="tr-TR" dirty="0"/>
              <a:t>görev önceliği - yüksek ilişki kurma </a:t>
            </a:r>
            <a:r>
              <a:rPr lang="tr-TR" dirty="0" smtClean="0"/>
              <a:t>davranışı içinde olma</a:t>
            </a:r>
          </a:p>
          <a:p>
            <a:pPr marL="342900" indent="-342900">
              <a:buFont typeface="Arial" panose="020B0604020202020204" pitchFamily="34" charset="0"/>
              <a:buChar char="•"/>
            </a:pPr>
            <a:r>
              <a:rPr lang="tr-TR" dirty="0" smtClean="0"/>
              <a:t>Astlar orta dereceden yüksek olgunluk seviyesine kadar  uzanan bir seviyede ise uygundur. </a:t>
            </a:r>
          </a:p>
          <a:p>
            <a:pPr marL="342900" indent="-342900">
              <a:buFont typeface="Arial" panose="020B0604020202020204" pitchFamily="34" charset="0"/>
              <a:buChar char="•"/>
            </a:pPr>
            <a:r>
              <a:rPr lang="tr-TR" dirty="0" smtClean="0"/>
              <a:t>Lider emir ve talimatlar vermek için zaman kaybetmez. </a:t>
            </a:r>
          </a:p>
          <a:p>
            <a:pPr marL="342900" indent="-342900">
              <a:buFont typeface="Arial" panose="020B0604020202020204" pitchFamily="34" charset="0"/>
              <a:buChar char="•"/>
            </a:pPr>
            <a:r>
              <a:rPr lang="tr-TR" dirty="0" smtClean="0"/>
              <a:t>Zamanının büyük bir kısmını astlarını teşvik etmek, onları cesaretlendirmek için kullanır.</a:t>
            </a:r>
          </a:p>
          <a:p>
            <a:pPr marL="342900" indent="-342900">
              <a:buFont typeface="Arial" panose="020B0604020202020204" pitchFamily="34" charset="0"/>
              <a:buChar char="•"/>
            </a:pPr>
            <a:r>
              <a:rPr lang="tr-TR" dirty="0" smtClean="0"/>
              <a:t>Yapılan çalışmaları izlemek veya denetlemek için çok az vakit harcar. </a:t>
            </a:r>
          </a:p>
          <a:p>
            <a:pPr marL="342900" indent="-342900">
              <a:buFont typeface="Arial" panose="020B0604020202020204" pitchFamily="34" charset="0"/>
              <a:buChar char="•"/>
            </a:pPr>
            <a:r>
              <a:rPr lang="tr-TR" dirty="0" smtClean="0"/>
              <a:t>İş hakkındaki kararları çalışanlarıyla birlikte alır ve bazı durumlarda çalışanların kendi kararlarını kendilerinin vermesini sağlar. </a:t>
            </a:r>
          </a:p>
          <a:p>
            <a:endParaRPr lang="tr-TR" dirty="0"/>
          </a:p>
        </p:txBody>
      </p:sp>
    </p:spTree>
    <p:extLst>
      <p:ext uri="{BB962C8B-B14F-4D97-AF65-F5344CB8AC3E}">
        <p14:creationId xmlns:p14="http://schemas.microsoft.com/office/powerpoint/2010/main" val="1540430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Modern liderlik kuramları</a:t>
            </a:r>
            <a:endParaRPr lang="tr-TR" dirty="0"/>
          </a:p>
        </p:txBody>
      </p:sp>
      <p:sp>
        <p:nvSpPr>
          <p:cNvPr id="3" name="İçerik Yer Tutucusu 2"/>
          <p:cNvSpPr>
            <a:spLocks noGrp="1"/>
          </p:cNvSpPr>
          <p:nvPr>
            <p:ph idx="4294967295"/>
          </p:nvPr>
        </p:nvSpPr>
        <p:spPr>
          <a:xfrm>
            <a:off x="323528" y="1417638"/>
            <a:ext cx="8640960" cy="4708525"/>
          </a:xfrm>
        </p:spPr>
        <p:txBody>
          <a:bodyPr>
            <a:noAutofit/>
          </a:bodyPr>
          <a:lstStyle/>
          <a:p>
            <a:r>
              <a:rPr lang="tr-TR" sz="2050" dirty="0" smtClean="0"/>
              <a:t>1970’li yıllardan itibaren liderliğin «durum, yer, zaman ve kişinin kapasitesine» göre değişebileceği anlayışı gelişmeye başladı. </a:t>
            </a:r>
          </a:p>
          <a:p>
            <a:r>
              <a:rPr lang="tr-TR" sz="2050" dirty="0" smtClean="0"/>
              <a:t>Yazında bu tür liderlik kuramlarına «Durumsallık ve Koşulsallık» yaklaşımı adı verildi. </a:t>
            </a:r>
          </a:p>
          <a:p>
            <a:r>
              <a:rPr lang="tr-TR" sz="2050" dirty="0" smtClean="0"/>
              <a:t>«Durum» sözcüğünden «liderlik yapılan pozisyon, mevki» ve «liderlik yapılan zaman dilimini» anlıyoruz. Koşulsallık terimi ise «şartlar» anlamındadır. Bu kavram yer ve zaman kavramı dışında liderin kapasitesini, liderin gücünü ve diğer çevre koşullarını da dikkate alır. </a:t>
            </a:r>
          </a:p>
          <a:p>
            <a:r>
              <a:rPr lang="tr-TR" sz="2050" dirty="0" smtClean="0"/>
              <a:t>Yine 1970’li yıllarda «Lider-Üye </a:t>
            </a:r>
            <a:r>
              <a:rPr lang="tr-TR" sz="2050" dirty="0"/>
              <a:t>E</a:t>
            </a:r>
            <a:r>
              <a:rPr lang="tr-TR" sz="2050" dirty="0" smtClean="0"/>
              <a:t>tkileşimi» adılı liderlik kuramı gelişti. </a:t>
            </a:r>
          </a:p>
          <a:p>
            <a:r>
              <a:rPr lang="tr-TR" sz="2050" dirty="0" smtClean="0"/>
              <a:t>1980’li yıllardan sonra ise yeni liderlik paradigmaları geliştirilmeye başlandı. «Etkileşimci-Dönüşümcü Liderlik» yaklaşımı bunlardan biri. </a:t>
            </a:r>
          </a:p>
          <a:p>
            <a:r>
              <a:rPr lang="tr-TR" sz="2050" dirty="0" smtClean="0"/>
              <a:t>2000’li yıllardan sonra «Hizmetkar Liderlik» kavramı uygulama alanı buldu. </a:t>
            </a:r>
          </a:p>
          <a:p>
            <a:r>
              <a:rPr lang="tr-TR" sz="2050" dirty="0" smtClean="0"/>
              <a:t>2002 yılında «Model Liderlik» yaklaşımı  adlı yeni bir kavram ortaya atıldı ve bu konuda çalışmalar yapılmaya başlandı.</a:t>
            </a:r>
            <a:endParaRPr lang="tr-TR" sz="2050" dirty="0"/>
          </a:p>
        </p:txBody>
      </p:sp>
      <p:sp>
        <p:nvSpPr>
          <p:cNvPr id="4" name="Veri Yer Tutucusu 3"/>
          <p:cNvSpPr>
            <a:spLocks noGrp="1"/>
          </p:cNvSpPr>
          <p:nvPr>
            <p:ph type="dt" sz="half" idx="10"/>
          </p:nvPr>
        </p:nvSpPr>
        <p:spPr/>
        <p:txBody>
          <a:bodyPr/>
          <a:lstStyle/>
          <a:p>
            <a:fld id="{D1E7CAED-EC24-43C8-9C63-7E12105309D2}" type="datetime1">
              <a:rPr lang="tr-TR" smtClean="0"/>
              <a:t>21.4.2020</a:t>
            </a:fld>
            <a:endParaRPr lang="tr-TR" dirty="0"/>
          </a:p>
        </p:txBody>
      </p:sp>
      <p:sp>
        <p:nvSpPr>
          <p:cNvPr id="5" name="Altbilgi Yer Tutucusu 4"/>
          <p:cNvSpPr>
            <a:spLocks noGrp="1"/>
          </p:cNvSpPr>
          <p:nvPr>
            <p:ph type="ftr" sz="quarter" idx="11"/>
          </p:nvPr>
        </p:nvSpPr>
        <p:spPr/>
        <p:txBody>
          <a:bodyPr/>
          <a:lstStyle/>
          <a:p>
            <a:r>
              <a:rPr lang="tr-TR" dirty="0" smtClean="0"/>
              <a:t>Prof. Dr. Hüner Şencan</a:t>
            </a:r>
            <a:endParaRPr lang="tr-TR" dirty="0"/>
          </a:p>
        </p:txBody>
      </p:sp>
      <p:sp>
        <p:nvSpPr>
          <p:cNvPr id="6" name="Slayt Numarası Yer Tutucusu 5"/>
          <p:cNvSpPr>
            <a:spLocks noGrp="1"/>
          </p:cNvSpPr>
          <p:nvPr>
            <p:ph type="sldNum" sz="quarter" idx="12"/>
          </p:nvPr>
        </p:nvSpPr>
        <p:spPr/>
        <p:txBody>
          <a:bodyPr/>
          <a:lstStyle/>
          <a:p>
            <a:fld id="{648DF76F-C135-4C74-B914-C73210BC11CF}" type="slidenum">
              <a:rPr lang="tr-TR" smtClean="0"/>
              <a:t>2</a:t>
            </a:fld>
            <a:endParaRPr lang="tr-TR" dirty="0"/>
          </a:p>
        </p:txBody>
      </p:sp>
    </p:spTree>
    <p:extLst>
      <p:ext uri="{BB962C8B-B14F-4D97-AF65-F5344CB8AC3E}">
        <p14:creationId xmlns:p14="http://schemas.microsoft.com/office/powerpoint/2010/main" val="3695193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4. Yetkiyi </a:t>
            </a:r>
            <a:r>
              <a:rPr lang="tr-TR" dirty="0" smtClean="0"/>
              <a:t>devreden lider</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20</a:t>
            </a:fld>
            <a:endParaRPr lang="tr-TR" dirty="0"/>
          </a:p>
        </p:txBody>
      </p:sp>
      <p:sp>
        <p:nvSpPr>
          <p:cNvPr id="6" name="Metin Yer Tutucusu 5"/>
          <p:cNvSpPr>
            <a:spLocks noGrp="1"/>
          </p:cNvSpPr>
          <p:nvPr>
            <p:ph type="body" sz="quarter" idx="13"/>
          </p:nvPr>
        </p:nvSpPr>
        <p:spPr/>
        <p:txBody>
          <a:bodyPr/>
          <a:lstStyle/>
          <a:p>
            <a:pPr marL="342900" indent="-342900">
              <a:buFont typeface="Arial" panose="020B0604020202020204" pitchFamily="34" charset="0"/>
              <a:buChar char="•"/>
            </a:pPr>
            <a:r>
              <a:rPr lang="tr-TR" dirty="0" smtClean="0"/>
              <a:t>Yüksek olgunluk seviyesine sahip olan astlarla çalışıldığı durumda uygundur.</a:t>
            </a:r>
          </a:p>
          <a:p>
            <a:pPr marL="342900" indent="-342900">
              <a:buFont typeface="Arial" panose="020B0604020202020204" pitchFamily="34" charset="0"/>
              <a:buChar char="•"/>
            </a:pPr>
            <a:r>
              <a:rPr lang="tr-TR" dirty="0" smtClean="0"/>
              <a:t>Lider astlarına başarı hedefiyle ilgili sadece tavsiyelerde bulunur. Herhangi bir dayatma yapmaz.</a:t>
            </a:r>
          </a:p>
          <a:p>
            <a:pPr marL="342900" indent="-342900">
              <a:buFont typeface="Arial" panose="020B0604020202020204" pitchFamily="34" charset="0"/>
              <a:buChar char="•"/>
            </a:pPr>
            <a:r>
              <a:rPr lang="tr-TR" dirty="0" smtClean="0"/>
              <a:t>Lider astlarının sorularına cevap verir, fakat yöneltme yapmaz veya yapsa bile bu tür yöneltmeler çok azdır. </a:t>
            </a:r>
          </a:p>
          <a:p>
            <a:pPr marL="342900" indent="-342900">
              <a:buFont typeface="Arial" panose="020B0604020202020204" pitchFamily="34" charset="0"/>
              <a:buChar char="•"/>
            </a:pPr>
            <a:r>
              <a:rPr lang="tr-TR" dirty="0" smtClean="0"/>
              <a:t>Çalışmaların seyrini veya performansı izlemeye gerek yoktur.</a:t>
            </a:r>
          </a:p>
          <a:p>
            <a:pPr marL="342900" indent="-342900">
              <a:buFont typeface="Arial" panose="020B0604020202020204" pitchFamily="34" charset="0"/>
              <a:buChar char="•"/>
            </a:pPr>
            <a:r>
              <a:rPr lang="tr-TR" dirty="0" smtClean="0"/>
              <a:t>Çalışanların motivasyonları yüksektir, desteğe ve takdire ihtiyaçları yoktur.  Destek ve takdir verilse bile çok azdır.</a:t>
            </a:r>
          </a:p>
          <a:p>
            <a:pPr marL="342900" indent="-342900">
              <a:buFont typeface="Arial" panose="020B0604020202020204" pitchFamily="34" charset="0"/>
              <a:buChar char="•"/>
            </a:pPr>
            <a:r>
              <a:rPr lang="tr-TR" dirty="0" smtClean="0"/>
              <a:t>Çalışanlar veya astlar işle ilgili kararları yöneticilerine danışmadan kendi kendilerine verirler. </a:t>
            </a:r>
            <a:endParaRPr lang="tr-TR" dirty="0"/>
          </a:p>
        </p:txBody>
      </p:sp>
    </p:spTree>
    <p:extLst>
      <p:ext uri="{BB962C8B-B14F-4D97-AF65-F5344CB8AC3E}">
        <p14:creationId xmlns:p14="http://schemas.microsoft.com/office/powerpoint/2010/main" val="3617626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Durumsallık liderlik kuramları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21</a:t>
            </a:fld>
            <a:endParaRPr lang="tr-TR" dirty="0"/>
          </a:p>
        </p:txBody>
      </p:sp>
      <p:sp>
        <p:nvSpPr>
          <p:cNvPr id="6" name="Metin Yer Tutucusu 5"/>
          <p:cNvSpPr>
            <a:spLocks noGrp="1"/>
          </p:cNvSpPr>
          <p:nvPr>
            <p:ph type="body" sz="quarter" idx="13"/>
          </p:nvPr>
        </p:nvSpPr>
        <p:spPr/>
        <p:txBody>
          <a:bodyPr/>
          <a:lstStyle/>
          <a:p>
            <a:r>
              <a:rPr lang="en-GB" altLang="tr-TR" b="1" dirty="0" smtClean="0">
                <a:latin typeface="Tahoma" panose="020B0604030504040204" pitchFamily="34" charset="0"/>
                <a:cs typeface="Tahoma" panose="020B0604030504040204" pitchFamily="34" charset="0"/>
              </a:rPr>
              <a:t>Hersey</a:t>
            </a:r>
            <a:r>
              <a:rPr lang="tr-TR" altLang="tr-TR" b="1" dirty="0" smtClean="0">
                <a:latin typeface="Tahoma" panose="020B0604030504040204" pitchFamily="34" charset="0"/>
                <a:cs typeface="Tahoma" panose="020B0604030504040204" pitchFamily="34" charset="0"/>
              </a:rPr>
              <a:t> </a:t>
            </a:r>
            <a:r>
              <a:rPr lang="en-GB" altLang="tr-TR" b="1" dirty="0" smtClean="0">
                <a:latin typeface="Tahoma" panose="020B0604030504040204" pitchFamily="34" charset="0"/>
                <a:cs typeface="Tahoma" panose="020B0604030504040204" pitchFamily="34" charset="0"/>
              </a:rPr>
              <a:t> Blanchard‘</a:t>
            </a:r>
            <a:r>
              <a:rPr lang="tr-TR" altLang="tr-TR" b="1" dirty="0" err="1" smtClean="0">
                <a:latin typeface="Tahoma" panose="020B0604030504040204" pitchFamily="34" charset="0"/>
                <a:cs typeface="Tahoma" panose="020B0604030504040204" pitchFamily="34" charset="0"/>
              </a:rPr>
              <a:t>ın</a:t>
            </a:r>
            <a:r>
              <a:rPr lang="tr-TR" altLang="tr-TR" b="1" dirty="0" smtClean="0">
                <a:latin typeface="Tahoma" panose="020B0604030504040204" pitchFamily="34" charset="0"/>
                <a:cs typeface="Tahoma" panose="020B0604030504040204" pitchFamily="34" charset="0"/>
              </a:rPr>
              <a:t> durumsal liderlik kuramı</a:t>
            </a:r>
          </a:p>
          <a:p>
            <a:endParaRPr lang="tr-TR" altLang="tr-TR" b="1" dirty="0">
              <a:latin typeface="Tahoma" panose="020B0604030504040204" pitchFamily="34" charset="0"/>
              <a:cs typeface="Tahoma" panose="020B0604030504040204" pitchFamily="34" charset="0"/>
            </a:endParaRPr>
          </a:p>
          <a:p>
            <a:endParaRPr lang="tr-TR" altLang="tr-TR" b="1" dirty="0" smtClean="0">
              <a:latin typeface="Tahoma" panose="020B0604030504040204" pitchFamily="34" charset="0"/>
              <a:cs typeface="Tahoma" panose="020B0604030504040204" pitchFamily="34" charset="0"/>
            </a:endParaRPr>
          </a:p>
          <a:p>
            <a:endParaRPr lang="tr-TR" dirty="0"/>
          </a:p>
        </p:txBody>
      </p:sp>
      <p:pic>
        <p:nvPicPr>
          <p:cNvPr id="7" name="Picture 6" descr="C:\Documents and Settings\User\Desktop\sitle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30" y="2166318"/>
            <a:ext cx="4578666" cy="421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4816396" y="3068960"/>
            <a:ext cx="3024611" cy="1815882"/>
          </a:xfrm>
          <a:prstGeom prst="rect">
            <a:avLst/>
          </a:prstGeom>
          <a:noFill/>
        </p:spPr>
        <p:txBody>
          <a:bodyPr wrap="none" rtlCol="0">
            <a:spAutoFit/>
          </a:bodyPr>
          <a:lstStyle/>
          <a:p>
            <a:r>
              <a:rPr lang="tr-TR" sz="2800" dirty="0" smtClean="0"/>
              <a:t>1. Talimat veren</a:t>
            </a:r>
          </a:p>
          <a:p>
            <a:r>
              <a:rPr lang="tr-TR" sz="2800" dirty="0" smtClean="0"/>
              <a:t>2. Öneren</a:t>
            </a:r>
          </a:p>
          <a:p>
            <a:r>
              <a:rPr lang="tr-TR" sz="2800" dirty="0" smtClean="0"/>
              <a:t>3. Katılım sağlayan</a:t>
            </a:r>
          </a:p>
          <a:p>
            <a:r>
              <a:rPr lang="tr-TR" sz="2800" dirty="0" smtClean="0"/>
              <a:t>4. Yetkiyi devr eden</a:t>
            </a:r>
            <a:endParaRPr lang="tr-TR" sz="2800" dirty="0"/>
          </a:p>
        </p:txBody>
      </p:sp>
    </p:spTree>
    <p:extLst>
      <p:ext uri="{BB962C8B-B14F-4D97-AF65-F5344CB8AC3E}">
        <p14:creationId xmlns:p14="http://schemas.microsoft.com/office/powerpoint/2010/main" val="1061187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Durumsal liderlik</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22</a:t>
            </a:fld>
            <a:endParaRPr lang="tr-TR" dirty="0"/>
          </a:p>
        </p:txBody>
      </p:sp>
      <p:pic>
        <p:nvPicPr>
          <p:cNvPr id="7" name="Resim 6"/>
          <p:cNvPicPr>
            <a:picLocks noChangeAspect="1"/>
          </p:cNvPicPr>
          <p:nvPr/>
        </p:nvPicPr>
        <p:blipFill>
          <a:blip r:embed="rId2"/>
          <a:stretch>
            <a:fillRect/>
          </a:stretch>
        </p:blipFill>
        <p:spPr>
          <a:xfrm>
            <a:off x="457200" y="1549348"/>
            <a:ext cx="4374584" cy="4675292"/>
          </a:xfrm>
          <a:prstGeom prst="rect">
            <a:avLst/>
          </a:prstGeom>
        </p:spPr>
      </p:pic>
      <p:sp>
        <p:nvSpPr>
          <p:cNvPr id="8" name="Metin kutusu 7"/>
          <p:cNvSpPr txBox="1"/>
          <p:nvPr/>
        </p:nvSpPr>
        <p:spPr>
          <a:xfrm>
            <a:off x="4932040" y="1549348"/>
            <a:ext cx="3024611" cy="1815882"/>
          </a:xfrm>
          <a:prstGeom prst="rect">
            <a:avLst/>
          </a:prstGeom>
          <a:noFill/>
        </p:spPr>
        <p:txBody>
          <a:bodyPr wrap="none" rtlCol="0">
            <a:spAutoFit/>
          </a:bodyPr>
          <a:lstStyle/>
          <a:p>
            <a:r>
              <a:rPr lang="tr-TR" sz="2800" dirty="0" smtClean="0"/>
              <a:t>1. Talimat veren</a:t>
            </a:r>
          </a:p>
          <a:p>
            <a:r>
              <a:rPr lang="tr-TR" sz="2800" dirty="0" smtClean="0"/>
              <a:t>2. Öneren</a:t>
            </a:r>
          </a:p>
          <a:p>
            <a:r>
              <a:rPr lang="tr-TR" sz="2800" dirty="0" smtClean="0"/>
              <a:t>3. Katılım sağlayan</a:t>
            </a:r>
          </a:p>
          <a:p>
            <a:r>
              <a:rPr lang="tr-TR" sz="2800" dirty="0" smtClean="0"/>
              <a:t>4. Yetkiyi devr eden</a:t>
            </a:r>
            <a:endParaRPr lang="tr-TR" sz="2800" dirty="0"/>
          </a:p>
        </p:txBody>
      </p:sp>
      <p:sp>
        <p:nvSpPr>
          <p:cNvPr id="9" name="Metin kutusu 8"/>
          <p:cNvSpPr txBox="1"/>
          <p:nvPr/>
        </p:nvSpPr>
        <p:spPr>
          <a:xfrm>
            <a:off x="5040894" y="3569641"/>
            <a:ext cx="2793072" cy="2123658"/>
          </a:xfrm>
          <a:prstGeom prst="rect">
            <a:avLst/>
          </a:prstGeom>
          <a:noFill/>
        </p:spPr>
        <p:txBody>
          <a:bodyPr wrap="none" rtlCol="0">
            <a:spAutoFit/>
          </a:bodyPr>
          <a:lstStyle/>
          <a:p>
            <a:r>
              <a:rPr lang="tr-TR" sz="2200" dirty="0" smtClean="0">
                <a:solidFill>
                  <a:srgbClr val="FF0000"/>
                </a:solidFill>
              </a:rPr>
              <a:t>Görev yönelimli</a:t>
            </a:r>
          </a:p>
          <a:p>
            <a:r>
              <a:rPr lang="tr-TR" sz="2200" dirty="0" smtClean="0"/>
              <a:t>1. Talimat veren</a:t>
            </a:r>
          </a:p>
          <a:p>
            <a:r>
              <a:rPr lang="tr-TR" sz="2200" dirty="0" smtClean="0"/>
              <a:t>4. Yetkiyi devr eden</a:t>
            </a:r>
          </a:p>
          <a:p>
            <a:r>
              <a:rPr lang="tr-TR" sz="2200" dirty="0" smtClean="0">
                <a:solidFill>
                  <a:srgbClr val="FF0000"/>
                </a:solidFill>
              </a:rPr>
              <a:t>İnsan ve ilişki yönelimli</a:t>
            </a:r>
          </a:p>
          <a:p>
            <a:r>
              <a:rPr lang="tr-TR" sz="2200" dirty="0"/>
              <a:t>2. Öneren</a:t>
            </a:r>
          </a:p>
          <a:p>
            <a:r>
              <a:rPr lang="tr-TR" sz="2200" dirty="0"/>
              <a:t>3. Katılım </a:t>
            </a:r>
            <a:r>
              <a:rPr lang="tr-TR" sz="2200" dirty="0" smtClean="0"/>
              <a:t>sağlayan</a:t>
            </a:r>
            <a:endParaRPr lang="tr-TR" sz="2200" dirty="0"/>
          </a:p>
        </p:txBody>
      </p:sp>
    </p:spTree>
    <p:extLst>
      <p:ext uri="{BB962C8B-B14F-4D97-AF65-F5344CB8AC3E}">
        <p14:creationId xmlns:p14="http://schemas.microsoft.com/office/powerpoint/2010/main" val="3498078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Astların olgunluk seviyeleri</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23</a:t>
            </a:fld>
            <a:endParaRPr lang="tr-TR" dirty="0"/>
          </a:p>
        </p:txBody>
      </p:sp>
      <p:sp>
        <p:nvSpPr>
          <p:cNvPr id="6" name="Metin Yer Tutucusu 5"/>
          <p:cNvSpPr>
            <a:spLocks noGrp="1"/>
          </p:cNvSpPr>
          <p:nvPr>
            <p:ph type="body" sz="quarter" idx="13"/>
          </p:nvPr>
        </p:nvSpPr>
        <p:spPr/>
        <p:txBody>
          <a:bodyPr>
            <a:normAutofit fontScale="92500" lnSpcReduction="10000"/>
          </a:bodyPr>
          <a:lstStyle/>
          <a:p>
            <a:r>
              <a:rPr lang="tr-TR" dirty="0"/>
              <a:t>Hersey and Blanchard (1977</a:t>
            </a:r>
            <a:r>
              <a:rPr lang="tr-TR" dirty="0" smtClean="0"/>
              <a:t>) astların </a:t>
            </a:r>
            <a:r>
              <a:rPr lang="tr-TR" dirty="0" smtClean="0">
                <a:solidFill>
                  <a:srgbClr val="FF0000"/>
                </a:solidFill>
              </a:rPr>
              <a:t>olgunluk seviyelerini </a:t>
            </a:r>
            <a:r>
              <a:rPr lang="tr-TR" dirty="0" smtClean="0"/>
              <a:t>dört düzeyde belirlemiştir:</a:t>
            </a:r>
          </a:p>
          <a:p>
            <a:pPr marL="457200" indent="-457200">
              <a:buAutoNum type="arabicPeriod"/>
            </a:pPr>
            <a:r>
              <a:rPr lang="tr-TR" dirty="0" smtClean="0">
                <a:solidFill>
                  <a:srgbClr val="FF0000"/>
                </a:solidFill>
              </a:rPr>
              <a:t>Düşük</a:t>
            </a:r>
            <a:r>
              <a:rPr lang="tr-TR" dirty="0" smtClean="0"/>
              <a:t>:  Kabiliyetsiz, isteksiz, kendisine güveni yok: Görevlerin ayrıntılı bir şekilde açıklanmasını isterler.  Güvenleri olmadığı için nezaret beklerler, yol gösterilmesini isterler. </a:t>
            </a:r>
          </a:p>
          <a:p>
            <a:pPr marL="457200" indent="-457200">
              <a:buAutoNum type="arabicPeriod"/>
            </a:pPr>
            <a:r>
              <a:rPr lang="tr-TR" dirty="0" smtClean="0">
                <a:solidFill>
                  <a:srgbClr val="FF0000"/>
                </a:solidFill>
              </a:rPr>
              <a:t>Düşükten orta dereceye kadar</a:t>
            </a:r>
            <a:r>
              <a:rPr lang="tr-TR" dirty="0" smtClean="0"/>
              <a:t>: Kabiliyetsiz fakat istekli, kendine güveni var:  Görevin uygun bir şekilde yapılması için talimatların açık ve net olmasını  ve kendilerine destek verilmesini beklerler.  </a:t>
            </a:r>
          </a:p>
          <a:p>
            <a:pPr marL="457200" indent="-457200">
              <a:buAutoNum type="arabicPeriod"/>
            </a:pPr>
            <a:r>
              <a:rPr lang="tr-TR" dirty="0" smtClean="0">
                <a:solidFill>
                  <a:srgbClr val="FF0000"/>
                </a:solidFill>
              </a:rPr>
              <a:t>Orta dereceden yükseğe kadar</a:t>
            </a:r>
            <a:r>
              <a:rPr lang="tr-TR" dirty="0" smtClean="0"/>
              <a:t>: Kabiliyetli, fakat isteksiz, kendisine güveni yok. </a:t>
            </a:r>
            <a:r>
              <a:rPr lang="en-US" dirty="0" smtClean="0"/>
              <a:t> </a:t>
            </a:r>
            <a:r>
              <a:rPr lang="tr-TR" dirty="0" smtClean="0"/>
              <a:t>Kabiliyetli olmalarına karşılık öz güvenleri düşüktür. İşi gerçekleştirebilmeleri için cesaret ve teşvike ihtiyaçları vardır. </a:t>
            </a:r>
          </a:p>
          <a:p>
            <a:pPr marL="457200" indent="-457200">
              <a:buAutoNum type="arabicPeriod"/>
            </a:pPr>
            <a:r>
              <a:rPr lang="tr-TR" dirty="0" smtClean="0">
                <a:solidFill>
                  <a:srgbClr val="FF0000"/>
                </a:solidFill>
              </a:rPr>
              <a:t>Yüksek</a:t>
            </a:r>
            <a:r>
              <a:rPr lang="tr-TR" dirty="0" smtClean="0"/>
              <a:t>:  Kabiliyetli, istekli ve kendine güveni var: Talimata, yönlendirmeye ve desteğe ihtiyacı olmaksızın işleri kendi başlarına gerçekleştirirler. Öz güvenleri ve motivasyonları yüksektir. </a:t>
            </a:r>
          </a:p>
        </p:txBody>
      </p:sp>
    </p:spTree>
    <p:extLst>
      <p:ext uri="{BB962C8B-B14F-4D97-AF65-F5344CB8AC3E}">
        <p14:creationId xmlns:p14="http://schemas.microsoft.com/office/powerpoint/2010/main" val="73063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Olgunluk seviyelerine göre liderlik</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24</a:t>
            </a:fld>
            <a:endParaRPr lang="tr-TR" dirty="0"/>
          </a:p>
        </p:txBody>
      </p:sp>
      <p:sp>
        <p:nvSpPr>
          <p:cNvPr id="6" name="Metin Yer Tutucusu 5"/>
          <p:cNvSpPr>
            <a:spLocks noGrp="1"/>
          </p:cNvSpPr>
          <p:nvPr>
            <p:ph type="body" sz="quarter" idx="13"/>
          </p:nvPr>
        </p:nvSpPr>
        <p:spPr>
          <a:xfrm>
            <a:off x="457200" y="1557338"/>
            <a:ext cx="7067128" cy="4679950"/>
          </a:xfrm>
        </p:spPr>
        <p:txBody>
          <a:bodyPr/>
          <a:lstStyle/>
          <a:p>
            <a:r>
              <a:rPr lang="tr-TR" dirty="0" smtClean="0">
                <a:solidFill>
                  <a:srgbClr val="FF0000"/>
                </a:solidFill>
              </a:rPr>
              <a:t>1. Olgunluk seviyesi Düşük: </a:t>
            </a:r>
          </a:p>
          <a:p>
            <a:r>
              <a:rPr lang="tr-TR" dirty="0" smtClean="0"/>
              <a:t>Talimat veren liderlik tarzı</a:t>
            </a:r>
          </a:p>
          <a:p>
            <a:endParaRPr lang="tr-TR" dirty="0" smtClean="0">
              <a:solidFill>
                <a:srgbClr val="FF0000"/>
              </a:solidFill>
            </a:endParaRPr>
          </a:p>
          <a:p>
            <a:r>
              <a:rPr lang="tr-TR" dirty="0" smtClean="0">
                <a:solidFill>
                  <a:srgbClr val="FF0000"/>
                </a:solidFill>
              </a:rPr>
              <a:t>2. </a:t>
            </a:r>
            <a:r>
              <a:rPr lang="tr-TR" dirty="0">
                <a:solidFill>
                  <a:srgbClr val="FF0000"/>
                </a:solidFill>
              </a:rPr>
              <a:t>Olgunluk seviyesi </a:t>
            </a:r>
            <a:r>
              <a:rPr lang="tr-TR" dirty="0" smtClean="0">
                <a:solidFill>
                  <a:srgbClr val="FF0000"/>
                </a:solidFill>
              </a:rPr>
              <a:t>Düşükten </a:t>
            </a:r>
            <a:r>
              <a:rPr lang="tr-TR" dirty="0">
                <a:solidFill>
                  <a:srgbClr val="FF0000"/>
                </a:solidFill>
              </a:rPr>
              <a:t>orta dereceye </a:t>
            </a:r>
            <a:r>
              <a:rPr lang="tr-TR" dirty="0" smtClean="0">
                <a:solidFill>
                  <a:srgbClr val="FF0000"/>
                </a:solidFill>
              </a:rPr>
              <a:t>kadar: </a:t>
            </a:r>
            <a:r>
              <a:rPr lang="tr-TR" dirty="0" smtClean="0"/>
              <a:t>Öneren Liderlik tarzı</a:t>
            </a:r>
          </a:p>
          <a:p>
            <a:endParaRPr lang="tr-TR" dirty="0" smtClean="0"/>
          </a:p>
          <a:p>
            <a:r>
              <a:rPr lang="tr-TR" dirty="0" smtClean="0">
                <a:solidFill>
                  <a:srgbClr val="FF0000"/>
                </a:solidFill>
              </a:rPr>
              <a:t>3. </a:t>
            </a:r>
            <a:r>
              <a:rPr lang="tr-TR" dirty="0">
                <a:solidFill>
                  <a:srgbClr val="FF0000"/>
                </a:solidFill>
              </a:rPr>
              <a:t>Olgunluk seviyesi </a:t>
            </a:r>
            <a:r>
              <a:rPr lang="tr-TR" dirty="0" smtClean="0">
                <a:solidFill>
                  <a:srgbClr val="FF0000"/>
                </a:solidFill>
              </a:rPr>
              <a:t>Orta </a:t>
            </a:r>
            <a:r>
              <a:rPr lang="tr-TR" dirty="0">
                <a:solidFill>
                  <a:srgbClr val="FF0000"/>
                </a:solidFill>
              </a:rPr>
              <a:t>dereceden yükseğe </a:t>
            </a:r>
            <a:r>
              <a:rPr lang="tr-TR" dirty="0" smtClean="0">
                <a:solidFill>
                  <a:srgbClr val="FF0000"/>
                </a:solidFill>
              </a:rPr>
              <a:t>kadar:</a:t>
            </a:r>
            <a:br>
              <a:rPr lang="tr-TR" dirty="0" smtClean="0">
                <a:solidFill>
                  <a:srgbClr val="FF0000"/>
                </a:solidFill>
              </a:rPr>
            </a:br>
            <a:r>
              <a:rPr lang="tr-TR" dirty="0"/>
              <a:t>Katılım </a:t>
            </a:r>
            <a:r>
              <a:rPr lang="tr-TR" dirty="0" smtClean="0"/>
              <a:t>sağlayan liderlik tarzı</a:t>
            </a:r>
          </a:p>
          <a:p>
            <a:endParaRPr lang="tr-TR" dirty="0" smtClean="0">
              <a:solidFill>
                <a:srgbClr val="FF0000"/>
              </a:solidFill>
            </a:endParaRPr>
          </a:p>
          <a:p>
            <a:r>
              <a:rPr lang="tr-TR" dirty="0" smtClean="0">
                <a:solidFill>
                  <a:srgbClr val="FF0000"/>
                </a:solidFill>
              </a:rPr>
              <a:t>4. </a:t>
            </a:r>
            <a:r>
              <a:rPr lang="tr-TR" dirty="0">
                <a:solidFill>
                  <a:srgbClr val="FF0000"/>
                </a:solidFill>
              </a:rPr>
              <a:t>Olgunluk seviyesi </a:t>
            </a:r>
            <a:r>
              <a:rPr lang="tr-TR" dirty="0" smtClean="0">
                <a:solidFill>
                  <a:srgbClr val="FF0000"/>
                </a:solidFill>
              </a:rPr>
              <a:t> Yüksek:</a:t>
            </a:r>
            <a:br>
              <a:rPr lang="tr-TR" dirty="0" smtClean="0">
                <a:solidFill>
                  <a:srgbClr val="FF0000"/>
                </a:solidFill>
              </a:rPr>
            </a:br>
            <a:r>
              <a:rPr lang="tr-TR" dirty="0" smtClean="0"/>
              <a:t>Yetkiyi devreden liderlik tarzı</a:t>
            </a:r>
          </a:p>
          <a:p>
            <a:endParaRPr lang="tr-TR" dirty="0" smtClean="0">
              <a:solidFill>
                <a:srgbClr val="FF0000"/>
              </a:solidFill>
            </a:endParaRPr>
          </a:p>
          <a:p>
            <a:endParaRPr lang="tr-TR" dirty="0" smtClean="0">
              <a:solidFill>
                <a:srgbClr val="FF0000"/>
              </a:solidFill>
            </a:endParaRPr>
          </a:p>
          <a:p>
            <a:endParaRPr lang="tr-TR" dirty="0"/>
          </a:p>
        </p:txBody>
      </p:sp>
    </p:spTree>
    <p:extLst>
      <p:ext uri="{BB962C8B-B14F-4D97-AF65-F5344CB8AC3E}">
        <p14:creationId xmlns:p14="http://schemas.microsoft.com/office/powerpoint/2010/main" val="3426042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Durumsal liderlik tarzının eleştirisi</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25</a:t>
            </a:fld>
            <a:endParaRPr lang="tr-TR" dirty="0"/>
          </a:p>
        </p:txBody>
      </p:sp>
      <p:sp>
        <p:nvSpPr>
          <p:cNvPr id="6" name="Metin Yer Tutucusu 5"/>
          <p:cNvSpPr>
            <a:spLocks noGrp="1"/>
          </p:cNvSpPr>
          <p:nvPr>
            <p:ph type="body" sz="quarter" idx="13"/>
          </p:nvPr>
        </p:nvSpPr>
        <p:spPr/>
        <p:txBody>
          <a:bodyPr/>
          <a:lstStyle/>
          <a:p>
            <a:pPr marL="342900" indent="-342900">
              <a:buFont typeface="Arial" panose="020B0604020202020204" pitchFamily="34" charset="0"/>
              <a:buChar char="•"/>
            </a:pPr>
            <a:r>
              <a:rPr lang="tr-TR" dirty="0"/>
              <a:t>Hersey </a:t>
            </a:r>
            <a:r>
              <a:rPr lang="tr-TR" dirty="0" smtClean="0"/>
              <a:t>ve Blanchard getirdikleri yaklaşım çerçevesinde liderlik uygulaması yapan kişilerin etkin ve yüksek performans ortaya koyduğuna ilişkin herhangi bir kanıt ortaya koyamamışlardır.</a:t>
            </a:r>
          </a:p>
          <a:p>
            <a:pPr marL="342900" indent="-342900">
              <a:buFont typeface="Arial" panose="020B0604020202020204" pitchFamily="34" charset="0"/>
              <a:buChar char="•"/>
            </a:pPr>
            <a:r>
              <a:rPr lang="tr-TR" dirty="0" smtClean="0"/>
              <a:t>Model sadece belirli ast grupları için geçerli olabilir.</a:t>
            </a:r>
          </a:p>
          <a:p>
            <a:pPr marL="342900" indent="-342900">
              <a:buFont typeface="Arial" panose="020B0604020202020204" pitchFamily="34" charset="0"/>
              <a:buChar char="•"/>
            </a:pPr>
            <a:r>
              <a:rPr lang="tr-TR" dirty="0" smtClean="0"/>
              <a:t>Bazı davranış bilimcileri Durumsallık ve Koşulsallık yaklaşımlarının  etkin liderlik uygulamasındaki yararını sorgulamışlar  ve bundan kuşku duyduklarını belirtmişlerdir. </a:t>
            </a:r>
          </a:p>
          <a:p>
            <a:pPr marL="342900" indent="-342900">
              <a:buFont typeface="Arial" panose="020B0604020202020204" pitchFamily="34" charset="0"/>
              <a:buChar char="•"/>
            </a:pPr>
            <a:r>
              <a:rPr lang="tr-TR" dirty="0" smtClean="0"/>
              <a:t>Getirilen bir diğer eleştiri Durumsal ve Koşulsal liderlik kuramlarının karmaşık olduğu ve etkili olup olmadığının test edilmesinin zor olduğudur. </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82127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Durumsal liderlik</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26</a:t>
            </a:fld>
            <a:endParaRPr lang="tr-TR" dirty="0"/>
          </a:p>
        </p:txBody>
      </p:sp>
      <p:pic>
        <p:nvPicPr>
          <p:cNvPr id="7" name="Resim 6"/>
          <p:cNvPicPr>
            <a:picLocks noChangeAspect="1"/>
          </p:cNvPicPr>
          <p:nvPr/>
        </p:nvPicPr>
        <p:blipFill>
          <a:blip r:embed="rId2"/>
          <a:stretch>
            <a:fillRect/>
          </a:stretch>
        </p:blipFill>
        <p:spPr>
          <a:xfrm>
            <a:off x="1428576" y="1417638"/>
            <a:ext cx="6286847" cy="4585730"/>
          </a:xfrm>
          <a:prstGeom prst="rect">
            <a:avLst/>
          </a:prstGeom>
        </p:spPr>
      </p:pic>
    </p:spTree>
    <p:extLst>
      <p:ext uri="{BB962C8B-B14F-4D97-AF65-F5344CB8AC3E}">
        <p14:creationId xmlns:p14="http://schemas.microsoft.com/office/powerpoint/2010/main" val="54261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Dönüştürücü Liderlik</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27</a:t>
            </a:fld>
            <a:endParaRPr lang="tr-TR" dirty="0"/>
          </a:p>
        </p:txBody>
      </p:sp>
      <p:sp>
        <p:nvSpPr>
          <p:cNvPr id="6" name="Metin Yer Tutucusu 5"/>
          <p:cNvSpPr>
            <a:spLocks noGrp="1"/>
          </p:cNvSpPr>
          <p:nvPr>
            <p:ph type="body" sz="quarter" idx="13"/>
          </p:nvPr>
        </p:nvSpPr>
        <p:spPr/>
        <p:txBody>
          <a:bodyPr>
            <a:normAutofit fontScale="85000" lnSpcReduction="10000"/>
          </a:bodyPr>
          <a:lstStyle/>
          <a:p>
            <a:pPr marL="342900" indent="-342900">
              <a:buFont typeface="Arial" panose="020B0604020202020204" pitchFamily="34" charset="0"/>
              <a:buChar char="•"/>
            </a:pPr>
            <a:r>
              <a:rPr lang="tr-TR" dirty="0" err="1" smtClean="0"/>
              <a:t>Burns</a:t>
            </a:r>
            <a:r>
              <a:rPr lang="tr-TR" dirty="0" smtClean="0"/>
              <a:t> (1978) </a:t>
            </a:r>
            <a:r>
              <a:rPr lang="tr-TR" dirty="0"/>
              <a:t>ve Bass (1985) </a:t>
            </a:r>
            <a:r>
              <a:rPr lang="tr-TR" dirty="0" smtClean="0"/>
              <a:t>tarafından geliştirilmiştir.</a:t>
            </a:r>
            <a:endParaRPr lang="tr-TR" dirty="0"/>
          </a:p>
          <a:p>
            <a:pPr marL="342900" indent="-342900">
              <a:buFont typeface="Arial" panose="020B0604020202020204" pitchFamily="34" charset="0"/>
              <a:buChar char="•"/>
            </a:pPr>
            <a:r>
              <a:rPr lang="tr-TR" dirty="0" smtClean="0"/>
              <a:t>Çalışanlarda yeni bir bilinç ve heyecan yaratarak BAŞARIYA, DEĞİŞİME ve SÜREKLİ  GELİŞİME odaklanan liderlik tarzı.</a:t>
            </a:r>
          </a:p>
          <a:p>
            <a:pPr marL="342900" indent="-342900">
              <a:buFont typeface="Arial" panose="020B0604020202020204" pitchFamily="34" charset="0"/>
              <a:buChar char="•"/>
            </a:pPr>
            <a:r>
              <a:rPr lang="tr-TR" dirty="0" smtClean="0"/>
              <a:t>Reformlar peşinde koşar, astları için yüksek hedefler belirler ve onları bu hedefleri gerçekleştirmeleri için motive eder, cesaretlendirir.</a:t>
            </a:r>
          </a:p>
          <a:p>
            <a:pPr marL="342900" indent="-342900">
              <a:buFont typeface="Arial" panose="020B0604020202020204" pitchFamily="34" charset="0"/>
              <a:buChar char="•"/>
            </a:pPr>
            <a:r>
              <a:rPr lang="tr-TR" dirty="0" smtClean="0"/>
              <a:t>Mevcut yapılarda köklü değişikliklere gider ve onları dönüştürür. Yeni sistemler, yeni modeller, yeni yaklaşımlar ortaya koyar.</a:t>
            </a:r>
          </a:p>
          <a:p>
            <a:pPr marL="342900" indent="-342900">
              <a:buFont typeface="Arial" panose="020B0604020202020204" pitchFamily="34" charset="0"/>
              <a:buChar char="•"/>
            </a:pPr>
            <a:r>
              <a:rPr lang="tr-TR" dirty="0" smtClean="0"/>
              <a:t>Etkili, gürültülü, mücadeleci, yılmaz ve hedeflerin peşinde koşan liderdir.  Yüksek karizmaya ve öz saygınlığa sahiptir. </a:t>
            </a:r>
          </a:p>
          <a:p>
            <a:pPr marL="342900" indent="-342900">
              <a:buFont typeface="Arial" panose="020B0604020202020204" pitchFamily="34" charset="0"/>
              <a:buChar char="•"/>
            </a:pPr>
            <a:r>
              <a:rPr lang="tr-TR" dirty="0" smtClean="0"/>
              <a:t>Astları ona güvenir ve peşinde saygıyla, isteyerek ve katkı yaparak, çabalarını arttırarak bağlılık gösterirler.</a:t>
            </a:r>
          </a:p>
          <a:p>
            <a:pPr marL="342900" indent="-342900">
              <a:buFont typeface="Arial" panose="020B0604020202020204" pitchFamily="34" charset="0"/>
              <a:buChar char="•"/>
            </a:pPr>
            <a:r>
              <a:rPr lang="tr-TR" dirty="0" smtClean="0"/>
              <a:t>Kendisini, çalışanları ve örgütü etkin ve dinamik bir şekilde yöneten kişidir.</a:t>
            </a:r>
          </a:p>
          <a:p>
            <a:pPr marL="342900" indent="-342900">
              <a:buFont typeface="Arial" panose="020B0604020202020204" pitchFamily="34" charset="0"/>
              <a:buChar char="•"/>
            </a:pPr>
            <a:r>
              <a:rPr lang="tr-TR" dirty="0" smtClean="0"/>
              <a:t>Bazı araştırmacılar etkin Dönüştürücü </a:t>
            </a:r>
            <a:r>
              <a:rPr lang="tr-TR" dirty="0"/>
              <a:t>L</a:t>
            </a:r>
            <a:r>
              <a:rPr lang="tr-TR" dirty="0" smtClean="0"/>
              <a:t>iderliğin  Karizmatik </a:t>
            </a:r>
            <a:r>
              <a:rPr lang="tr-TR" dirty="0"/>
              <a:t>L</a:t>
            </a:r>
            <a:r>
              <a:rPr lang="tr-TR" dirty="0" smtClean="0"/>
              <a:t>iderliği gerektirdiğini ileri sürmüşlerdir (King, 1990). </a:t>
            </a:r>
          </a:p>
          <a:p>
            <a:endParaRPr lang="tr-TR" dirty="0"/>
          </a:p>
        </p:txBody>
      </p:sp>
    </p:spTree>
    <p:extLst>
      <p:ext uri="{BB962C8B-B14F-4D97-AF65-F5344CB8AC3E}">
        <p14:creationId xmlns:p14="http://schemas.microsoft.com/office/powerpoint/2010/main" val="97429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Kendini yönetmesi</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28</a:t>
            </a:fld>
            <a:endParaRPr lang="tr-TR" dirty="0"/>
          </a:p>
        </p:txBody>
      </p:sp>
      <p:sp>
        <p:nvSpPr>
          <p:cNvPr id="6" name="Metin Yer Tutucusu 5"/>
          <p:cNvSpPr>
            <a:spLocks noGrp="1"/>
          </p:cNvSpPr>
          <p:nvPr>
            <p:ph type="body" sz="quarter" idx="13"/>
          </p:nvPr>
        </p:nvSpPr>
        <p:spPr/>
        <p:txBody>
          <a:bodyPr/>
          <a:lstStyle/>
          <a:p>
            <a:pPr marL="342900" indent="-342900">
              <a:buFont typeface="Arial" panose="020B0604020202020204" pitchFamily="34" charset="0"/>
              <a:buChar char="•"/>
            </a:pPr>
            <a:r>
              <a:rPr lang="tr-TR" dirty="0" smtClean="0"/>
              <a:t>Açık ve şeffaftır</a:t>
            </a:r>
          </a:p>
          <a:p>
            <a:pPr marL="342900" indent="-342900">
              <a:buFont typeface="Arial" panose="020B0604020202020204" pitchFamily="34" charset="0"/>
              <a:buChar char="•"/>
            </a:pPr>
            <a:r>
              <a:rPr lang="tr-TR" dirty="0" smtClean="0"/>
              <a:t>Saygıyla hareket eder</a:t>
            </a:r>
          </a:p>
          <a:p>
            <a:pPr marL="342900" indent="-342900">
              <a:buFont typeface="Arial" panose="020B0604020202020204" pitchFamily="34" charset="0"/>
              <a:buChar char="•"/>
            </a:pPr>
            <a:r>
              <a:rPr lang="tr-TR" dirty="0" smtClean="0"/>
              <a:t>Kararlıdır, asla vaz geçmez</a:t>
            </a:r>
          </a:p>
          <a:p>
            <a:pPr marL="342900" indent="-342900">
              <a:buFont typeface="Arial" panose="020B0604020202020204" pitchFamily="34" charset="0"/>
              <a:buChar char="•"/>
            </a:pPr>
            <a:r>
              <a:rPr lang="tr-TR" dirty="0" smtClean="0"/>
              <a:t>Diğerleri için ilham kaynağıdır, yeni fikirler, yeni düşünceler ortaya koyar.</a:t>
            </a:r>
          </a:p>
          <a:p>
            <a:pPr marL="342900" indent="-342900">
              <a:buFont typeface="Arial" panose="020B0604020202020204" pitchFamily="34" charset="0"/>
              <a:buChar char="•"/>
            </a:pPr>
            <a:r>
              <a:rPr lang="tr-TR" dirty="0" smtClean="0"/>
              <a:t>Karmaşık sorunları başarıyla çözer</a:t>
            </a:r>
            <a:endParaRPr lang="tr-TR" dirty="0"/>
          </a:p>
        </p:txBody>
      </p:sp>
    </p:spTree>
    <p:extLst>
      <p:ext uri="{BB962C8B-B14F-4D97-AF65-F5344CB8AC3E}">
        <p14:creationId xmlns:p14="http://schemas.microsoft.com/office/powerpoint/2010/main" val="2704209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Diğerlerini </a:t>
            </a:r>
            <a:r>
              <a:rPr lang="tr-TR" dirty="0"/>
              <a:t>yönetmesi</a:t>
            </a:r>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29</a:t>
            </a:fld>
            <a:endParaRPr lang="tr-TR" dirty="0"/>
          </a:p>
        </p:txBody>
      </p:sp>
      <p:sp>
        <p:nvSpPr>
          <p:cNvPr id="6" name="Metin Yer Tutucusu 5"/>
          <p:cNvSpPr>
            <a:spLocks noGrp="1"/>
          </p:cNvSpPr>
          <p:nvPr>
            <p:ph type="body" sz="quarter" idx="13"/>
          </p:nvPr>
        </p:nvSpPr>
        <p:spPr/>
        <p:txBody>
          <a:bodyPr/>
          <a:lstStyle/>
          <a:p>
            <a:pPr marL="342900" indent="-342900">
              <a:buFont typeface="Arial" panose="020B0604020202020204" pitchFamily="34" charset="0"/>
              <a:buChar char="•"/>
            </a:pPr>
            <a:r>
              <a:rPr lang="tr-TR" dirty="0" smtClean="0"/>
              <a:t>Nazik bir şekilde çalışanlarıyla ilgilenir</a:t>
            </a:r>
          </a:p>
          <a:p>
            <a:pPr marL="342900" indent="-342900">
              <a:buFont typeface="Arial" panose="020B0604020202020204" pitchFamily="34" charset="0"/>
              <a:buChar char="•"/>
            </a:pPr>
            <a:r>
              <a:rPr lang="tr-TR" dirty="0" smtClean="0"/>
              <a:t>Çalışanlarına güç ve yetki verir, kaynak sağlar</a:t>
            </a:r>
          </a:p>
          <a:p>
            <a:pPr marL="342900" indent="-342900">
              <a:buFont typeface="Arial" panose="020B0604020202020204" pitchFamily="34" charset="0"/>
              <a:buChar char="•"/>
            </a:pPr>
            <a:r>
              <a:rPr lang="tr-TR" dirty="0" smtClean="0"/>
              <a:t>Çalışanlarının başarılı olmaları için çaba harcar</a:t>
            </a:r>
          </a:p>
          <a:p>
            <a:pPr marL="342900" indent="-342900">
              <a:buFont typeface="Arial" panose="020B0604020202020204" pitchFamily="34" charset="0"/>
              <a:buChar char="•"/>
            </a:pPr>
            <a:r>
              <a:rPr lang="tr-TR" dirty="0" smtClean="0"/>
              <a:t>Kapısını açık tutar, kendisine kolay erişilebilir</a:t>
            </a:r>
          </a:p>
          <a:p>
            <a:pPr marL="342900" indent="-342900">
              <a:buFont typeface="Arial" panose="020B0604020202020204" pitchFamily="34" charset="0"/>
              <a:buChar char="•"/>
            </a:pPr>
            <a:r>
              <a:rPr lang="tr-TR" dirty="0" smtClean="0"/>
              <a:t>Arkadaşlarını değişiklik ve yenilik yapma konusunda sürekli teşvik eder</a:t>
            </a:r>
          </a:p>
          <a:p>
            <a:pPr marL="342900" indent="-342900">
              <a:buFont typeface="Arial" panose="020B0604020202020204" pitchFamily="34" charset="0"/>
              <a:buChar char="•"/>
            </a:pPr>
            <a:endParaRPr lang="tr-TR" dirty="0" smtClean="0"/>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064372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400" dirty="0"/>
              <a:t>Modern liderlik </a:t>
            </a:r>
            <a:r>
              <a:rPr lang="tr-TR" sz="3400" dirty="0" smtClean="0"/>
              <a:t>kuramlarının sınıflandırılması</a:t>
            </a:r>
            <a:br>
              <a:rPr lang="tr-TR" sz="3400" dirty="0" smtClean="0"/>
            </a:br>
            <a:r>
              <a:rPr lang="tr-TR" sz="1500" dirty="0" smtClean="0">
                <a:solidFill>
                  <a:srgbClr val="0070C0"/>
                </a:solidFill>
              </a:rPr>
              <a:t>Bir liderlik kuramı nerede bitiyor ve diğeri  hangi tarihte başlıyor kesin çizgi çizmek mümkün değildir.</a:t>
            </a:r>
            <a:endParaRPr lang="tr-TR" sz="1500" dirty="0">
              <a:solidFill>
                <a:srgbClr val="0070C0"/>
              </a:solidFill>
            </a:endParaRPr>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a:t>
            </a:fld>
            <a:endParaRPr lang="tr-TR" dirty="0"/>
          </a:p>
        </p:txBody>
      </p:sp>
      <p:sp>
        <p:nvSpPr>
          <p:cNvPr id="6" name="Metin Yer Tutucusu 5"/>
          <p:cNvSpPr>
            <a:spLocks noGrp="1"/>
          </p:cNvSpPr>
          <p:nvPr>
            <p:ph type="body" sz="quarter" idx="13"/>
          </p:nvPr>
        </p:nvSpPr>
        <p:spPr>
          <a:xfrm>
            <a:off x="457200" y="1557338"/>
            <a:ext cx="8579296" cy="4679950"/>
          </a:xfrm>
        </p:spPr>
        <p:txBody>
          <a:bodyPr>
            <a:normAutofit fontScale="77500" lnSpcReduction="20000"/>
          </a:bodyPr>
          <a:lstStyle/>
          <a:p>
            <a:pPr marL="457200" indent="-457200">
              <a:buFont typeface="+mj-lt"/>
              <a:buAutoNum type="arabicPeriod"/>
            </a:pPr>
            <a:r>
              <a:rPr lang="tr-TR" b="1" dirty="0" smtClean="0">
                <a:solidFill>
                  <a:srgbClr val="7030A0"/>
                </a:solidFill>
              </a:rPr>
              <a:t>1960-1980 Dönemi</a:t>
            </a:r>
          </a:p>
          <a:p>
            <a:pPr lvl="1" indent="0">
              <a:buNone/>
            </a:pPr>
            <a:r>
              <a:rPr lang="tr-TR" dirty="0" smtClean="0"/>
              <a:t>1.1. «Koşulsal Liderlik» Kuramları</a:t>
            </a:r>
          </a:p>
          <a:p>
            <a:pPr lvl="2" indent="0">
              <a:buNone/>
            </a:pPr>
            <a:r>
              <a:rPr lang="tr-TR" sz="1800" dirty="0" smtClean="0">
                <a:solidFill>
                  <a:srgbClr val="FF0000"/>
                </a:solidFill>
              </a:rPr>
              <a:t>1.1.1. Fiedler’in en az tercih edilen iş arkadaşı kuramı</a:t>
            </a:r>
          </a:p>
          <a:p>
            <a:pPr lvl="2" indent="0">
              <a:buNone/>
            </a:pPr>
            <a:r>
              <a:rPr lang="tr-TR" sz="1800" dirty="0" smtClean="0"/>
              <a:t>1.1.2.  Bilişsel Kaynak Kuramı (Cognitive resource Theory)</a:t>
            </a:r>
          </a:p>
          <a:p>
            <a:pPr lvl="1" indent="0">
              <a:buNone/>
            </a:pPr>
            <a:r>
              <a:rPr lang="tr-TR" dirty="0"/>
              <a:t>1.2</a:t>
            </a:r>
            <a:r>
              <a:rPr lang="tr-TR" dirty="0" smtClean="0"/>
              <a:t>. «Durumsal liderlik» teorileri  </a:t>
            </a:r>
          </a:p>
          <a:p>
            <a:pPr lvl="2" indent="0">
              <a:buNone/>
            </a:pPr>
            <a:r>
              <a:rPr lang="tr-TR" sz="1800" dirty="0" smtClean="0">
                <a:solidFill>
                  <a:srgbClr val="FF0000"/>
                </a:solidFill>
              </a:rPr>
              <a:t>1.2.1</a:t>
            </a:r>
            <a:r>
              <a:rPr lang="tr-TR" sz="1800" dirty="0">
                <a:solidFill>
                  <a:srgbClr val="FF0000"/>
                </a:solidFill>
              </a:rPr>
              <a:t>. </a:t>
            </a:r>
            <a:r>
              <a:rPr lang="tr-TR" sz="1800" dirty="0" smtClean="0">
                <a:solidFill>
                  <a:srgbClr val="FF0000"/>
                </a:solidFill>
              </a:rPr>
              <a:t>Hersey ve Blanchard’ın durumsal liderlik kuramı</a:t>
            </a:r>
            <a:endParaRPr lang="tr-TR" sz="1800" dirty="0">
              <a:solidFill>
                <a:srgbClr val="FF0000"/>
              </a:solidFill>
            </a:endParaRPr>
          </a:p>
          <a:p>
            <a:pPr lvl="2" indent="0">
              <a:buNone/>
            </a:pPr>
            <a:r>
              <a:rPr lang="tr-TR" sz="1800" dirty="0" smtClean="0">
                <a:solidFill>
                  <a:srgbClr val="FF0000"/>
                </a:solidFill>
              </a:rPr>
              <a:t>1.2.2</a:t>
            </a:r>
            <a:r>
              <a:rPr lang="tr-TR" sz="1800" dirty="0">
                <a:solidFill>
                  <a:srgbClr val="FF0000"/>
                </a:solidFill>
              </a:rPr>
              <a:t>.  </a:t>
            </a:r>
            <a:r>
              <a:rPr lang="tr-TR" sz="1800" dirty="0" smtClean="0">
                <a:solidFill>
                  <a:srgbClr val="FF0000"/>
                </a:solidFill>
              </a:rPr>
              <a:t>House’ın Amaç-Yol kuramı</a:t>
            </a:r>
          </a:p>
          <a:p>
            <a:pPr lvl="2" indent="0">
              <a:buNone/>
            </a:pPr>
            <a:r>
              <a:rPr lang="tr-TR" sz="1800" dirty="0" smtClean="0"/>
              <a:t>1.2.3.  Lider Katılım Modeli (Leader  Participation model)</a:t>
            </a:r>
          </a:p>
          <a:p>
            <a:pPr lvl="2" indent="0">
              <a:buNone/>
            </a:pPr>
            <a:r>
              <a:rPr lang="tr-TR" sz="1800" dirty="0" smtClean="0"/>
              <a:t>1.2.4. Vroom-Yetton-Jago liderlik modeli (19739);  (Jego,1988) Grubun karar vermesinde liderlik </a:t>
            </a:r>
          </a:p>
          <a:p>
            <a:pPr lvl="2" indent="0">
              <a:buNone/>
            </a:pPr>
            <a:r>
              <a:rPr lang="tr-TR" sz="1800" dirty="0" smtClean="0"/>
              <a:t>1.2.5. Reddin’in 3B Liderlik Modeli (1970)</a:t>
            </a:r>
          </a:p>
          <a:p>
            <a:pPr marL="457200" indent="-457200">
              <a:buAutoNum type="arabicPeriod" startAt="2"/>
            </a:pPr>
            <a:r>
              <a:rPr lang="tr-TR" b="1" dirty="0" smtClean="0">
                <a:solidFill>
                  <a:srgbClr val="7030A0"/>
                </a:solidFill>
              </a:rPr>
              <a:t>1980-2000 Dönemi</a:t>
            </a:r>
          </a:p>
          <a:p>
            <a:pPr lvl="1" indent="0">
              <a:buNone/>
            </a:pPr>
            <a:r>
              <a:rPr lang="tr-TR" dirty="0" smtClean="0">
                <a:solidFill>
                  <a:srgbClr val="FF0000"/>
                </a:solidFill>
              </a:rPr>
              <a:t>2.1. Etkileşimci Liderlik</a:t>
            </a:r>
          </a:p>
          <a:p>
            <a:pPr lvl="1" indent="0">
              <a:buNone/>
            </a:pPr>
            <a:r>
              <a:rPr lang="tr-TR" dirty="0" smtClean="0">
                <a:solidFill>
                  <a:srgbClr val="FF0000"/>
                </a:solidFill>
              </a:rPr>
              <a:t>2.2. </a:t>
            </a:r>
            <a:r>
              <a:rPr lang="tr-TR" dirty="0">
                <a:solidFill>
                  <a:srgbClr val="FF0000"/>
                </a:solidFill>
              </a:rPr>
              <a:t>Dönüştürücü Liderlik (Bass, 1990; Northouse, </a:t>
            </a:r>
            <a:r>
              <a:rPr lang="tr-TR" dirty="0" smtClean="0">
                <a:solidFill>
                  <a:srgbClr val="FF0000"/>
                </a:solidFill>
              </a:rPr>
              <a:t>2007)</a:t>
            </a:r>
          </a:p>
          <a:p>
            <a:pPr lvl="1" indent="0">
              <a:buNone/>
            </a:pPr>
            <a:r>
              <a:rPr lang="tr-TR" dirty="0" smtClean="0"/>
              <a:t>2.3. Vizyoner veya Karizmatik liderlik modeli</a:t>
            </a:r>
          </a:p>
          <a:p>
            <a:pPr marL="457200" indent="-457200">
              <a:buAutoNum type="arabicPeriod" startAt="3"/>
            </a:pPr>
            <a:r>
              <a:rPr lang="tr-TR" b="1" dirty="0" smtClean="0">
                <a:solidFill>
                  <a:srgbClr val="7030A0"/>
                </a:solidFill>
              </a:rPr>
              <a:t>2000 Dönemi Sonrası</a:t>
            </a:r>
          </a:p>
          <a:p>
            <a:pPr lvl="1" indent="0">
              <a:buNone/>
            </a:pPr>
            <a:r>
              <a:rPr lang="tr-TR" dirty="0" smtClean="0">
                <a:solidFill>
                  <a:srgbClr val="FF0000"/>
                </a:solidFill>
              </a:rPr>
              <a:t>3.1. Hizmetkar Liderlik (</a:t>
            </a:r>
            <a:r>
              <a:rPr lang="tr-TR" dirty="0">
                <a:solidFill>
                  <a:srgbClr val="FF0000"/>
                </a:solidFill>
              </a:rPr>
              <a:t>Servant </a:t>
            </a:r>
            <a:r>
              <a:rPr lang="tr-TR" dirty="0" smtClean="0">
                <a:solidFill>
                  <a:srgbClr val="FF0000"/>
                </a:solidFill>
              </a:rPr>
              <a:t>leadership)</a:t>
            </a:r>
          </a:p>
          <a:p>
            <a:pPr lvl="1" indent="0">
              <a:buNone/>
            </a:pPr>
            <a:r>
              <a:rPr lang="tr-TR" dirty="0" smtClean="0">
                <a:solidFill>
                  <a:srgbClr val="FF0000"/>
                </a:solidFill>
              </a:rPr>
              <a:t>3.2. Model Liderlik yaklaşımı (</a:t>
            </a:r>
            <a:r>
              <a:rPr lang="tr-TR" dirty="0" err="1" smtClean="0">
                <a:solidFill>
                  <a:srgbClr val="FF0000"/>
                </a:solidFill>
              </a:rPr>
              <a:t>Examplary</a:t>
            </a:r>
            <a:r>
              <a:rPr lang="tr-TR" dirty="0" smtClean="0">
                <a:solidFill>
                  <a:srgbClr val="FF0000"/>
                </a:solidFill>
              </a:rPr>
              <a:t> Leadership)</a:t>
            </a:r>
          </a:p>
          <a:p>
            <a:pPr lvl="1" indent="0">
              <a:buNone/>
            </a:pPr>
            <a:r>
              <a:rPr lang="tr-TR" dirty="0" smtClean="0"/>
              <a:t>3.3. </a:t>
            </a:r>
            <a:r>
              <a:rPr lang="tr-TR" dirty="0"/>
              <a:t>Dağıtık liderlik </a:t>
            </a:r>
            <a:r>
              <a:rPr lang="tr-TR" dirty="0" smtClean="0"/>
              <a:t>(distributed leadership</a:t>
            </a:r>
            <a:r>
              <a:rPr lang="tr-TR" dirty="0"/>
              <a:t>) Spillane &amp; Diamond, </a:t>
            </a:r>
            <a:r>
              <a:rPr lang="tr-TR" dirty="0" smtClean="0"/>
              <a:t>2007</a:t>
            </a:r>
          </a:p>
          <a:p>
            <a:pPr lvl="1" indent="0">
              <a:buNone/>
            </a:pPr>
            <a:r>
              <a:rPr lang="tr-TR" dirty="0" smtClean="0"/>
              <a:t>3.4. </a:t>
            </a:r>
            <a:r>
              <a:rPr lang="tr-TR" dirty="0"/>
              <a:t>Otantik lider (Northouse, 2015).</a:t>
            </a:r>
          </a:p>
          <a:p>
            <a:pPr lvl="2" indent="0">
              <a:buNone/>
            </a:pPr>
            <a:endParaRPr lang="tr-TR" dirty="0"/>
          </a:p>
          <a:p>
            <a:pPr marL="342900" indent="-342900">
              <a:buFont typeface="Arial" panose="020B0604020202020204" pitchFamily="34" charset="0"/>
              <a:buChar char="•"/>
            </a:pPr>
            <a:endParaRPr lang="tr-TR" dirty="0"/>
          </a:p>
        </p:txBody>
      </p:sp>
      <p:sp>
        <p:nvSpPr>
          <p:cNvPr id="8" name="Metin kutusu 7"/>
          <p:cNvSpPr txBox="1"/>
          <p:nvPr/>
        </p:nvSpPr>
        <p:spPr>
          <a:xfrm>
            <a:off x="4243772" y="1268760"/>
            <a:ext cx="4618856" cy="646331"/>
          </a:xfrm>
          <a:prstGeom prst="rect">
            <a:avLst/>
          </a:prstGeom>
          <a:noFill/>
        </p:spPr>
        <p:txBody>
          <a:bodyPr wrap="square" rtlCol="0">
            <a:spAutoFit/>
          </a:bodyPr>
          <a:lstStyle/>
          <a:p>
            <a:r>
              <a:rPr lang="tr-TR" dirty="0" smtClean="0">
                <a:solidFill>
                  <a:srgbClr val="002060"/>
                </a:solidFill>
              </a:rPr>
              <a:t>Sadece kırmızı renkle</a:t>
            </a:r>
          </a:p>
          <a:p>
            <a:r>
              <a:rPr lang="tr-TR" dirty="0" smtClean="0">
                <a:solidFill>
                  <a:srgbClr val="002060"/>
                </a:solidFill>
              </a:rPr>
              <a:t>İşaretlenmiş olan kuramlardan sorumluyuz</a:t>
            </a:r>
            <a:endParaRPr lang="tr-TR" dirty="0">
              <a:solidFill>
                <a:srgbClr val="002060"/>
              </a:solidFill>
            </a:endParaRPr>
          </a:p>
        </p:txBody>
      </p:sp>
    </p:spTree>
    <p:extLst>
      <p:ext uri="{BB962C8B-B14F-4D97-AF65-F5344CB8AC3E}">
        <p14:creationId xmlns:p14="http://schemas.microsoft.com/office/powerpoint/2010/main" val="3575524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Örgütü </a:t>
            </a:r>
            <a:r>
              <a:rPr lang="tr-TR" dirty="0"/>
              <a:t>yönetmesi</a:t>
            </a:r>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30</a:t>
            </a:fld>
            <a:endParaRPr lang="tr-TR" dirty="0"/>
          </a:p>
        </p:txBody>
      </p:sp>
      <p:sp>
        <p:nvSpPr>
          <p:cNvPr id="6" name="Metin Yer Tutucusu 5"/>
          <p:cNvSpPr>
            <a:spLocks noGrp="1"/>
          </p:cNvSpPr>
          <p:nvPr>
            <p:ph type="body" sz="quarter" idx="13"/>
          </p:nvPr>
        </p:nvSpPr>
        <p:spPr/>
        <p:txBody>
          <a:bodyPr/>
          <a:lstStyle/>
          <a:p>
            <a:pPr marL="342900" indent="-342900">
              <a:buFont typeface="Arial" panose="020B0604020202020204" pitchFamily="34" charset="0"/>
              <a:buChar char="•"/>
            </a:pPr>
            <a:r>
              <a:rPr lang="tr-TR" dirty="0" smtClean="0"/>
              <a:t>Güçlü bir işbirliği, dayanışma ve koordinasyon içinde çalışır</a:t>
            </a:r>
          </a:p>
          <a:p>
            <a:pPr marL="342900" indent="-342900">
              <a:buFont typeface="Arial" panose="020B0604020202020204" pitchFamily="34" charset="0"/>
              <a:buChar char="•"/>
            </a:pPr>
            <a:r>
              <a:rPr lang="tr-TR" dirty="0" smtClean="0"/>
              <a:t>Takım çalışmasına önem verir, herkesin işin bir ucundan tutmasını sağlar</a:t>
            </a:r>
          </a:p>
          <a:p>
            <a:pPr marL="342900" indent="-342900">
              <a:buFont typeface="Arial" panose="020B0604020202020204" pitchFamily="34" charset="0"/>
              <a:buChar char="•"/>
            </a:pPr>
            <a:r>
              <a:rPr lang="tr-TR" dirty="0" smtClean="0"/>
              <a:t>Örgütün amaç ve hedeflerinin çalışanlar tarafından paylaşılması ve benimsenmesi için çaba harcar</a:t>
            </a:r>
          </a:p>
          <a:p>
            <a:pPr marL="342900" indent="-342900">
              <a:buFont typeface="Arial" panose="020B0604020202020204" pitchFamily="34" charset="0"/>
              <a:buChar char="•"/>
            </a:pPr>
            <a:r>
              <a:rPr lang="tr-TR" dirty="0" smtClean="0"/>
              <a:t>İşletmede yenilik, dönüşüm ve gelişme kültürünün yerleşmesi için çalışır.</a:t>
            </a:r>
          </a:p>
          <a:p>
            <a:pPr marL="342900" indent="-342900">
              <a:buFont typeface="Arial" panose="020B0604020202020204" pitchFamily="34" charset="0"/>
              <a:buChar char="•"/>
            </a:pPr>
            <a:r>
              <a:rPr lang="tr-TR" dirty="0" smtClean="0"/>
              <a:t>Yenilik ve değişimleri hassas ve duyarlı bir şekilde gerçekleştirir.</a:t>
            </a:r>
            <a:endParaRPr lang="tr-TR" dirty="0"/>
          </a:p>
        </p:txBody>
      </p:sp>
    </p:spTree>
    <p:extLst>
      <p:ext uri="{BB962C8B-B14F-4D97-AF65-F5344CB8AC3E}">
        <p14:creationId xmlns:p14="http://schemas.microsoft.com/office/powerpoint/2010/main" val="2883847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Etkileşimsel liderlik yaklaşımı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31</a:t>
            </a:fld>
            <a:endParaRPr lang="tr-TR" dirty="0"/>
          </a:p>
        </p:txBody>
      </p:sp>
      <p:sp>
        <p:nvSpPr>
          <p:cNvPr id="6" name="Metin Yer Tutucusu 5"/>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tr-TR" dirty="0" smtClean="0"/>
              <a:t>Sistem, iş süreçleri ve örgüt yapısı üzerine odaklanan liderlerdir.</a:t>
            </a:r>
          </a:p>
          <a:p>
            <a:pPr marL="342900" indent="-342900">
              <a:buFont typeface="Arial" panose="020B0604020202020204" pitchFamily="34" charset="0"/>
              <a:buChar char="•"/>
            </a:pPr>
            <a:r>
              <a:rPr lang="tr-TR" dirty="0" smtClean="0"/>
              <a:t>Öncelikleri dikkate alır ve problem çözme konusu üzerine odaklanmıştır. </a:t>
            </a:r>
          </a:p>
          <a:p>
            <a:pPr marL="342900" indent="-342900">
              <a:buFont typeface="Arial" panose="020B0604020202020204" pitchFamily="34" charset="0"/>
              <a:buChar char="•"/>
            </a:pPr>
            <a:r>
              <a:rPr lang="tr-TR" dirty="0" smtClean="0"/>
              <a:t>Aşamalı bir iyileştirme süreciyle hareket eder. Kalite yönelimlidir.</a:t>
            </a:r>
          </a:p>
          <a:p>
            <a:pPr marL="342900" indent="-342900">
              <a:buFont typeface="Arial" panose="020B0604020202020204" pitchFamily="34" charset="0"/>
              <a:buChar char="•"/>
            </a:pPr>
            <a:r>
              <a:rPr lang="tr-TR" dirty="0" smtClean="0"/>
              <a:t>Çalışanlarını ücret, statü, unvan gibi araçlarla motive etme yaklaşımına sahiptir.</a:t>
            </a:r>
          </a:p>
          <a:p>
            <a:pPr marL="342900" indent="-342900">
              <a:buFont typeface="Arial" panose="020B0604020202020204" pitchFamily="34" charset="0"/>
              <a:buChar char="•"/>
            </a:pPr>
            <a:r>
              <a:rPr lang="tr-TR" dirty="0" smtClean="0"/>
              <a:t>Sorumluluk, dürüstlük, mütekabiliyet gibi değerleri önemser.  Çalışanlarla bir tür takas ilişkisi içinde bulunur. Bana kazandırın ben de size kazandırayım anlayışına sahiptir. </a:t>
            </a:r>
          </a:p>
          <a:p>
            <a:pPr marL="342900" indent="-342900">
              <a:buFont typeface="Arial" panose="020B0604020202020204" pitchFamily="34" charset="0"/>
              <a:buChar char="•"/>
            </a:pPr>
            <a:r>
              <a:rPr lang="tr-TR" dirty="0" smtClean="0"/>
              <a:t>Bürokratik bir otorite anlayışına sahiptir. </a:t>
            </a:r>
            <a:endParaRPr lang="tr-TR" dirty="0"/>
          </a:p>
        </p:txBody>
      </p:sp>
    </p:spTree>
    <p:extLst>
      <p:ext uri="{BB962C8B-B14F-4D97-AF65-F5344CB8AC3E}">
        <p14:creationId xmlns:p14="http://schemas.microsoft.com/office/powerpoint/2010/main" val="1312080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Etileşimsel ve Dönüştürücü liderlik</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32</a:t>
            </a:fld>
            <a:endParaRPr lang="tr-TR" dirty="0"/>
          </a:p>
        </p:txBody>
      </p:sp>
      <p:pic>
        <p:nvPicPr>
          <p:cNvPr id="7" name="Resim 6"/>
          <p:cNvPicPr>
            <a:picLocks noChangeAspect="1"/>
          </p:cNvPicPr>
          <p:nvPr/>
        </p:nvPicPr>
        <p:blipFill>
          <a:blip r:embed="rId2"/>
          <a:stretch>
            <a:fillRect/>
          </a:stretch>
        </p:blipFill>
        <p:spPr>
          <a:xfrm>
            <a:off x="971600" y="1553063"/>
            <a:ext cx="6323434" cy="4674126"/>
          </a:xfrm>
          <a:prstGeom prst="rect">
            <a:avLst/>
          </a:prstGeom>
        </p:spPr>
      </p:pic>
    </p:spTree>
    <p:extLst>
      <p:ext uri="{BB962C8B-B14F-4D97-AF65-F5344CB8AC3E}">
        <p14:creationId xmlns:p14="http://schemas.microsoft.com/office/powerpoint/2010/main" val="3206745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Hizmetkar Liderlik</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33</a:t>
            </a:fld>
            <a:endParaRPr lang="tr-TR" dirty="0"/>
          </a:p>
        </p:txBody>
      </p:sp>
      <p:sp>
        <p:nvSpPr>
          <p:cNvPr id="6" name="Metin Yer Tutucusu 5"/>
          <p:cNvSpPr>
            <a:spLocks noGrp="1"/>
          </p:cNvSpPr>
          <p:nvPr>
            <p:ph type="body" sz="quarter" idx="13"/>
          </p:nvPr>
        </p:nvSpPr>
        <p:spPr/>
        <p:txBody>
          <a:bodyPr/>
          <a:lstStyle/>
          <a:p>
            <a:pPr marL="342900" indent="-342900">
              <a:buFont typeface="Arial" panose="020B0604020202020204" pitchFamily="34" charset="0"/>
              <a:buChar char="•"/>
            </a:pPr>
            <a:r>
              <a:rPr lang="tr-TR" dirty="0" smtClean="0"/>
              <a:t>İşgören odaklı bir liderlik tarzıdır. Çalışanlarına inisiyatif gücü tanır, onları yetkilendirir ve kendi işlerine kendilerinin hakim olmalarını sağlamaya çalışır. </a:t>
            </a:r>
          </a:p>
          <a:p>
            <a:pPr marL="342900" indent="-342900">
              <a:buFont typeface="Arial" panose="020B0604020202020204" pitchFamily="34" charset="0"/>
              <a:buChar char="•"/>
            </a:pPr>
            <a:r>
              <a:rPr lang="tr-TR" dirty="0" smtClean="0"/>
              <a:t>Yönetici kendi menfaatini ve çıkarını bir kenarda tutarak kendisini astlarına</a:t>
            </a:r>
            <a:r>
              <a:rPr lang="tr-TR" dirty="0"/>
              <a:t> </a:t>
            </a:r>
            <a:r>
              <a:rPr lang="tr-TR" dirty="0" smtClean="0"/>
              <a:t>veya çalışanlarına vakfeder. </a:t>
            </a:r>
          </a:p>
          <a:p>
            <a:pPr marL="342900" indent="-342900">
              <a:buFont typeface="Arial" panose="020B0604020202020204" pitchFamily="34" charset="0"/>
              <a:buChar char="•"/>
            </a:pPr>
            <a:r>
              <a:rPr lang="tr-TR" dirty="0" smtClean="0"/>
              <a:t>Astlarının veya çalışanlarının ihtiyaçlarını gidermek için onlara yardım eder, destek verir. Gelişmeleri için eğitim seminerleri düzenler, onları kurslara eğitimlere gönderir. Yabancı dil öğrenmeleri için imkanlar hazırlar.</a:t>
            </a:r>
          </a:p>
          <a:p>
            <a:pPr marL="342900" indent="-342900">
              <a:buFont typeface="Arial" panose="020B0604020202020204" pitchFamily="34" charset="0"/>
              <a:buChar char="•"/>
            </a:pPr>
            <a:r>
              <a:rPr lang="tr-TR" dirty="0" smtClean="0"/>
              <a:t>Böylece örgütsel amaçları motive olmuş işgörenlerle gerçekleştirmeyi hedefler.</a:t>
            </a:r>
            <a:endParaRPr lang="tr-TR" dirty="0"/>
          </a:p>
        </p:txBody>
      </p:sp>
    </p:spTree>
    <p:extLst>
      <p:ext uri="{BB962C8B-B14F-4D97-AF65-F5344CB8AC3E}">
        <p14:creationId xmlns:p14="http://schemas.microsoft.com/office/powerpoint/2010/main" val="1127268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Hizmetkar liderliğin değerleri</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34</a:t>
            </a:fld>
            <a:endParaRPr lang="tr-TR" dirty="0"/>
          </a:p>
        </p:txBody>
      </p:sp>
      <p:sp>
        <p:nvSpPr>
          <p:cNvPr id="6" name="Metin Yer Tutucusu 5"/>
          <p:cNvSpPr>
            <a:spLocks noGrp="1"/>
          </p:cNvSpPr>
          <p:nvPr>
            <p:ph type="body" sz="quarter" idx="13"/>
          </p:nvPr>
        </p:nvSpPr>
        <p:spPr/>
        <p:txBody>
          <a:bodyPr/>
          <a:lstStyle/>
          <a:p>
            <a:r>
              <a:rPr lang="tr-TR" dirty="0" err="1"/>
              <a:t>Greenleaf</a:t>
            </a:r>
            <a:r>
              <a:rPr lang="tr-TR" dirty="0"/>
              <a:t> (1997</a:t>
            </a:r>
            <a:r>
              <a:rPr lang="tr-TR" dirty="0" smtClean="0"/>
              <a:t>) hizmetkar liderliğin değerlerini belirli başlıklar altında saymıştır:</a:t>
            </a:r>
          </a:p>
          <a:p>
            <a:pPr lvl="1"/>
            <a:r>
              <a:rPr lang="tr-TR" dirty="0" smtClean="0"/>
              <a:t>Güçlü bir takım çalışması yönelimi</a:t>
            </a:r>
          </a:p>
          <a:p>
            <a:pPr lvl="1"/>
            <a:r>
              <a:rPr lang="tr-TR" dirty="0" smtClean="0"/>
              <a:t>Astlara inisiyatif verme, kendi kararlarını kendilerinin almalarını sağlama</a:t>
            </a:r>
          </a:p>
          <a:p>
            <a:pPr lvl="1"/>
            <a:r>
              <a:rPr lang="tr-TR" dirty="0" smtClean="0"/>
              <a:t>Liderlik makamı ile astların eşit olduğu yaklaşımı, statü farklılığını azaltma</a:t>
            </a:r>
          </a:p>
          <a:p>
            <a:pPr lvl="1"/>
            <a:r>
              <a:rPr lang="tr-TR" dirty="0" smtClean="0"/>
              <a:t>Kendi faaliyetlerinin değil astların faaliyetlerinin önemli olduğu ve onların ödüllendirilmesi gerektiği</a:t>
            </a:r>
          </a:p>
          <a:p>
            <a:pPr lvl="1"/>
            <a:r>
              <a:rPr lang="tr-TR" dirty="0" smtClean="0"/>
              <a:t>Astlarına kendi iç potansiyellerini keşfetmeleri için yardımcı olma, onlara destek verme</a:t>
            </a:r>
          </a:p>
          <a:p>
            <a:pPr lvl="1"/>
            <a:r>
              <a:rPr lang="tr-TR" dirty="0" smtClean="0"/>
              <a:t>Astların ve çalışanların güvenlerini kazanma</a:t>
            </a:r>
          </a:p>
          <a:p>
            <a:pPr lvl="1"/>
            <a:r>
              <a:rPr lang="tr-TR" dirty="0" smtClean="0"/>
              <a:t>Etkin dinleme ve astları anlamaya çalışma davranışı. </a:t>
            </a:r>
          </a:p>
          <a:p>
            <a:pPr lvl="1"/>
            <a:endParaRPr lang="tr-TR" dirty="0"/>
          </a:p>
        </p:txBody>
      </p:sp>
    </p:spTree>
    <p:extLst>
      <p:ext uri="{BB962C8B-B14F-4D97-AF65-F5344CB8AC3E}">
        <p14:creationId xmlns:p14="http://schemas.microsoft.com/office/powerpoint/2010/main" val="2245208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Model Liderlik Yaklaşımı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35</a:t>
            </a:fld>
            <a:endParaRPr lang="tr-TR" dirty="0"/>
          </a:p>
        </p:txBody>
      </p:sp>
      <p:sp>
        <p:nvSpPr>
          <p:cNvPr id="6" name="Metin Yer Tutucusu 5"/>
          <p:cNvSpPr>
            <a:spLocks noGrp="1"/>
          </p:cNvSpPr>
          <p:nvPr>
            <p:ph type="body" sz="quarter" idx="13"/>
          </p:nvPr>
        </p:nvSpPr>
        <p:spPr/>
        <p:txBody>
          <a:bodyPr>
            <a:normAutofit fontScale="85000" lnSpcReduction="20000"/>
          </a:bodyPr>
          <a:lstStyle/>
          <a:p>
            <a:r>
              <a:rPr lang="tr-TR" dirty="0" err="1"/>
              <a:t>Kouzes</a:t>
            </a:r>
            <a:r>
              <a:rPr lang="tr-TR" dirty="0"/>
              <a:t> </a:t>
            </a:r>
            <a:r>
              <a:rPr lang="tr-TR" dirty="0" smtClean="0"/>
              <a:t>ve </a:t>
            </a:r>
            <a:r>
              <a:rPr lang="tr-TR" dirty="0" err="1"/>
              <a:t>Posner</a:t>
            </a:r>
            <a:r>
              <a:rPr lang="tr-TR" dirty="0"/>
              <a:t> (2002</a:t>
            </a:r>
            <a:r>
              <a:rPr lang="tr-TR" dirty="0" smtClean="0"/>
              <a:t>) yaptıkları araştırmaların sonucunda başarılı liderlerin model davranışlara sahip olduklarını görmüşler ve bu durumu Model Liderlik yaklaşımı olarak adlandırmışlardır. </a:t>
            </a:r>
          </a:p>
          <a:p>
            <a:r>
              <a:rPr lang="tr-TR" dirty="0" smtClean="0"/>
              <a:t>Model liderlikle ilgili beş farklı görünüm ortaya koymuşlardır.</a:t>
            </a:r>
          </a:p>
          <a:p>
            <a:pPr marL="457200" indent="-457200">
              <a:buAutoNum type="arabicPeriod"/>
            </a:pPr>
            <a:r>
              <a:rPr lang="tr-TR" dirty="0" smtClean="0"/>
              <a:t>Model oluşturma özelliği: Diğerlerinin model liderden beklediği davranışlar, liderin kendi davranış prensipleri hakkında  bilgili açık ve net olması, liderin kendi sesini bulması, açık ve farklı bir şekilde değerlerini ortaya koyması.</a:t>
            </a:r>
          </a:p>
          <a:p>
            <a:pPr marL="457200" indent="-457200">
              <a:buAutoNum type="arabicPeriod"/>
            </a:pPr>
            <a:r>
              <a:rPr lang="tr-TR" dirty="0" smtClean="0"/>
              <a:t>Paylaşılan vizyonu ilham etmesi. Liderler diğerlerinin vizyonunu paylaşırlar, onu dile getirirler  ve hayatı diğerleriyle birlikte yaşarlar.</a:t>
            </a:r>
          </a:p>
          <a:p>
            <a:pPr marL="457200" indent="-457200">
              <a:buAutoNum type="arabicPeriod"/>
            </a:pPr>
            <a:r>
              <a:rPr lang="tr-TR" dirty="0" smtClean="0"/>
              <a:t>Süreçleri zorlama. Model liderler süreçleri zorlarlar. Onlar öncüdürler bilinmeyene girme, teşebbüs etme konusunda  cesaretlidirler.</a:t>
            </a:r>
          </a:p>
          <a:p>
            <a:pPr marL="457200" indent="-457200">
              <a:buAutoNum type="arabicPeriod"/>
            </a:pPr>
            <a:r>
              <a:rPr lang="tr-TR" dirty="0" smtClean="0"/>
              <a:t>Diğerlerini harekete geçirirler. Güven oluştururlar, teşvik ederler, cesaretlendirirler. Yetki verirler, inisiyatif tanırlar.</a:t>
            </a:r>
          </a:p>
          <a:p>
            <a:pPr marL="457200" indent="-457200">
              <a:buAutoNum type="arabicPeriod"/>
            </a:pPr>
            <a:r>
              <a:rPr lang="tr-TR" dirty="0" smtClean="0"/>
              <a:t>İnsanların kalbine ve duygularına hitap ederler. Engellemelere, zorluklara rağmen kolektif birlik ve beraberlik ruhunu oluştururlar. Topluluk ve çalışanların birlik içinde hareket etmelerini temin ederler. </a:t>
            </a:r>
            <a:endParaRPr lang="tr-TR" dirty="0"/>
          </a:p>
        </p:txBody>
      </p:sp>
    </p:spTree>
    <p:extLst>
      <p:ext uri="{BB962C8B-B14F-4D97-AF65-F5344CB8AC3E}">
        <p14:creationId xmlns:p14="http://schemas.microsoft.com/office/powerpoint/2010/main" val="2401264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Modern liderlik yaklaşımlarının genel değerlendirmesi </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36</a:t>
            </a:fld>
            <a:endParaRPr lang="tr-TR" dirty="0"/>
          </a:p>
        </p:txBody>
      </p:sp>
      <p:sp>
        <p:nvSpPr>
          <p:cNvPr id="6" name="Metin Yer Tutucusu 5"/>
          <p:cNvSpPr>
            <a:spLocks noGrp="1"/>
          </p:cNvSpPr>
          <p:nvPr>
            <p:ph type="body" sz="quarter" idx="13"/>
          </p:nvPr>
        </p:nvSpPr>
        <p:spPr/>
        <p:txBody>
          <a:bodyPr>
            <a:normAutofit fontScale="92500" lnSpcReduction="10000"/>
          </a:bodyPr>
          <a:lstStyle/>
          <a:p>
            <a:pPr marL="342900" indent="-342900">
              <a:buFont typeface="Arial" panose="020B0604020202020204" pitchFamily="34" charset="0"/>
              <a:buChar char="•"/>
            </a:pPr>
            <a:r>
              <a:rPr lang="tr-TR" dirty="0" smtClean="0"/>
              <a:t>En iyi bir yönetim tarzı yoktur. Şartlara ve durumlara göre değişen liderlik tarzı vardır.  Hiçbir liderlik tarzı bütün durumlar için uygun değildir.</a:t>
            </a:r>
          </a:p>
          <a:p>
            <a:pPr marL="342900" indent="-342900">
              <a:buFont typeface="Arial" panose="020B0604020202020204" pitchFamily="34" charset="0"/>
              <a:buChar char="•"/>
            </a:pPr>
            <a:r>
              <a:rPr lang="tr-TR" dirty="0" smtClean="0"/>
              <a:t>Liderler sürekli içinde bulundukları şartlara ve durumlara uyum göstermek  ve yönetim uygulamalarını buna göre gerçekleştirmek zorundadırlar.</a:t>
            </a:r>
          </a:p>
          <a:p>
            <a:pPr marL="342900" indent="-342900">
              <a:buFont typeface="Arial" panose="020B0604020202020204" pitchFamily="34" charset="0"/>
              <a:buChar char="•"/>
            </a:pPr>
            <a:r>
              <a:rPr lang="tr-TR" dirty="0" smtClean="0"/>
              <a:t>Bunu «uyum teorisi» olarak isimlendirebiliriz. Belli bir tarza, belli bir stile bağlı kalmamak, şartlara göre değişik uygulamalar içine girmek.</a:t>
            </a:r>
          </a:p>
          <a:p>
            <a:pPr marL="342900" indent="-342900">
              <a:buFont typeface="Arial" panose="020B0604020202020204" pitchFamily="34" charset="0"/>
              <a:buChar char="•"/>
            </a:pPr>
            <a:r>
              <a:rPr lang="tr-TR" dirty="0" smtClean="0"/>
              <a:t>Liderler bir taraftan kendi yönetim kapasitelerini geliştirirken diğer taraftan çalıştıkları işletmenin, bulundukları mevkiin, yönettikleri astların, kendilerine tanınan yetkinin, çalıştıkları örgütün kurumsallaşma derecesini ve çevresel özelliklerini hep birlikte göz önünde bulundurarak esnek ve dinamik bir liderlik uygulaması içinde bulunurlar. </a:t>
            </a:r>
            <a:endParaRPr lang="tr-TR" dirty="0"/>
          </a:p>
        </p:txBody>
      </p:sp>
    </p:spTree>
    <p:extLst>
      <p:ext uri="{BB962C8B-B14F-4D97-AF65-F5344CB8AC3E}">
        <p14:creationId xmlns:p14="http://schemas.microsoft.com/office/powerpoint/2010/main" val="1706450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Modern yaklaşımda etkin liderlik</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37</a:t>
            </a:fld>
            <a:endParaRPr lang="tr-TR" dirty="0"/>
          </a:p>
        </p:txBody>
      </p:sp>
      <p:sp>
        <p:nvSpPr>
          <p:cNvPr id="7" name="Oval 6"/>
          <p:cNvSpPr/>
          <p:nvPr/>
        </p:nvSpPr>
        <p:spPr>
          <a:xfrm>
            <a:off x="3644230" y="2934543"/>
            <a:ext cx="1643751"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500" b="1" dirty="0" smtClean="0">
                <a:solidFill>
                  <a:srgbClr val="FF0000"/>
                </a:solidFill>
              </a:rPr>
              <a:t>Liderlik ve yönetim uygulaması</a:t>
            </a:r>
            <a:endParaRPr lang="tr-TR" sz="1500" b="1" dirty="0">
              <a:solidFill>
                <a:srgbClr val="FF0000"/>
              </a:solidFill>
            </a:endParaRPr>
          </a:p>
        </p:txBody>
      </p:sp>
      <p:sp>
        <p:nvSpPr>
          <p:cNvPr id="8" name="Oval 7"/>
          <p:cNvSpPr/>
          <p:nvPr/>
        </p:nvSpPr>
        <p:spPr>
          <a:xfrm>
            <a:off x="1835696" y="3602874"/>
            <a:ext cx="1656184" cy="126628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500" dirty="0" smtClean="0"/>
              <a:t>İzleyicilerin olgunluğu</a:t>
            </a:r>
            <a:endParaRPr lang="tr-TR" sz="1500" dirty="0"/>
          </a:p>
        </p:txBody>
      </p:sp>
      <p:sp>
        <p:nvSpPr>
          <p:cNvPr id="9" name="Oval 8"/>
          <p:cNvSpPr/>
          <p:nvPr/>
        </p:nvSpPr>
        <p:spPr>
          <a:xfrm>
            <a:off x="5324966" y="3546611"/>
            <a:ext cx="1717848"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500" dirty="0" smtClean="0"/>
              <a:t>«Durum»</a:t>
            </a:r>
          </a:p>
          <a:p>
            <a:pPr algn="ctr"/>
            <a:r>
              <a:rPr lang="tr-TR" sz="1500" dirty="0" smtClean="0"/>
              <a:t>Bulunulan Pozisyon ve Zaman</a:t>
            </a:r>
            <a:endParaRPr lang="tr-TR" sz="1500" dirty="0"/>
          </a:p>
        </p:txBody>
      </p:sp>
      <p:sp>
        <p:nvSpPr>
          <p:cNvPr id="10" name="Oval 9"/>
          <p:cNvSpPr/>
          <p:nvPr/>
        </p:nvSpPr>
        <p:spPr>
          <a:xfrm>
            <a:off x="5290476" y="2073536"/>
            <a:ext cx="1651012"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500" dirty="0" smtClean="0"/>
              <a:t>Koşullar (teknoloji, kurumsallaşma ve d.)</a:t>
            </a:r>
            <a:endParaRPr lang="tr-TR" sz="1500" dirty="0"/>
          </a:p>
        </p:txBody>
      </p:sp>
      <p:sp>
        <p:nvSpPr>
          <p:cNvPr id="11" name="Oval 10"/>
          <p:cNvSpPr/>
          <p:nvPr/>
        </p:nvSpPr>
        <p:spPr>
          <a:xfrm>
            <a:off x="1726704" y="2121515"/>
            <a:ext cx="1728192" cy="12241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500" dirty="0" smtClean="0"/>
              <a:t>Liderin kapasitesi, esnekliği, uyumculluğu</a:t>
            </a:r>
            <a:endParaRPr lang="tr-TR" sz="1500" dirty="0"/>
          </a:p>
        </p:txBody>
      </p:sp>
      <p:cxnSp>
        <p:nvCxnSpPr>
          <p:cNvPr id="13" name="Düz Ok Bağlayıcısı 12"/>
          <p:cNvCxnSpPr/>
          <p:nvPr/>
        </p:nvCxnSpPr>
        <p:spPr>
          <a:xfrm>
            <a:off x="3454896" y="2996952"/>
            <a:ext cx="468854" cy="3007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H="1">
            <a:off x="5004048" y="2996952"/>
            <a:ext cx="450142" cy="3007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V="1">
            <a:off x="3478021" y="3845687"/>
            <a:ext cx="468477" cy="2789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flipH="1" flipV="1">
            <a:off x="5054990" y="3747508"/>
            <a:ext cx="410471" cy="2674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666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Koşulsal ve Durumsal Liderlik Kuramı </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4</a:t>
            </a:fld>
            <a:endParaRPr lang="tr-TR" dirty="0"/>
          </a:p>
        </p:txBody>
      </p:sp>
      <p:sp>
        <p:nvSpPr>
          <p:cNvPr id="6" name="Metin Yer Tutucusu 5"/>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tr-TR" dirty="0" smtClean="0"/>
              <a:t>Bütün durumlar için en iyi yönetim veya liderlik tarzı diye bir şey yoktur.</a:t>
            </a:r>
          </a:p>
          <a:p>
            <a:pPr marL="342900" indent="-342900">
              <a:buFont typeface="Arial" panose="020B0604020202020204" pitchFamily="34" charset="0"/>
              <a:buChar char="•"/>
            </a:pPr>
            <a:r>
              <a:rPr lang="tr-TR" dirty="0" smtClean="0"/>
              <a:t>Her yönetim veya liderlik tarzı içinde bulunulan durum ve şartlara göre değişir. </a:t>
            </a:r>
          </a:p>
          <a:p>
            <a:pPr marL="342900" indent="-342900">
              <a:buFont typeface="Arial" panose="020B0604020202020204" pitchFamily="34" charset="0"/>
              <a:buChar char="•"/>
            </a:pPr>
            <a:r>
              <a:rPr lang="tr-TR" dirty="0" smtClean="0"/>
              <a:t>Lider bir durum ve bir işletmede çok yüksek performans gösterebilirken  başka bir işletmede veya başka şartlar altında aynı performansı göstermeyebilir.</a:t>
            </a:r>
          </a:p>
          <a:p>
            <a:pPr marL="342900" indent="-342900">
              <a:buFont typeface="Arial" panose="020B0604020202020204" pitchFamily="34" charset="0"/>
              <a:buChar char="•"/>
            </a:pPr>
            <a:r>
              <a:rPr lang="tr-TR" dirty="0" smtClean="0"/>
              <a:t>Bir ölçüde, koşulsal liderlik kuramı «özellikler kuramının» uzantısı niteliğindedir. İnsanın sergileyeceği özellikler ve davranışlar içinde bulunulan şartlara göre değişir.</a:t>
            </a:r>
          </a:p>
          <a:p>
            <a:pPr marL="342900" indent="-342900">
              <a:buFont typeface="Arial" panose="020B0604020202020204" pitchFamily="34" charset="0"/>
              <a:buChar char="•"/>
            </a:pPr>
            <a:r>
              <a:rPr lang="tr-TR" dirty="0" smtClean="0"/>
              <a:t>Lider kendi tarzını astlarının cevap verme biçimine göre belirler. </a:t>
            </a:r>
          </a:p>
          <a:p>
            <a:pPr marL="342900" indent="-342900">
              <a:buFont typeface="Arial" panose="020B0604020202020204" pitchFamily="34" charset="0"/>
              <a:buChar char="•"/>
            </a:pPr>
            <a:endParaRPr lang="tr-TR" dirty="0" smtClean="0"/>
          </a:p>
        </p:txBody>
      </p:sp>
    </p:spTree>
    <p:extLst>
      <p:ext uri="{BB962C8B-B14F-4D97-AF65-F5344CB8AC3E}">
        <p14:creationId xmlns:p14="http://schemas.microsoft.com/office/powerpoint/2010/main" val="404527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800" dirty="0" smtClean="0"/>
              <a:t>«Koşulsallık» ve «Durumsallık» karşılaştırması</a:t>
            </a:r>
            <a:endParaRPr lang="tr-TR" sz="3800"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5</a:t>
            </a:fld>
            <a:endParaRPr lang="tr-TR" dirty="0"/>
          </a:p>
        </p:txBody>
      </p:sp>
      <p:sp>
        <p:nvSpPr>
          <p:cNvPr id="6" name="Metin Yer Tutucusu 5"/>
          <p:cNvSpPr>
            <a:spLocks noGrp="1"/>
          </p:cNvSpPr>
          <p:nvPr>
            <p:ph type="body" sz="quarter" idx="13"/>
          </p:nvPr>
        </p:nvSpPr>
        <p:spPr/>
        <p:txBody>
          <a:bodyPr>
            <a:normAutofit fontScale="85000" lnSpcReduction="20000"/>
          </a:bodyPr>
          <a:lstStyle/>
          <a:p>
            <a:pPr marL="342900" indent="-342900">
              <a:buFont typeface="Arial" panose="020B0604020202020204" pitchFamily="34" charset="0"/>
              <a:buChar char="•"/>
            </a:pPr>
            <a:r>
              <a:rPr lang="tr-TR" dirty="0" smtClean="0"/>
              <a:t>«Durumsallık teorileri», liderin «değişik yer ve zamanlarda astlarıyla olan  konumuna» göre, yani izleyicilerin davranışlarına göre uygun olan davranışlar üzerinde durur. Bu olayı bizim «enseye göre tıraş» tabiriyle açıklayabiliriz. Yönetici astlarının davranışlarına göre kendi yöneticilik veya liderlik davranışını belirler. </a:t>
            </a:r>
          </a:p>
          <a:p>
            <a:pPr marL="342900" indent="-342900">
              <a:buFont typeface="Arial" panose="020B0604020202020204" pitchFamily="34" charset="0"/>
              <a:buChar char="•"/>
            </a:pPr>
            <a:r>
              <a:rPr lang="tr-TR" dirty="0" smtClean="0"/>
              <a:t>Buna karşın «Koşulsal Liderlik» yaklaşımı «Durumsal Liderlik» yaklaşımından daha geniş bir bakış açısına sahiptir. Koşulsallık yaklaşımında yer ve zaman faktörü dışında işletmenin diğer şartları da göz önünde bulundurulur:  (1) İşletmenin içinde bulunduğu değişik şartlar ve (2) durumu tanımlayan «zaman ve yer faktörü». </a:t>
            </a:r>
            <a:r>
              <a:rPr lang="tr-TR" u="sng" dirty="0" smtClean="0"/>
              <a:t>Belirli işletme koşullarında </a:t>
            </a:r>
            <a:r>
              <a:rPr lang="tr-TR" dirty="0" smtClean="0"/>
              <a:t>ve </a:t>
            </a:r>
            <a:r>
              <a:rPr lang="tr-TR" u="sng" dirty="0" smtClean="0"/>
              <a:t>belirli bir yer ve zamanda etkin olan liderler </a:t>
            </a:r>
            <a:r>
              <a:rPr lang="tr-TR" dirty="0" smtClean="0"/>
              <a:t>başka işletme koşullarında ve </a:t>
            </a:r>
            <a:r>
              <a:rPr lang="tr-TR" u="sng" dirty="0" smtClean="0"/>
              <a:t>başka bir yer ve zamanda  </a:t>
            </a:r>
            <a:r>
              <a:rPr lang="tr-TR" dirty="0" smtClean="0"/>
              <a:t>o kadar etkin olmayabilirler. </a:t>
            </a:r>
          </a:p>
          <a:p>
            <a:pPr marL="342900" indent="-342900">
              <a:buFont typeface="Arial" panose="020B0604020202020204" pitchFamily="34" charset="0"/>
              <a:buChar char="•"/>
            </a:pPr>
            <a:r>
              <a:rPr lang="tr-TR" u="sng" dirty="0" smtClean="0"/>
              <a:t>İşletmeye özgü koşullar veya şartlar (contingent) nelerdir?</a:t>
            </a:r>
            <a:r>
              <a:rPr lang="tr-TR" dirty="0" smtClean="0"/>
              <a:t> Yöneticinin kapasitesi, esnek ve uyumcul olması, astların olgunluğu ve beceri düzeyleri, işletmenin teknolojisi, tedarikçileri, ürün dağıtıcıları, müşterileri, menfaat grupları, paydaşları, rakipleri, ihracat yapma durumu, işletmede sendikanın bulunma durumu, borsaya kayıtlı olma durumu, işletmenin karlılığı..</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26455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Fiedler’in etkin liderlik kuramı</a:t>
            </a:r>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6</a:t>
            </a:fld>
            <a:endParaRPr lang="tr-TR" dirty="0"/>
          </a:p>
        </p:txBody>
      </p:sp>
      <p:sp>
        <p:nvSpPr>
          <p:cNvPr id="6" name="Metin Yer Tutucusu 5"/>
          <p:cNvSpPr>
            <a:spLocks noGrp="1"/>
          </p:cNvSpPr>
          <p:nvPr>
            <p:ph type="body" sz="quarter" idx="13"/>
          </p:nvPr>
        </p:nvSpPr>
        <p:spPr/>
        <p:txBody>
          <a:bodyPr>
            <a:normAutofit lnSpcReduction="10000"/>
          </a:bodyPr>
          <a:lstStyle/>
          <a:p>
            <a:pPr marL="342900" indent="-342900">
              <a:buFont typeface="Arial" panose="020B0604020202020204" pitchFamily="34" charset="0"/>
              <a:buChar char="•"/>
            </a:pPr>
            <a:r>
              <a:rPr lang="tr-TR" dirty="0" smtClean="0"/>
              <a:t>Etkinliği, </a:t>
            </a:r>
            <a:r>
              <a:rPr lang="tr-TR" u="sng" dirty="0" smtClean="0"/>
              <a:t>işletmenin</a:t>
            </a:r>
            <a:r>
              <a:rPr lang="tr-TR" dirty="0" smtClean="0"/>
              <a:t> </a:t>
            </a:r>
            <a:r>
              <a:rPr lang="tr-TR" u="sng" dirty="0" smtClean="0"/>
              <a:t>şartları</a:t>
            </a:r>
            <a:r>
              <a:rPr lang="tr-TR" dirty="0" smtClean="0"/>
              <a:t> ve </a:t>
            </a:r>
            <a:r>
              <a:rPr lang="tr-TR" u="sng" dirty="0" smtClean="0"/>
              <a:t>pozisyonun durumu </a:t>
            </a:r>
            <a:r>
              <a:rPr lang="tr-TR" dirty="0" smtClean="0"/>
              <a:t>belirler.</a:t>
            </a:r>
          </a:p>
          <a:p>
            <a:pPr marL="342900" indent="-342900">
              <a:buFont typeface="Arial" panose="020B0604020202020204" pitchFamily="34" charset="0"/>
              <a:buChar char="•"/>
            </a:pPr>
            <a:r>
              <a:rPr lang="tr-TR" dirty="0" smtClean="0"/>
              <a:t>Fiedler etkin liderlik tarzını, (1) liderin astlarıyla olan ilişkileri , (2) görevin yapısı ve (3) lidere tanınan yetkiyle ilişkilendirmiştir. </a:t>
            </a:r>
          </a:p>
          <a:p>
            <a:pPr marL="342900" indent="-342900">
              <a:buFont typeface="Arial" panose="020B0604020202020204" pitchFamily="34" charset="0"/>
              <a:buChar char="•"/>
            </a:pPr>
            <a:r>
              <a:rPr lang="tr-TR" dirty="0" smtClean="0"/>
              <a:t>Başarı için söz konusu  üç faktörün göz önünde bulundurul-</a:t>
            </a:r>
            <a:r>
              <a:rPr lang="tr-TR" dirty="0" err="1" smtClean="0"/>
              <a:t>ması</a:t>
            </a:r>
            <a:r>
              <a:rPr lang="tr-TR" dirty="0" smtClean="0"/>
              <a:t> ve liderin davranışlarını buna göre ayarlaması gerekir.</a:t>
            </a:r>
          </a:p>
          <a:p>
            <a:pPr marL="342900" indent="-342900">
              <a:buFont typeface="Arial" panose="020B0604020202020204" pitchFamily="34" charset="0"/>
              <a:buChar char="•"/>
            </a:pPr>
            <a:r>
              <a:rPr lang="tr-TR" dirty="0" smtClean="0"/>
              <a:t>Fiedler kişilerin liderlik tarzlarını belirlemek için «En az tercih edilen iş arkadaşı» (LPC) adlı bir ölçek geliştirmiş ve bu ölçekle liderlerin yönetim biçimlerini ölçmeye çalışmıştır.  Ölçek kişinin «görev» mi, yoksa «insan ilişkileri» yönelimli mi olduğunu gösterir.  LPC puanı düşükse kişi görev yönelimli, yüksekse  ilişkili yönelimlidir. </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209244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LPC Liderlik Anketi</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7</a:t>
            </a:fld>
            <a:endParaRPr lang="tr-TR" dirty="0"/>
          </a:p>
        </p:txBody>
      </p:sp>
      <p:pic>
        <p:nvPicPr>
          <p:cNvPr id="8" name="Resim 7"/>
          <p:cNvPicPr>
            <a:picLocks noChangeAspect="1"/>
          </p:cNvPicPr>
          <p:nvPr/>
        </p:nvPicPr>
        <p:blipFill>
          <a:blip r:embed="rId2"/>
          <a:stretch>
            <a:fillRect/>
          </a:stretch>
        </p:blipFill>
        <p:spPr>
          <a:xfrm>
            <a:off x="349532" y="1628800"/>
            <a:ext cx="5549336" cy="4243610"/>
          </a:xfrm>
          <a:prstGeom prst="rect">
            <a:avLst/>
          </a:prstGeom>
        </p:spPr>
      </p:pic>
      <p:sp>
        <p:nvSpPr>
          <p:cNvPr id="9" name="Metin kutusu 8"/>
          <p:cNvSpPr txBox="1"/>
          <p:nvPr/>
        </p:nvSpPr>
        <p:spPr>
          <a:xfrm>
            <a:off x="6019800" y="1628800"/>
            <a:ext cx="2584648" cy="2862322"/>
          </a:xfrm>
          <a:prstGeom prst="rect">
            <a:avLst/>
          </a:prstGeom>
          <a:noFill/>
        </p:spPr>
        <p:txBody>
          <a:bodyPr wrap="square" rtlCol="0">
            <a:spAutoFit/>
          </a:bodyPr>
          <a:lstStyle/>
          <a:p>
            <a:r>
              <a:rPr lang="tr-TR" dirty="0" smtClean="0"/>
              <a:t>57 ve  az = Görev yönelimli liderler</a:t>
            </a:r>
          </a:p>
          <a:p>
            <a:endParaRPr lang="tr-TR" dirty="0"/>
          </a:p>
          <a:p>
            <a:r>
              <a:rPr lang="tr-TR" dirty="0" smtClean="0"/>
              <a:t>58-63= orta LPC</a:t>
            </a:r>
          </a:p>
          <a:p>
            <a:r>
              <a:rPr lang="tr-TR" dirty="0" smtClean="0"/>
              <a:t>Görev ve ilişkilerle fazla ilgili olmayan yöneticiler</a:t>
            </a:r>
          </a:p>
          <a:p>
            <a:endParaRPr lang="tr-TR" dirty="0"/>
          </a:p>
          <a:p>
            <a:r>
              <a:rPr lang="tr-TR" dirty="0" smtClean="0"/>
              <a:t>64 = yüksek LPC</a:t>
            </a:r>
          </a:p>
          <a:p>
            <a:r>
              <a:rPr lang="tr-TR" dirty="0" smtClean="0"/>
              <a:t>İlişkilere yönelik yöneticiler.</a:t>
            </a:r>
            <a:endParaRPr lang="tr-TR" dirty="0"/>
          </a:p>
        </p:txBody>
      </p:sp>
    </p:spTree>
    <p:extLst>
      <p:ext uri="{BB962C8B-B14F-4D97-AF65-F5344CB8AC3E}">
        <p14:creationId xmlns:p14="http://schemas.microsoft.com/office/powerpoint/2010/main" val="2487857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Fiedler’in Koşulsallık yaklaşımı</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8</a:t>
            </a:fld>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68760"/>
            <a:ext cx="7818066" cy="4956401"/>
          </a:xfrm>
          <a:prstGeom prst="rect">
            <a:avLst/>
          </a:prstGeom>
        </p:spPr>
      </p:pic>
    </p:spTree>
    <p:extLst>
      <p:ext uri="{BB962C8B-B14F-4D97-AF65-F5344CB8AC3E}">
        <p14:creationId xmlns:p14="http://schemas.microsoft.com/office/powerpoint/2010/main" val="1492534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Fiedler’in «durumsal» üç temel faktörü</a:t>
            </a:r>
            <a:endParaRPr lang="tr-TR" dirty="0"/>
          </a:p>
        </p:txBody>
      </p:sp>
      <p:sp>
        <p:nvSpPr>
          <p:cNvPr id="3" name="Veri Yer Tutucusu 2"/>
          <p:cNvSpPr>
            <a:spLocks noGrp="1"/>
          </p:cNvSpPr>
          <p:nvPr>
            <p:ph type="dt" sz="half" idx="10"/>
          </p:nvPr>
        </p:nvSpPr>
        <p:spPr/>
        <p:txBody>
          <a:bodyPr/>
          <a:lstStyle/>
          <a:p>
            <a:fld id="{D1E7CAED-EC24-43C8-9C63-7E12105309D2}" type="datetime1">
              <a:rPr lang="tr-TR" smtClean="0"/>
              <a:t>21.4.2020</a:t>
            </a:fld>
            <a:endParaRPr lang="tr-TR" dirty="0"/>
          </a:p>
        </p:txBody>
      </p:sp>
      <p:sp>
        <p:nvSpPr>
          <p:cNvPr id="4" name="Altbilgi Yer Tutucusu 3"/>
          <p:cNvSpPr>
            <a:spLocks noGrp="1"/>
          </p:cNvSpPr>
          <p:nvPr>
            <p:ph type="ftr" sz="quarter" idx="11"/>
          </p:nvPr>
        </p:nvSpPr>
        <p:spPr/>
        <p:txBody>
          <a:bodyPr/>
          <a:lstStyle/>
          <a:p>
            <a:r>
              <a:rPr lang="tr-TR" smtClean="0"/>
              <a:t>Prof. Dr. Hüner Şencan</a:t>
            </a:r>
            <a:endParaRPr lang="tr-TR" dirty="0"/>
          </a:p>
        </p:txBody>
      </p:sp>
      <p:sp>
        <p:nvSpPr>
          <p:cNvPr id="5" name="Slayt Numarası Yer Tutucusu 4"/>
          <p:cNvSpPr>
            <a:spLocks noGrp="1"/>
          </p:cNvSpPr>
          <p:nvPr>
            <p:ph type="sldNum" sz="quarter" idx="12"/>
          </p:nvPr>
        </p:nvSpPr>
        <p:spPr/>
        <p:txBody>
          <a:bodyPr/>
          <a:lstStyle/>
          <a:p>
            <a:fld id="{648DF76F-C135-4C74-B914-C73210BC11CF}" type="slidenum">
              <a:rPr lang="tr-TR" smtClean="0"/>
              <a:t>9</a:t>
            </a:fld>
            <a:endParaRPr lang="tr-TR" dirty="0"/>
          </a:p>
        </p:txBody>
      </p:sp>
      <p:sp>
        <p:nvSpPr>
          <p:cNvPr id="6" name="Metin Yer Tutucusu 5"/>
          <p:cNvSpPr>
            <a:spLocks noGrp="1"/>
          </p:cNvSpPr>
          <p:nvPr>
            <p:ph type="body" sz="quarter" idx="13"/>
          </p:nvPr>
        </p:nvSpPr>
        <p:spPr/>
        <p:txBody>
          <a:bodyPr/>
          <a:lstStyle/>
          <a:p>
            <a:r>
              <a:rPr lang="tr-TR" dirty="0" smtClean="0">
                <a:solidFill>
                  <a:srgbClr val="FF0000"/>
                </a:solidFill>
              </a:rPr>
              <a:t>1. Lider-üye ilişkileri</a:t>
            </a:r>
            <a:r>
              <a:rPr lang="tr-TR" dirty="0" smtClean="0"/>
              <a:t>: Karşılıklı güvenme, saygı ve yapıcılık</a:t>
            </a:r>
          </a:p>
          <a:p>
            <a:endParaRPr lang="tr-TR" sz="1000" dirty="0" smtClean="0"/>
          </a:p>
          <a:p>
            <a:r>
              <a:rPr lang="tr-TR" dirty="0" smtClean="0">
                <a:solidFill>
                  <a:srgbClr val="FF0000"/>
                </a:solidFill>
              </a:rPr>
              <a:t>2. Görevin yapısı</a:t>
            </a:r>
            <a:r>
              <a:rPr lang="tr-TR" dirty="0" smtClean="0"/>
              <a:t>: Görevle ilgili iş tanımlarının çıkarılma durumu, iş prosedürlerinin ve talimatlarının oluşturulma durumu, performans kriterlerinin belirlenme durumu</a:t>
            </a:r>
          </a:p>
          <a:p>
            <a:endParaRPr lang="tr-TR" sz="1000" dirty="0" smtClean="0"/>
          </a:p>
          <a:p>
            <a:r>
              <a:rPr lang="tr-TR" dirty="0" smtClean="0">
                <a:solidFill>
                  <a:srgbClr val="FF0000"/>
                </a:solidFill>
              </a:rPr>
              <a:t>3. Pozisyonun gücü veya lidere tanınan yetkiler</a:t>
            </a:r>
            <a:r>
              <a:rPr lang="tr-TR" dirty="0" smtClean="0"/>
              <a:t>: Liderin kendisine ne ölçüde yetki verilmiştir. Örneğin adam alma yetkisi, işten eleman çıkarma yetkisi, terfi ettirme yetkisi, yer değiştirme yetkisi, harcama yetkisi. Yetkisi fazla olduğu ölçüde güçlü, az olduğu ölçüde ise güçsüzdür. </a:t>
            </a:r>
            <a:endParaRPr lang="tr-TR" dirty="0"/>
          </a:p>
        </p:txBody>
      </p:sp>
    </p:spTree>
    <p:extLst>
      <p:ext uri="{BB962C8B-B14F-4D97-AF65-F5344CB8AC3E}">
        <p14:creationId xmlns:p14="http://schemas.microsoft.com/office/powerpoint/2010/main" val="997410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35038</TotalTime>
  <Words>3081</Words>
  <Application>Microsoft Office PowerPoint</Application>
  <PresentationFormat>Ekran Gösterisi (4:3)</PresentationFormat>
  <Paragraphs>340</Paragraphs>
  <Slides>37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37</vt:i4>
      </vt:variant>
    </vt:vector>
  </HeadingPairs>
  <TitlesOfParts>
    <vt:vector size="41" baseType="lpstr">
      <vt:lpstr>Arial</vt:lpstr>
      <vt:lpstr>Calibri</vt:lpstr>
      <vt:lpstr>Tahoma</vt:lpstr>
      <vt:lpstr>Ofis Teması</vt:lpstr>
      <vt:lpstr> LİDERLİK (Modern Yaklaşımlar)</vt:lpstr>
      <vt:lpstr>Modern liderlik kuramları</vt:lpstr>
      <vt:lpstr>Modern liderlik kuramlarının sınıflandırılması Bir liderlik kuramı nerede bitiyor ve diğeri  hangi tarihte başlıyor kesin çizgi çizmek mümkün değildir.</vt:lpstr>
      <vt:lpstr>Koşulsal ve Durumsal Liderlik Kuramı </vt:lpstr>
      <vt:lpstr>«Koşulsallık» ve «Durumsallık» karşılaştırması</vt:lpstr>
      <vt:lpstr>Fiedler’in etkin liderlik kuramı</vt:lpstr>
      <vt:lpstr>LPC Liderlik Anketi</vt:lpstr>
      <vt:lpstr>Fiedler’in Koşulsallık yaklaşımı</vt:lpstr>
      <vt:lpstr>Fiedler’in «durumsal» üç temel faktörü</vt:lpstr>
      <vt:lpstr>Fiedler’in Koşulsallık yaklaşımı</vt:lpstr>
      <vt:lpstr>House’un «Amaç-Yol» kuramı-1</vt:lpstr>
      <vt:lpstr>Amaç-Yol kuramı-2</vt:lpstr>
      <vt:lpstr>Amaç-Yol kuramı-3</vt:lpstr>
      <vt:lpstr>Amaç-Yol Kuramı</vt:lpstr>
      <vt:lpstr>Amaç-Yol Kuramı</vt:lpstr>
      <vt:lpstr>«Durumsal Liderlik» tarzı</vt:lpstr>
      <vt:lpstr>1. Talimat veren liderlik tarzı</vt:lpstr>
      <vt:lpstr>2. Öneren Lider</vt:lpstr>
      <vt:lpstr>3. Katılım sağlayan lider</vt:lpstr>
      <vt:lpstr>4. Yetkiyi devreden lider</vt:lpstr>
      <vt:lpstr>Durumsallık liderlik kuramları</vt:lpstr>
      <vt:lpstr>Durumsal liderlik</vt:lpstr>
      <vt:lpstr>Astların olgunluk seviyeleri</vt:lpstr>
      <vt:lpstr>Olgunluk seviyelerine göre liderlik</vt:lpstr>
      <vt:lpstr>Durumsal liderlik tarzının eleştirisi</vt:lpstr>
      <vt:lpstr>Durumsal liderlik</vt:lpstr>
      <vt:lpstr>Dönüştürücü Liderlik</vt:lpstr>
      <vt:lpstr>Kendini yönetmesi</vt:lpstr>
      <vt:lpstr>Diğerlerini yönetmesi</vt:lpstr>
      <vt:lpstr>Örgütü yönetmesi</vt:lpstr>
      <vt:lpstr>Etkileşimsel liderlik yaklaşımı</vt:lpstr>
      <vt:lpstr>Etileşimsel ve Dönüştürücü liderlik</vt:lpstr>
      <vt:lpstr>Hizmetkar Liderlik</vt:lpstr>
      <vt:lpstr>Hizmetkar liderliğin değerleri</vt:lpstr>
      <vt:lpstr>Model Liderlik Yaklaşımı</vt:lpstr>
      <vt:lpstr>Modern liderlik yaklaşımlarının genel değerlendirmesi </vt:lpstr>
      <vt:lpstr>Modern yaklaşımda etkin liderlik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Performansı Etkileyen Faktörler</dc:title>
  <dc:creator>Hüner ŞENCAN</dc:creator>
  <cp:lastModifiedBy>Hüner</cp:lastModifiedBy>
  <cp:revision>678</cp:revision>
  <cp:lastPrinted>2018-01-29T12:24:59Z</cp:lastPrinted>
  <dcterms:created xsi:type="dcterms:W3CDTF">2017-11-15T08:40:41Z</dcterms:created>
  <dcterms:modified xsi:type="dcterms:W3CDTF">2020-04-22T15:15:57Z</dcterms:modified>
</cp:coreProperties>
</file>