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256" r:id="rId2"/>
    <p:sldId id="293" r:id="rId3"/>
    <p:sldId id="309" r:id="rId4"/>
    <p:sldId id="310" r:id="rId5"/>
    <p:sldId id="311" r:id="rId6"/>
    <p:sldId id="312" r:id="rId7"/>
    <p:sldId id="313" r:id="rId8"/>
    <p:sldId id="314" r:id="rId9"/>
    <p:sldId id="315" r:id="rId10"/>
    <p:sldId id="316" r:id="rId11"/>
    <p:sldId id="317" r:id="rId12"/>
    <p:sldId id="325" r:id="rId13"/>
    <p:sldId id="318" r:id="rId14"/>
    <p:sldId id="319" r:id="rId15"/>
    <p:sldId id="320" r:id="rId16"/>
    <p:sldId id="321" r:id="rId17"/>
    <p:sldId id="323" r:id="rId18"/>
    <p:sldId id="324" r:id="rId19"/>
    <p:sldId id="326" r:id="rId20"/>
    <p:sldId id="327" r:id="rId21"/>
    <p:sldId id="328" r:id="rId22"/>
    <p:sldId id="329" r:id="rId23"/>
    <p:sldId id="331" r:id="rId24"/>
    <p:sldId id="330" r:id="rId25"/>
    <p:sldId id="332" r:id="rId26"/>
    <p:sldId id="333" r:id="rId27"/>
    <p:sldId id="334" r:id="rId28"/>
    <p:sldId id="322" r:id="rId29"/>
  </p:sldIdLst>
  <p:sldSz cx="9144000" cy="6858000" type="screen4x3"/>
  <p:notesSz cx="6794500" cy="99314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F3A50166-41AF-4C34-9DCE-E1DCE8AFFED2}">
          <p14:sldIdLst>
            <p14:sldId id="256"/>
            <p14:sldId id="293"/>
            <p14:sldId id="309"/>
            <p14:sldId id="310"/>
            <p14:sldId id="311"/>
            <p14:sldId id="312"/>
            <p14:sldId id="313"/>
            <p14:sldId id="314"/>
            <p14:sldId id="315"/>
            <p14:sldId id="316"/>
            <p14:sldId id="317"/>
            <p14:sldId id="325"/>
            <p14:sldId id="318"/>
            <p14:sldId id="319"/>
            <p14:sldId id="320"/>
            <p14:sldId id="321"/>
            <p14:sldId id="323"/>
            <p14:sldId id="324"/>
            <p14:sldId id="326"/>
            <p14:sldId id="327"/>
            <p14:sldId id="328"/>
            <p14:sldId id="329"/>
            <p14:sldId id="331"/>
            <p14:sldId id="330"/>
            <p14:sldId id="332"/>
            <p14:sldId id="333"/>
            <p14:sldId id="334"/>
            <p14:sldId id="32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9467" autoAdjust="0"/>
  </p:normalViewPr>
  <p:slideViewPr>
    <p:cSldViewPr>
      <p:cViewPr varScale="1">
        <p:scale>
          <a:sx n="70" d="100"/>
          <a:sy n="70" d="100"/>
        </p:scale>
        <p:origin x="1180" y="8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2802" y="-90"/>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D0D9305-C946-47C7-8718-A0CDCBFFC3E5}" type="datetimeFigureOut">
              <a:rPr lang="tr-TR" smtClean="0"/>
              <a:t>10.5.2020</a:t>
            </a:fld>
            <a:endParaRPr lang="tr-TR" dirty="0"/>
          </a:p>
        </p:txBody>
      </p:sp>
      <p:sp>
        <p:nvSpPr>
          <p:cNvPr id="4" name="Slayt Görüntüsü Yer Tutucusu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079915A4-CB96-49D0-B516-02CC3FED67BF}" type="slidenum">
              <a:rPr lang="tr-TR" smtClean="0"/>
              <a:t>‹#›</a:t>
            </a:fld>
            <a:endParaRPr lang="tr-TR" dirty="0"/>
          </a:p>
        </p:txBody>
      </p:sp>
    </p:spTree>
    <p:extLst>
      <p:ext uri="{BB962C8B-B14F-4D97-AF65-F5344CB8AC3E}">
        <p14:creationId xmlns:p14="http://schemas.microsoft.com/office/powerpoint/2010/main" val="1969988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E5C1E78-7104-478A-8EB3-0A27C6B765E9}" type="datetime1">
              <a:rPr lang="tr-TR" smtClean="0"/>
              <a:t>10.5.2020</a:t>
            </a:fld>
            <a:endParaRPr lang="tr-TR" dirty="0"/>
          </a:p>
        </p:txBody>
      </p:sp>
      <p:sp>
        <p:nvSpPr>
          <p:cNvPr id="5" name="Altbilgi Yer Tutucusu 4"/>
          <p:cNvSpPr>
            <a:spLocks noGrp="1"/>
          </p:cNvSpPr>
          <p:nvPr>
            <p:ph type="ftr" sz="quarter" idx="11"/>
          </p:nvPr>
        </p:nvSpPr>
        <p:spPr/>
        <p:txBody>
          <a:bodyPr/>
          <a:lstStyle/>
          <a:p>
            <a:r>
              <a:rPr lang="tr-TR" dirty="0" smtClean="0"/>
              <a:t>Prof. Dr. Hüner Şencan</a:t>
            </a:r>
          </a:p>
        </p:txBody>
      </p:sp>
      <p:sp>
        <p:nvSpPr>
          <p:cNvPr id="6" name="Slayt Numarası Yer Tutucusu 5"/>
          <p:cNvSpPr>
            <a:spLocks noGrp="1"/>
          </p:cNvSpPr>
          <p:nvPr>
            <p:ph type="sldNum" sz="quarter" idx="12"/>
          </p:nvPr>
        </p:nvSpPr>
        <p:spPr/>
        <p:txBody>
          <a:bodyPr/>
          <a:lstStyle/>
          <a:p>
            <a:fld id="{648DF76F-C135-4C74-B914-C73210BC11CF}" type="slidenum">
              <a:rPr lang="tr-TR" smtClean="0"/>
              <a:t>‹#›</a:t>
            </a:fld>
            <a:endParaRPr lang="tr-TR" dirty="0"/>
          </a:p>
        </p:txBody>
      </p:sp>
    </p:spTree>
    <p:extLst>
      <p:ext uri="{BB962C8B-B14F-4D97-AF65-F5344CB8AC3E}">
        <p14:creationId xmlns:p14="http://schemas.microsoft.com/office/powerpoint/2010/main" val="42252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lang="tr-TR" dirty="0" smtClean="0"/>
              <a:t>Asıl başlık stili için tıklatın</a:t>
            </a:r>
            <a:endParaRPr lang="tr-TR" dirty="0"/>
          </a:p>
        </p:txBody>
      </p:sp>
      <p:sp>
        <p:nvSpPr>
          <p:cNvPr id="4" name="Veri Yer Tutucusu 3"/>
          <p:cNvSpPr>
            <a:spLocks noGrp="1"/>
          </p:cNvSpPr>
          <p:nvPr>
            <p:ph type="dt" sz="half" idx="10"/>
          </p:nvPr>
        </p:nvSpPr>
        <p:spPr/>
        <p:txBody>
          <a:bodyPr/>
          <a:lstStyle/>
          <a:p>
            <a:fld id="{D1E7CAED-EC24-43C8-9C63-7E12105309D2}" type="datetime1">
              <a:rPr lang="tr-TR" smtClean="0"/>
              <a:t>10.5.2020</a:t>
            </a:fld>
            <a:endParaRPr lang="tr-TR" dirty="0"/>
          </a:p>
        </p:txBody>
      </p:sp>
      <p:sp>
        <p:nvSpPr>
          <p:cNvPr id="6" name="Slayt Numarası Yer Tutucusu 5"/>
          <p:cNvSpPr>
            <a:spLocks noGrp="1"/>
          </p:cNvSpPr>
          <p:nvPr>
            <p:ph type="sldNum" sz="quarter" idx="12"/>
          </p:nvPr>
        </p:nvSpPr>
        <p:spPr/>
        <p:txBody>
          <a:bodyPr/>
          <a:lstStyle/>
          <a:p>
            <a:fld id="{648DF76F-C135-4C74-B914-C73210BC11CF}" type="slidenum">
              <a:rPr lang="tr-TR" smtClean="0"/>
              <a:t>‹#›</a:t>
            </a:fld>
            <a:endParaRPr lang="tr-TR" dirty="0"/>
          </a:p>
        </p:txBody>
      </p:sp>
      <p:sp>
        <p:nvSpPr>
          <p:cNvPr id="12" name="Metin Yer Tutucusu 11"/>
          <p:cNvSpPr>
            <a:spLocks noGrp="1"/>
          </p:cNvSpPr>
          <p:nvPr>
            <p:ph type="body" sz="quarter" idx="13"/>
          </p:nvPr>
        </p:nvSpPr>
        <p:spPr>
          <a:xfrm>
            <a:off x="457200" y="1557338"/>
            <a:ext cx="8229600" cy="4679950"/>
          </a:xfrm>
        </p:spPr>
        <p:txBody>
          <a:bodyPr/>
          <a:lstStyle>
            <a:lvl1pPr marL="0" indent="0">
              <a:buNone/>
              <a:defRPr sz="2400"/>
            </a:lvl1pPr>
            <a:lvl2pPr>
              <a:defRPr sz="2000"/>
            </a:lvl2pPr>
          </a:lstStyle>
          <a:p>
            <a:pPr lvl="0"/>
            <a:r>
              <a:rPr lang="tr-TR" dirty="0" smtClean="0"/>
              <a:t>Asıl metin stillerini düzenle</a:t>
            </a:r>
          </a:p>
          <a:p>
            <a:pPr lvl="1"/>
            <a:r>
              <a:rPr lang="tr-TR" dirty="0" smtClean="0"/>
              <a:t>İkinci düzey</a:t>
            </a:r>
          </a:p>
        </p:txBody>
      </p:sp>
    </p:spTree>
    <p:extLst>
      <p:ext uri="{BB962C8B-B14F-4D97-AF65-F5344CB8AC3E}">
        <p14:creationId xmlns:p14="http://schemas.microsoft.com/office/powerpoint/2010/main" val="26506404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l="-6000" r="-6000"/>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E1F4CA-1B31-4FEB-B67E-DEC7B5D4B85D}" type="datetime1">
              <a:rPr lang="tr-TR" smtClean="0"/>
              <a:t>10.5.2020</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tr-TR" dirty="0" smtClean="0"/>
              <a:t>Prof. Dr. Hüner Şencan</a:t>
            </a: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8DF76F-C135-4C74-B914-C73210BC11CF}" type="slidenum">
              <a:rPr lang="tr-TR" smtClean="0"/>
              <a:t>‹#›</a:t>
            </a:fld>
            <a:endParaRPr lang="tr-TR" dirty="0"/>
          </a:p>
        </p:txBody>
      </p:sp>
    </p:spTree>
    <p:extLst>
      <p:ext uri="{BB962C8B-B14F-4D97-AF65-F5344CB8AC3E}">
        <p14:creationId xmlns:p14="http://schemas.microsoft.com/office/powerpoint/2010/main" val="2959425076"/>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ms.hmb.gov.tr/uploads/2019/06/10037kisisel-gelisim-egitimipdf.pdf" TargetMode="External"/><Relationship Id="rId7" Type="http://schemas.openxmlformats.org/officeDocument/2006/relationships/hyperlink" Target="http://www.acarindex.com/dosyalar/makale/acarindex-1423871060.pdf" TargetMode="External"/><Relationship Id="rId2" Type="http://schemas.openxmlformats.org/officeDocument/2006/relationships/hyperlink" Target="http://www.sdplatform.com/Dergi/178/Orgutsel-catisma-yonetimi.aspx" TargetMode="External"/><Relationship Id="rId1" Type="http://schemas.openxmlformats.org/officeDocument/2006/relationships/slideLayout" Target="../slideLayouts/slideLayout2.xml"/><Relationship Id="rId6" Type="http://schemas.openxmlformats.org/officeDocument/2006/relationships/hyperlink" Target="http://static.dergipark.org.tr/article-download/imported/5000125894/5000115688.pdf?" TargetMode="External"/><Relationship Id="rId5" Type="http://schemas.openxmlformats.org/officeDocument/2006/relationships/hyperlink" Target="https://www.slideshare.net/selcukyucesoy/atma-28652203" TargetMode="External"/><Relationship Id="rId4" Type="http://schemas.openxmlformats.org/officeDocument/2006/relationships/hyperlink" Target="https://mircafar.files.wordpress.com/2014/02/orgutlerde_catisma_ve_yonetimi.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2286164"/>
            <a:ext cx="7772400" cy="1820773"/>
          </a:xfrm>
        </p:spPr>
        <p:txBody>
          <a:bodyPr>
            <a:normAutofit fontScale="90000"/>
          </a:bodyPr>
          <a:lstStyle/>
          <a:p>
            <a:r>
              <a:rPr lang="tr-TR" dirty="0" smtClean="0"/>
              <a:t/>
            </a:r>
            <a:br>
              <a:rPr lang="tr-TR" dirty="0" smtClean="0"/>
            </a:br>
            <a:r>
              <a:rPr lang="tr-TR" sz="5600" dirty="0" smtClean="0"/>
              <a:t>Örgütlerde Çatışmalar ve Çatışmaların Yönetimi</a:t>
            </a:r>
            <a:endParaRPr lang="tr-TR" sz="3300" dirty="0"/>
          </a:p>
        </p:txBody>
      </p:sp>
      <p:sp>
        <p:nvSpPr>
          <p:cNvPr id="3" name="Alt Başlık 2"/>
          <p:cNvSpPr>
            <a:spLocks noGrp="1"/>
          </p:cNvSpPr>
          <p:nvPr>
            <p:ph type="subTitle" idx="1"/>
          </p:nvPr>
        </p:nvSpPr>
        <p:spPr>
          <a:xfrm>
            <a:off x="1371600" y="4437112"/>
            <a:ext cx="6400800" cy="1201688"/>
          </a:xfrm>
        </p:spPr>
        <p:txBody>
          <a:bodyPr/>
          <a:lstStyle/>
          <a:p>
            <a:r>
              <a:rPr lang="tr-TR" sz="2600" dirty="0" smtClean="0"/>
              <a:t>Prof. Dr. Hüner Şencan</a:t>
            </a:r>
          </a:p>
          <a:p>
            <a:r>
              <a:rPr lang="tr-TR" sz="2600" dirty="0" smtClean="0"/>
              <a:t>İstanbul Ticaret Üniversitesi  </a:t>
            </a:r>
          </a:p>
          <a:p>
            <a:endParaRPr lang="tr-TR" dirty="0"/>
          </a:p>
        </p:txBody>
      </p:sp>
    </p:spTree>
    <p:extLst>
      <p:ext uri="{BB962C8B-B14F-4D97-AF65-F5344CB8AC3E}">
        <p14:creationId xmlns:p14="http://schemas.microsoft.com/office/powerpoint/2010/main" val="6114365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Taraflarına göre </a:t>
            </a:r>
            <a:r>
              <a:rPr lang="tr-TR" dirty="0" smtClean="0"/>
              <a:t>çatışmalar-5</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10</a:t>
            </a:fld>
            <a:endParaRPr lang="tr-TR" dirty="0"/>
          </a:p>
        </p:txBody>
      </p:sp>
      <p:sp>
        <p:nvSpPr>
          <p:cNvPr id="6" name="Metin Yer Tutucusu 5"/>
          <p:cNvSpPr>
            <a:spLocks noGrp="1"/>
          </p:cNvSpPr>
          <p:nvPr>
            <p:ph type="body" sz="quarter" idx="13"/>
          </p:nvPr>
        </p:nvSpPr>
        <p:spPr/>
        <p:txBody>
          <a:bodyPr>
            <a:normAutofit lnSpcReduction="10000"/>
          </a:bodyPr>
          <a:lstStyle/>
          <a:p>
            <a:r>
              <a:rPr lang="tr-TR" dirty="0"/>
              <a:t>5. İşletme İçi </a:t>
            </a:r>
            <a:r>
              <a:rPr lang="tr-TR" dirty="0" smtClean="0"/>
              <a:t>Çatışmalar</a:t>
            </a:r>
          </a:p>
          <a:p>
            <a:r>
              <a:rPr lang="tr-TR" dirty="0" smtClean="0"/>
              <a:t>Üç </a:t>
            </a:r>
            <a:r>
              <a:rPr lang="tr-TR" dirty="0"/>
              <a:t>tip çatışma görülebilir; dikey </a:t>
            </a:r>
            <a:r>
              <a:rPr lang="tr-TR" dirty="0" smtClean="0"/>
              <a:t>çatışmalar, yatay çatışmalar, hat-kurmay çatışmaları</a:t>
            </a:r>
          </a:p>
          <a:p>
            <a:endParaRPr lang="tr-TR" sz="700" dirty="0"/>
          </a:p>
          <a:p>
            <a:r>
              <a:rPr lang="tr-TR" dirty="0">
                <a:solidFill>
                  <a:srgbClr val="FF0000"/>
                </a:solidFill>
              </a:rPr>
              <a:t>D</a:t>
            </a:r>
            <a:r>
              <a:rPr lang="tr-TR" dirty="0" smtClean="0">
                <a:solidFill>
                  <a:srgbClr val="FF0000"/>
                </a:solidFill>
              </a:rPr>
              <a:t>ikey </a:t>
            </a:r>
            <a:r>
              <a:rPr lang="tr-TR" dirty="0">
                <a:solidFill>
                  <a:srgbClr val="FF0000"/>
                </a:solidFill>
              </a:rPr>
              <a:t>hiyerarşide </a:t>
            </a:r>
            <a:r>
              <a:rPr lang="tr-TR" dirty="0"/>
              <a:t>farklı düzeylerdeki </a:t>
            </a:r>
            <a:r>
              <a:rPr lang="tr-TR" dirty="0" smtClean="0"/>
              <a:t>kişi ve gruplar </a:t>
            </a:r>
            <a:r>
              <a:rPr lang="tr-TR" dirty="0"/>
              <a:t>arasında ortaya çıkar. Farklı konularda da olabilir. </a:t>
            </a:r>
            <a:endParaRPr lang="tr-TR" dirty="0" smtClean="0"/>
          </a:p>
          <a:p>
            <a:endParaRPr lang="tr-TR" sz="700" dirty="0"/>
          </a:p>
          <a:p>
            <a:r>
              <a:rPr lang="tr-TR" dirty="0" smtClean="0">
                <a:solidFill>
                  <a:srgbClr val="FF0000"/>
                </a:solidFill>
              </a:rPr>
              <a:t>Yatay çatışma</a:t>
            </a:r>
            <a:r>
              <a:rPr lang="tr-TR" dirty="0" smtClean="0"/>
              <a:t> örgütsel hiyerarşide </a:t>
            </a:r>
            <a:r>
              <a:rPr lang="tr-TR" dirty="0"/>
              <a:t>aynı düzeydeki gruplar ya da departmanlar arsında ortaya çıkar. Örneğin, </a:t>
            </a:r>
            <a:r>
              <a:rPr lang="tr-TR" dirty="0" smtClean="0"/>
              <a:t>üretim bölümü ile pazarlama bölümü personeli </a:t>
            </a:r>
            <a:r>
              <a:rPr lang="tr-TR" dirty="0"/>
              <a:t>arasında</a:t>
            </a:r>
            <a:r>
              <a:rPr lang="tr-TR" dirty="0" smtClean="0"/>
              <a:t>.</a:t>
            </a:r>
          </a:p>
          <a:p>
            <a:endParaRPr lang="tr-TR" sz="700" dirty="0"/>
          </a:p>
          <a:p>
            <a:r>
              <a:rPr lang="tr-TR" dirty="0" smtClean="0">
                <a:solidFill>
                  <a:srgbClr val="FF0000"/>
                </a:solidFill>
              </a:rPr>
              <a:t>Hat-Kurmay çatışmaları </a:t>
            </a:r>
            <a:r>
              <a:rPr lang="tr-TR" dirty="0" smtClean="0"/>
              <a:t>destek birimlerinde çalışan personel ile operasyon birimlerinde çalışan personelin birbirleriyle anlaşmazlık içine girmeleridir.  </a:t>
            </a:r>
          </a:p>
          <a:p>
            <a:endParaRPr lang="tr-TR" dirty="0"/>
          </a:p>
        </p:txBody>
      </p:sp>
    </p:spTree>
    <p:extLst>
      <p:ext uri="{BB962C8B-B14F-4D97-AF65-F5344CB8AC3E}">
        <p14:creationId xmlns:p14="http://schemas.microsoft.com/office/powerpoint/2010/main" val="13486645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Taraflarına göre </a:t>
            </a:r>
            <a:r>
              <a:rPr lang="tr-TR" dirty="0" smtClean="0"/>
              <a:t>çatışmalar-6</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11</a:t>
            </a:fld>
            <a:endParaRPr lang="tr-TR" dirty="0"/>
          </a:p>
        </p:txBody>
      </p:sp>
      <p:sp>
        <p:nvSpPr>
          <p:cNvPr id="6" name="Metin Yer Tutucusu 5"/>
          <p:cNvSpPr>
            <a:spLocks noGrp="1"/>
          </p:cNvSpPr>
          <p:nvPr>
            <p:ph type="body" sz="quarter" idx="13"/>
          </p:nvPr>
        </p:nvSpPr>
        <p:spPr/>
        <p:txBody>
          <a:bodyPr/>
          <a:lstStyle/>
          <a:p>
            <a:r>
              <a:rPr lang="tr-TR" dirty="0"/>
              <a:t>6. </a:t>
            </a:r>
            <a:r>
              <a:rPr lang="tr-TR" dirty="0" smtClean="0"/>
              <a:t>İşletmeler arası çatışmalar</a:t>
            </a:r>
          </a:p>
          <a:p>
            <a:r>
              <a:rPr lang="tr-TR" dirty="0" smtClean="0"/>
              <a:t>Ekonomik </a:t>
            </a:r>
            <a:r>
              <a:rPr lang="tr-TR" dirty="0"/>
              <a:t>sistem içinde ve açık sistem anlayışı altında çeşitli </a:t>
            </a:r>
            <a:r>
              <a:rPr lang="tr-TR" dirty="0" smtClean="0"/>
              <a:t>örgütler </a:t>
            </a:r>
            <a:r>
              <a:rPr lang="tr-TR" dirty="0"/>
              <a:t>birbiri ile çatışma halinde </a:t>
            </a:r>
            <a:r>
              <a:rPr lang="tr-TR" dirty="0" smtClean="0"/>
              <a:t>olurlar. </a:t>
            </a:r>
          </a:p>
          <a:p>
            <a:pPr lvl="1"/>
            <a:r>
              <a:rPr lang="tr-TR" dirty="0" smtClean="0"/>
              <a:t>Üretici firmalarla </a:t>
            </a:r>
            <a:r>
              <a:rPr lang="tr-TR" dirty="0"/>
              <a:t>bayiler arsındaki çatışma, </a:t>
            </a:r>
            <a:endParaRPr lang="tr-TR" dirty="0" smtClean="0"/>
          </a:p>
          <a:p>
            <a:pPr lvl="1"/>
            <a:r>
              <a:rPr lang="tr-TR" dirty="0" smtClean="0"/>
              <a:t>organizasyon </a:t>
            </a:r>
            <a:r>
              <a:rPr lang="tr-TR" dirty="0"/>
              <a:t>ile sendika arasındaki çatışma, </a:t>
            </a:r>
            <a:endParaRPr lang="tr-TR" dirty="0" smtClean="0"/>
          </a:p>
          <a:p>
            <a:pPr lvl="1"/>
            <a:r>
              <a:rPr lang="tr-TR" dirty="0" smtClean="0"/>
              <a:t>rakip işletmeler </a:t>
            </a:r>
            <a:r>
              <a:rPr lang="tr-TR" dirty="0"/>
              <a:t>arasındaki </a:t>
            </a:r>
            <a:r>
              <a:rPr lang="tr-TR" dirty="0" smtClean="0"/>
              <a:t>çatışmalar</a:t>
            </a:r>
            <a:endParaRPr lang="tr-TR" dirty="0"/>
          </a:p>
        </p:txBody>
      </p:sp>
    </p:spTree>
    <p:extLst>
      <p:ext uri="{BB962C8B-B14F-4D97-AF65-F5344CB8AC3E}">
        <p14:creationId xmlns:p14="http://schemas.microsoft.com/office/powerpoint/2010/main" val="3928891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Niteliğine göre Çatışmalar</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12</a:t>
            </a:fld>
            <a:endParaRPr lang="tr-TR" dirty="0"/>
          </a:p>
        </p:txBody>
      </p:sp>
      <p:sp>
        <p:nvSpPr>
          <p:cNvPr id="5" name="Metin Yer Tutucusu 4"/>
          <p:cNvSpPr>
            <a:spLocks noGrp="1"/>
          </p:cNvSpPr>
          <p:nvPr>
            <p:ph type="body" sz="quarter" idx="13"/>
          </p:nvPr>
        </p:nvSpPr>
        <p:spPr/>
        <p:txBody>
          <a:bodyPr/>
          <a:lstStyle/>
          <a:p>
            <a:r>
              <a:rPr lang="tr-TR" dirty="0" smtClean="0"/>
              <a:t>Niteliğine göre çatışmalar iki grupta değerlendirilir: Fonksiyonel çatışmalar, fonksiyonel olmayan çatışmalar</a:t>
            </a:r>
          </a:p>
          <a:p>
            <a:r>
              <a:rPr lang="tr-TR" dirty="0" smtClean="0">
                <a:solidFill>
                  <a:srgbClr val="FF0000"/>
                </a:solidFill>
              </a:rPr>
              <a:t>Fonksiyonel çatışmalar: </a:t>
            </a:r>
            <a:r>
              <a:rPr lang="tr-TR" dirty="0" smtClean="0"/>
              <a:t>Çatışmalar kişileri işbirliğine yöneltiyorsa, işletmede dinamizmi ve yaratıcılığı arttırıyorsa, performansa katkı sağlıyorsa bunlara fonksiyonel çatışmalar adı verilir. </a:t>
            </a:r>
          </a:p>
          <a:p>
            <a:endParaRPr lang="tr-TR" dirty="0">
              <a:solidFill>
                <a:srgbClr val="FF0000"/>
              </a:solidFill>
            </a:endParaRPr>
          </a:p>
          <a:p>
            <a:r>
              <a:rPr lang="tr-TR" dirty="0">
                <a:solidFill>
                  <a:srgbClr val="FF0000"/>
                </a:solidFill>
              </a:rPr>
              <a:t>Fonksiyonel </a:t>
            </a:r>
            <a:r>
              <a:rPr lang="tr-TR" dirty="0" smtClean="0">
                <a:solidFill>
                  <a:srgbClr val="FF0000"/>
                </a:solidFill>
              </a:rPr>
              <a:t>olmayan çatışmalar</a:t>
            </a:r>
            <a:r>
              <a:rPr lang="tr-TR" dirty="0">
                <a:solidFill>
                  <a:srgbClr val="FF0000"/>
                </a:solidFill>
              </a:rPr>
              <a:t>: </a:t>
            </a:r>
            <a:r>
              <a:rPr lang="tr-TR" dirty="0"/>
              <a:t>Çatışmalar </a:t>
            </a:r>
            <a:r>
              <a:rPr lang="tr-TR" dirty="0" smtClean="0"/>
              <a:t>kişiler arasında düşmanlık yaratıyorsa, örgütsel hedeflere ulaşmayı engelliyorsa, etkinliği ve verimliliği azaltıyorsa, örgütün imajına zarar veriyorsa bunlara fonksiyonel olmayan çatışmalar adı verilir.  </a:t>
            </a:r>
            <a:endParaRPr lang="tr-TR" dirty="0">
              <a:solidFill>
                <a:srgbClr val="FF0000"/>
              </a:solidFill>
            </a:endParaRPr>
          </a:p>
        </p:txBody>
      </p:sp>
    </p:spTree>
    <p:extLst>
      <p:ext uri="{BB962C8B-B14F-4D97-AF65-F5344CB8AC3E}">
        <p14:creationId xmlns:p14="http://schemas.microsoft.com/office/powerpoint/2010/main" val="2881247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Çatışmanın Etkileri</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13</a:t>
            </a:fld>
            <a:endParaRPr lang="tr-TR" dirty="0"/>
          </a:p>
        </p:txBody>
      </p:sp>
      <p:sp>
        <p:nvSpPr>
          <p:cNvPr id="6" name="Metin Yer Tutucusu 5"/>
          <p:cNvSpPr>
            <a:spLocks noGrp="1"/>
          </p:cNvSpPr>
          <p:nvPr>
            <p:ph type="body" sz="quarter" idx="13"/>
          </p:nvPr>
        </p:nvSpPr>
        <p:spPr/>
        <p:txBody>
          <a:bodyPr/>
          <a:lstStyle/>
          <a:p>
            <a:r>
              <a:rPr lang="tr-TR" dirty="0" smtClean="0"/>
              <a:t>Klasik yönetim anlayışında çatışma sakıncalı görülürken</a:t>
            </a:r>
            <a:r>
              <a:rPr lang="tr-TR" dirty="0"/>
              <a:t>, </a:t>
            </a:r>
            <a:r>
              <a:rPr lang="tr-TR" dirty="0" smtClean="0"/>
              <a:t>modern yönetim anlayışında durum tam tersidir.</a:t>
            </a:r>
          </a:p>
          <a:p>
            <a:r>
              <a:rPr lang="tr-TR" dirty="0" smtClean="0"/>
              <a:t>Günümüzde, </a:t>
            </a:r>
            <a:r>
              <a:rPr lang="tr-TR" dirty="0"/>
              <a:t>çatışmaların </a:t>
            </a:r>
            <a:r>
              <a:rPr lang="tr-TR" dirty="0" smtClean="0"/>
              <a:t>çoğundan eğer iyi </a:t>
            </a:r>
            <a:r>
              <a:rPr lang="tr-TR" dirty="0"/>
              <a:t>yönetilirse </a:t>
            </a:r>
            <a:r>
              <a:rPr lang="tr-TR" dirty="0" smtClean="0"/>
              <a:t>yararlı sonuçlar elde edileceği görüşü hakimdir.</a:t>
            </a:r>
          </a:p>
          <a:p>
            <a:r>
              <a:rPr lang="tr-TR" dirty="0" smtClean="0"/>
              <a:t>Çatışmaları her zaman yıpratıcı olgular olarak görmemek gerekir. </a:t>
            </a:r>
          </a:p>
          <a:p>
            <a:pPr lvl="1"/>
            <a:r>
              <a:rPr lang="tr-TR" dirty="0" smtClean="0"/>
              <a:t>Çatışmalar örgütler </a:t>
            </a:r>
            <a:r>
              <a:rPr lang="tr-TR" dirty="0"/>
              <a:t>için yeni davranış </a:t>
            </a:r>
            <a:r>
              <a:rPr lang="tr-TR" dirty="0" smtClean="0"/>
              <a:t>biçimlerinin gelişmesine imkan sağlayabilir.</a:t>
            </a:r>
          </a:p>
          <a:p>
            <a:pPr lvl="1"/>
            <a:r>
              <a:rPr lang="tr-TR" dirty="0" smtClean="0"/>
              <a:t> karar alma sürecinde yeni alternatiflerin ortaya çıkmasına neden olabilir.</a:t>
            </a:r>
          </a:p>
          <a:p>
            <a:pPr lvl="1"/>
            <a:r>
              <a:rPr lang="tr-TR" dirty="0" smtClean="0"/>
              <a:t> insanların katı tutumlar yerine daha esnek olmalarını sağlayabilir. </a:t>
            </a:r>
          </a:p>
          <a:p>
            <a:pPr lvl="1"/>
            <a:r>
              <a:rPr lang="tr-TR" dirty="0" smtClean="0"/>
              <a:t>bireylerin </a:t>
            </a:r>
            <a:r>
              <a:rPr lang="tr-TR" dirty="0"/>
              <a:t>yaratıcılıklarını </a:t>
            </a:r>
            <a:r>
              <a:rPr lang="tr-TR" dirty="0" smtClean="0"/>
              <a:t>geliştirebilir</a:t>
            </a:r>
          </a:p>
          <a:p>
            <a:pPr lvl="1"/>
            <a:r>
              <a:rPr lang="tr-TR" dirty="0" smtClean="0"/>
              <a:t> örgütsel etkinliği ve dinamizmi arttırabilir.</a:t>
            </a:r>
            <a:endParaRPr lang="tr-TR" dirty="0"/>
          </a:p>
        </p:txBody>
      </p:sp>
    </p:spTree>
    <p:extLst>
      <p:ext uri="{BB962C8B-B14F-4D97-AF65-F5344CB8AC3E}">
        <p14:creationId xmlns:p14="http://schemas.microsoft.com/office/powerpoint/2010/main" val="37470076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Çatışmanın örgüt açısından yararları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14</a:t>
            </a:fld>
            <a:endParaRPr lang="tr-TR" dirty="0"/>
          </a:p>
        </p:txBody>
      </p:sp>
      <p:sp>
        <p:nvSpPr>
          <p:cNvPr id="6" name="Metin Yer Tutucusu 5"/>
          <p:cNvSpPr>
            <a:spLocks noGrp="1"/>
          </p:cNvSpPr>
          <p:nvPr>
            <p:ph type="body" sz="quarter" idx="13"/>
          </p:nvPr>
        </p:nvSpPr>
        <p:spPr/>
        <p:txBody>
          <a:bodyPr>
            <a:noAutofit/>
          </a:bodyPr>
          <a:lstStyle/>
          <a:p>
            <a:r>
              <a:rPr lang="tr-TR" sz="1900" dirty="0" smtClean="0"/>
              <a:t>a) Çatışma</a:t>
            </a:r>
            <a:r>
              <a:rPr lang="tr-TR" sz="1900" dirty="0"/>
              <a:t>, farklı görüşteki insanların kendilerini kanıtlayabilmek için yaratıcılıklarını ortaya koymalarını sağlar</a:t>
            </a:r>
            <a:r>
              <a:rPr lang="tr-TR" sz="1900" dirty="0" smtClean="0"/>
              <a:t>.</a:t>
            </a:r>
          </a:p>
          <a:p>
            <a:r>
              <a:rPr lang="tr-TR" sz="1900" dirty="0" smtClean="0"/>
              <a:t>b</a:t>
            </a:r>
            <a:r>
              <a:rPr lang="tr-TR" sz="1900" dirty="0"/>
              <a:t>) Bireysel yaratıcılık dışında örgütsel AR-GE faaliyetleri artar. Çatışma sonunda eski amaç ve görüşler yerlerini daha iyi olan yenilerine bırakırlar</a:t>
            </a:r>
            <a:r>
              <a:rPr lang="tr-TR" sz="1900" dirty="0" smtClean="0"/>
              <a:t>.</a:t>
            </a:r>
          </a:p>
          <a:p>
            <a:r>
              <a:rPr lang="tr-TR" sz="1900" dirty="0" smtClean="0"/>
              <a:t>c</a:t>
            </a:r>
            <a:r>
              <a:rPr lang="tr-TR" sz="1900" dirty="0"/>
              <a:t>) Sürüncemede kalmış sorunlara yönetimin eğilmesiyle sorunlar azalır</a:t>
            </a:r>
            <a:r>
              <a:rPr lang="tr-TR" sz="1900" dirty="0" smtClean="0"/>
              <a:t>.</a:t>
            </a:r>
          </a:p>
          <a:p>
            <a:r>
              <a:rPr lang="tr-TR" sz="1900" dirty="0" smtClean="0"/>
              <a:t>d</a:t>
            </a:r>
            <a:r>
              <a:rPr lang="tr-TR" sz="1900" dirty="0"/>
              <a:t>) Tarafsız kalmaya çalışan bireyler bile görüş açıklamak durumunda kalırlar. Böylece sorunlara eğilimde katılım artar</a:t>
            </a:r>
            <a:r>
              <a:rPr lang="tr-TR" sz="1900" dirty="0" smtClean="0"/>
              <a:t>.</a:t>
            </a:r>
          </a:p>
          <a:p>
            <a:r>
              <a:rPr lang="tr-TR" sz="1900" dirty="0" smtClean="0"/>
              <a:t>e</a:t>
            </a:r>
            <a:r>
              <a:rPr lang="tr-TR" sz="1900" dirty="0"/>
              <a:t>) Örgütün etkinliğini ve verimliliğini etkileyen sorunlar karşısında gösterilen ilgi ve birliktelik üyeleri sıkıntıdan kurtarır ve moralleri yükselir</a:t>
            </a:r>
            <a:r>
              <a:rPr lang="tr-TR" sz="1900" dirty="0" smtClean="0"/>
              <a:t>.</a:t>
            </a:r>
          </a:p>
          <a:p>
            <a:r>
              <a:rPr lang="tr-TR" sz="1900" dirty="0" smtClean="0"/>
              <a:t>f</a:t>
            </a:r>
            <a:r>
              <a:rPr lang="tr-TR" sz="1900" dirty="0"/>
              <a:t>) </a:t>
            </a:r>
            <a:r>
              <a:rPr lang="tr-TR" sz="1900" dirty="0" smtClean="0"/>
              <a:t>Bireylerin </a:t>
            </a:r>
            <a:r>
              <a:rPr lang="tr-TR" sz="1900" dirty="0"/>
              <a:t>başkalarının düşüncelerini </a:t>
            </a:r>
            <a:r>
              <a:rPr lang="tr-TR" sz="1900" dirty="0" smtClean="0"/>
              <a:t>dinleyebilmelerine</a:t>
            </a:r>
            <a:r>
              <a:rPr lang="tr-TR" sz="1900" dirty="0"/>
              <a:t>, kabul edebilmelerine ve daha az ben merkezli olmalarına yardımcı olur. Çatışma sürecinde güçlüklerin üstesinden gelebilme bireyin kendine </a:t>
            </a:r>
            <a:r>
              <a:rPr lang="tr-TR" sz="1900" dirty="0" smtClean="0"/>
              <a:t>güvenlerini </a:t>
            </a:r>
            <a:r>
              <a:rPr lang="tr-TR" sz="1900" dirty="0"/>
              <a:t>arttırır</a:t>
            </a:r>
            <a:r>
              <a:rPr lang="tr-TR" sz="1900" dirty="0" smtClean="0"/>
              <a:t>.</a:t>
            </a:r>
          </a:p>
          <a:p>
            <a:r>
              <a:rPr lang="tr-TR" sz="1900" dirty="0" smtClean="0"/>
              <a:t>g</a:t>
            </a:r>
            <a:r>
              <a:rPr lang="tr-TR" sz="1900" dirty="0"/>
              <a:t>) Çatışma halindeki bireyler </a:t>
            </a:r>
            <a:r>
              <a:rPr lang="tr-TR" sz="1900" dirty="0" smtClean="0"/>
              <a:t>kendi kapasitelerini </a:t>
            </a:r>
            <a:r>
              <a:rPr lang="tr-TR" sz="1900" dirty="0"/>
              <a:t>değerleme şansına sahip olurlar. </a:t>
            </a:r>
            <a:r>
              <a:rPr lang="tr-TR" sz="1900" dirty="0" smtClean="0"/>
              <a:t>Eksik </a:t>
            </a:r>
            <a:r>
              <a:rPr lang="tr-TR" sz="1900" dirty="0"/>
              <a:t>yanlarını görme ve giderme imkânlarına da kavuşurlar.</a:t>
            </a:r>
            <a:endParaRPr lang="tr-TR" sz="1900" dirty="0"/>
          </a:p>
        </p:txBody>
      </p:sp>
    </p:spTree>
    <p:extLst>
      <p:ext uri="{BB962C8B-B14F-4D97-AF65-F5344CB8AC3E}">
        <p14:creationId xmlns:p14="http://schemas.microsoft.com/office/powerpoint/2010/main" val="2740393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Çatışmanın olumsuz etkileri </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15</a:t>
            </a:fld>
            <a:endParaRPr lang="tr-TR" dirty="0"/>
          </a:p>
        </p:txBody>
      </p:sp>
      <p:sp>
        <p:nvSpPr>
          <p:cNvPr id="6" name="Metin Yer Tutucusu 5"/>
          <p:cNvSpPr>
            <a:spLocks noGrp="1"/>
          </p:cNvSpPr>
          <p:nvPr>
            <p:ph type="body" sz="quarter" idx="13"/>
          </p:nvPr>
        </p:nvSpPr>
        <p:spPr/>
        <p:txBody>
          <a:bodyPr/>
          <a:lstStyle/>
          <a:p>
            <a:r>
              <a:rPr lang="tr-TR" dirty="0"/>
              <a:t>a) Örgütsel çatışma, bireylerin ruh ve beden sağlıklarını bozabilir.</a:t>
            </a:r>
            <a:r>
              <a:rPr lang="tr-TR" dirty="0"/>
              <a:t/>
            </a:r>
            <a:br>
              <a:rPr lang="tr-TR" dirty="0"/>
            </a:br>
            <a:r>
              <a:rPr lang="tr-TR" dirty="0"/>
              <a:t>b) Çatışma düşmanlık ve saldırganlık hislerinin yoğunlaşmasına ve somutlaşmasına sebep olabilir.</a:t>
            </a:r>
            <a:r>
              <a:rPr lang="tr-TR" dirty="0"/>
              <a:t/>
            </a:r>
            <a:br>
              <a:rPr lang="tr-TR" dirty="0"/>
            </a:br>
            <a:r>
              <a:rPr lang="tr-TR" dirty="0"/>
              <a:t>c) Yıpratıcı mücadeleler örgüte zaman ve kaynak kaybettirebilir.</a:t>
            </a:r>
            <a:r>
              <a:rPr lang="tr-TR" dirty="0"/>
              <a:t/>
            </a:r>
            <a:br>
              <a:rPr lang="tr-TR" dirty="0"/>
            </a:br>
            <a:r>
              <a:rPr lang="tr-TR" dirty="0"/>
              <a:t>d) Çatışma, örgütü amaçlarından saptırabilir.</a:t>
            </a:r>
            <a:r>
              <a:rPr lang="tr-TR" dirty="0"/>
              <a:t/>
            </a:r>
            <a:br>
              <a:rPr lang="tr-TR" dirty="0"/>
            </a:br>
            <a:r>
              <a:rPr lang="tr-TR" dirty="0"/>
              <a:t>e) Çatışma, tarafların kendilerini diğerlerinden amaçlarını da örgütün amaçlarından üstün görmelerine yol açabilir.</a:t>
            </a:r>
            <a:r>
              <a:rPr lang="tr-TR" dirty="0"/>
              <a:t/>
            </a:r>
            <a:br>
              <a:rPr lang="tr-TR" dirty="0"/>
            </a:br>
            <a:r>
              <a:rPr lang="tr-TR" dirty="0"/>
              <a:t>f) Çatışma, bireylerin morallerini ve iş tatminlerini düşürerek örgütün etkinliğine ve verimliliğine olumsuz etki edebilir.</a:t>
            </a:r>
            <a:r>
              <a:rPr lang="tr-TR" dirty="0"/>
              <a:t/>
            </a:r>
            <a:br>
              <a:rPr lang="tr-TR" dirty="0"/>
            </a:br>
            <a:r>
              <a:rPr lang="tr-TR" dirty="0"/>
              <a:t>g) Çatışma, insanların güven duygularının kaybolmasına sebep olabilir.</a:t>
            </a:r>
            <a:endParaRPr lang="tr-TR" dirty="0"/>
          </a:p>
        </p:txBody>
      </p:sp>
    </p:spTree>
    <p:extLst>
      <p:ext uri="{BB962C8B-B14F-4D97-AF65-F5344CB8AC3E}">
        <p14:creationId xmlns:p14="http://schemas.microsoft.com/office/powerpoint/2010/main" val="2420141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Çatışmaların </a:t>
            </a:r>
            <a:r>
              <a:rPr lang="tr-TR" dirty="0"/>
              <a:t>yönetimi</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16</a:t>
            </a:fld>
            <a:endParaRPr lang="tr-TR" dirty="0"/>
          </a:p>
        </p:txBody>
      </p:sp>
      <p:sp>
        <p:nvSpPr>
          <p:cNvPr id="6" name="Metin Yer Tutucusu 5"/>
          <p:cNvSpPr>
            <a:spLocks noGrp="1"/>
          </p:cNvSpPr>
          <p:nvPr>
            <p:ph type="body" sz="quarter" idx="13"/>
          </p:nvPr>
        </p:nvSpPr>
        <p:spPr/>
        <p:txBody>
          <a:bodyPr/>
          <a:lstStyle/>
          <a:p>
            <a:r>
              <a:rPr lang="tr-TR" dirty="0"/>
              <a:t>Örgütlerde her zaman çatışma olacağına göre asıl sorun çatışmanın nasıl azaltılacağı veya yok edileceği </a:t>
            </a:r>
            <a:r>
              <a:rPr lang="tr-TR" dirty="0" smtClean="0"/>
              <a:t>değil, </a:t>
            </a:r>
            <a:r>
              <a:rPr lang="tr-TR" dirty="0"/>
              <a:t>çatışmanın nasıl yönetileceğidir. Başarılı yönetim uygulaması gerçekleştiren örgütlerin çatışma karşısındaki üstünlükleri sahip oldukları üç önemli özellikten kaynaklanır. Bu örgütler</a:t>
            </a:r>
            <a:r>
              <a:rPr lang="tr-TR" dirty="0" smtClean="0"/>
              <a:t>;</a:t>
            </a:r>
          </a:p>
          <a:p>
            <a:pPr lvl="1"/>
            <a:r>
              <a:rPr lang="tr-TR" dirty="0" smtClean="0"/>
              <a:t>Çatışma </a:t>
            </a:r>
            <a:r>
              <a:rPr lang="tr-TR" dirty="0"/>
              <a:t>ile yapıcı şekilde başa çıkmak için hazırdırlar. </a:t>
            </a:r>
            <a:endParaRPr lang="tr-TR" dirty="0" smtClean="0"/>
          </a:p>
          <a:p>
            <a:pPr lvl="1"/>
            <a:r>
              <a:rPr lang="tr-TR" dirty="0" smtClean="0"/>
              <a:t>Bireyler </a:t>
            </a:r>
            <a:r>
              <a:rPr lang="tr-TR" dirty="0"/>
              <a:t>ve </a:t>
            </a:r>
            <a:r>
              <a:rPr lang="tr-TR" dirty="0" smtClean="0"/>
              <a:t>gruplar arası </a:t>
            </a:r>
            <a:r>
              <a:rPr lang="tr-TR" dirty="0"/>
              <a:t>yapıcı etkileşime imkân veren </a:t>
            </a:r>
            <a:r>
              <a:rPr lang="tr-TR" dirty="0" smtClean="0"/>
              <a:t> </a:t>
            </a:r>
            <a:r>
              <a:rPr lang="tr-TR" dirty="0"/>
              <a:t>örgüt </a:t>
            </a:r>
            <a:r>
              <a:rPr lang="tr-TR" dirty="0" smtClean="0"/>
              <a:t>yapıları </a:t>
            </a:r>
            <a:r>
              <a:rPr lang="tr-TR" dirty="0"/>
              <a:t>vardır</a:t>
            </a:r>
            <a:r>
              <a:rPr lang="tr-TR" dirty="0" smtClean="0"/>
              <a:t>.</a:t>
            </a:r>
          </a:p>
          <a:p>
            <a:pPr lvl="1"/>
            <a:r>
              <a:rPr lang="tr-TR" dirty="0" smtClean="0"/>
              <a:t>Personeli </a:t>
            </a:r>
            <a:r>
              <a:rPr lang="tr-TR" dirty="0"/>
              <a:t>etkili etkileşim ve birbirini etkileme konusunda yetenekli kişilerden </a:t>
            </a:r>
            <a:r>
              <a:rPr lang="tr-TR" dirty="0" smtClean="0"/>
              <a:t>seçerler </a:t>
            </a:r>
            <a:r>
              <a:rPr lang="tr-TR" dirty="0"/>
              <a:t>veya </a:t>
            </a:r>
            <a:r>
              <a:rPr lang="tr-TR" dirty="0" smtClean="0"/>
              <a:t>onları eğiterek yetenekli </a:t>
            </a:r>
            <a:r>
              <a:rPr lang="tr-TR" dirty="0"/>
              <a:t>kılar</a:t>
            </a:r>
            <a:r>
              <a:rPr lang="tr-TR" dirty="0" smtClean="0"/>
              <a:t>.</a:t>
            </a:r>
          </a:p>
          <a:p>
            <a:pPr lvl="1"/>
            <a:r>
              <a:rPr lang="tr-TR" dirty="0" smtClean="0"/>
              <a:t>Üyeleri </a:t>
            </a:r>
            <a:r>
              <a:rPr lang="tr-TR" dirty="0"/>
              <a:t>arasında güven, iş grubuna </a:t>
            </a:r>
            <a:r>
              <a:rPr lang="tr-TR" dirty="0" smtClean="0"/>
              <a:t> ve </a:t>
            </a:r>
            <a:r>
              <a:rPr lang="tr-TR" dirty="0"/>
              <a:t>örgüte sadakat, örgüt hedeflerini başarmak için motivasyon vardır</a:t>
            </a:r>
            <a:endParaRPr lang="tr-TR" dirty="0"/>
          </a:p>
        </p:txBody>
      </p:sp>
    </p:spTree>
    <p:extLst>
      <p:ext uri="{BB962C8B-B14F-4D97-AF65-F5344CB8AC3E}">
        <p14:creationId xmlns:p14="http://schemas.microsoft.com/office/powerpoint/2010/main" val="4514364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Çatışmanın yönetilebilmesi </a:t>
            </a:r>
            <a:r>
              <a:rPr lang="tr-TR" dirty="0" smtClean="0"/>
              <a:t>için analiz</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17</a:t>
            </a:fld>
            <a:endParaRPr lang="tr-TR" dirty="0"/>
          </a:p>
        </p:txBody>
      </p:sp>
      <p:sp>
        <p:nvSpPr>
          <p:cNvPr id="5" name="Metin Yer Tutucusu 4"/>
          <p:cNvSpPr>
            <a:spLocks noGrp="1"/>
          </p:cNvSpPr>
          <p:nvPr>
            <p:ph type="body" sz="quarter" idx="13"/>
          </p:nvPr>
        </p:nvSpPr>
        <p:spPr/>
        <p:txBody>
          <a:bodyPr>
            <a:normAutofit fontScale="92500" lnSpcReduction="20000"/>
          </a:bodyPr>
          <a:lstStyle/>
          <a:p>
            <a:r>
              <a:rPr lang="tr-TR" dirty="0"/>
              <a:t>Çatışma analizinde aşağıdaki yöntemler uygulanabilir</a:t>
            </a:r>
            <a:r>
              <a:rPr lang="tr-TR" dirty="0" smtClean="0"/>
              <a:t>:</a:t>
            </a:r>
          </a:p>
          <a:p>
            <a:pPr lvl="1"/>
            <a:r>
              <a:rPr lang="tr-TR" dirty="0" smtClean="0"/>
              <a:t>Çatışmanın </a:t>
            </a:r>
            <a:r>
              <a:rPr lang="tr-TR" dirty="0"/>
              <a:t>nedeni olan anlaşmazlığın ortaya çıkış sebebi nedir</a:t>
            </a:r>
            <a:r>
              <a:rPr lang="tr-TR" dirty="0" smtClean="0"/>
              <a:t>?</a:t>
            </a:r>
          </a:p>
          <a:p>
            <a:pPr lvl="1"/>
            <a:r>
              <a:rPr lang="tr-TR" dirty="0" smtClean="0"/>
              <a:t>Anlaşmazlık </a:t>
            </a:r>
            <a:r>
              <a:rPr lang="tr-TR" dirty="0"/>
              <a:t>kapsamına giren kişi ve gruplar kimlerdir ve çatışma nasıl bir gelişim göstermiştir</a:t>
            </a:r>
            <a:r>
              <a:rPr lang="tr-TR" dirty="0" smtClean="0"/>
              <a:t>.</a:t>
            </a:r>
          </a:p>
          <a:p>
            <a:pPr lvl="1"/>
            <a:r>
              <a:rPr lang="tr-TR" dirty="0" smtClean="0"/>
              <a:t>Anlaşmazlığı </a:t>
            </a:r>
            <a:r>
              <a:rPr lang="tr-TR" dirty="0"/>
              <a:t>devam ettiren nedenler hangileridir</a:t>
            </a:r>
            <a:r>
              <a:rPr lang="tr-TR" dirty="0" smtClean="0"/>
              <a:t>? </a:t>
            </a:r>
          </a:p>
          <a:p>
            <a:pPr lvl="1"/>
            <a:r>
              <a:rPr lang="tr-TR" dirty="0" smtClean="0"/>
              <a:t>Anlaşmazlığın </a:t>
            </a:r>
            <a:r>
              <a:rPr lang="tr-TR" dirty="0"/>
              <a:t>çözümü hususunda tarafların takındıkları tutumlar nelerdir</a:t>
            </a:r>
            <a:r>
              <a:rPr lang="tr-TR" dirty="0" smtClean="0"/>
              <a:t>?</a:t>
            </a:r>
          </a:p>
          <a:p>
            <a:pPr lvl="1"/>
            <a:r>
              <a:rPr lang="tr-TR" dirty="0" smtClean="0"/>
              <a:t>Anlaşmazlığın </a:t>
            </a:r>
            <a:r>
              <a:rPr lang="tr-TR" dirty="0"/>
              <a:t>büyümesine neler / kimler sebep olmuştur</a:t>
            </a:r>
            <a:r>
              <a:rPr lang="tr-TR" dirty="0" smtClean="0"/>
              <a:t>?</a:t>
            </a:r>
          </a:p>
          <a:p>
            <a:pPr lvl="1"/>
            <a:r>
              <a:rPr lang="tr-TR" dirty="0" smtClean="0"/>
              <a:t>Muhtemel </a:t>
            </a:r>
            <a:r>
              <a:rPr lang="tr-TR" dirty="0"/>
              <a:t>çözümler sonucunda hangi taraf için ne tür bir çıkar / güç kaybı olacaktır</a:t>
            </a:r>
            <a:r>
              <a:rPr lang="tr-TR" dirty="0" smtClean="0"/>
              <a:t>?</a:t>
            </a:r>
          </a:p>
          <a:p>
            <a:pPr lvl="1"/>
            <a:r>
              <a:rPr lang="tr-TR" dirty="0" smtClean="0"/>
              <a:t>Sorunun </a:t>
            </a:r>
            <a:r>
              <a:rPr lang="tr-TR" dirty="0"/>
              <a:t>çözümü için izlenecek yollar neler olmalıdır? Geçici çözümlerle durum kurtarılabilir mi</a:t>
            </a:r>
            <a:r>
              <a:rPr lang="tr-TR" dirty="0" smtClean="0"/>
              <a:t>?</a:t>
            </a:r>
          </a:p>
          <a:p>
            <a:pPr lvl="1"/>
            <a:r>
              <a:rPr lang="tr-TR" dirty="0" smtClean="0"/>
              <a:t>Anlaşmazlığın </a:t>
            </a:r>
            <a:r>
              <a:rPr lang="tr-TR" dirty="0"/>
              <a:t>giderilmesi için örgüt içinde yer alan hatırı sayılır bir kişiye başvurmakta fayda var mıdır</a:t>
            </a:r>
            <a:r>
              <a:rPr lang="tr-TR" dirty="0" smtClean="0"/>
              <a:t>?</a:t>
            </a:r>
          </a:p>
          <a:p>
            <a:pPr lvl="1"/>
            <a:r>
              <a:rPr lang="tr-TR" dirty="0" smtClean="0"/>
              <a:t>Taraflar </a:t>
            </a:r>
            <a:r>
              <a:rPr lang="tr-TR" dirty="0"/>
              <a:t>kendi aralarında sorunu çözebilirler mi</a:t>
            </a:r>
            <a:r>
              <a:rPr lang="tr-TR" dirty="0" smtClean="0"/>
              <a:t>?</a:t>
            </a:r>
          </a:p>
          <a:p>
            <a:pPr lvl="1"/>
            <a:r>
              <a:rPr lang="tr-TR" dirty="0" smtClean="0"/>
              <a:t>Örgütsel </a:t>
            </a:r>
            <a:r>
              <a:rPr lang="tr-TR" dirty="0"/>
              <a:t>koşullar saptadığımız çözümler için uygun mudur</a:t>
            </a:r>
            <a:r>
              <a:rPr lang="tr-TR" dirty="0" smtClean="0"/>
              <a:t>?</a:t>
            </a:r>
          </a:p>
          <a:p>
            <a:pPr lvl="1"/>
            <a:r>
              <a:rPr lang="tr-TR" dirty="0" smtClean="0"/>
              <a:t>Çözümün </a:t>
            </a:r>
            <a:r>
              <a:rPr lang="tr-TR" dirty="0"/>
              <a:t>etkinliği nasıl, kim tarafından ve ne zaman denetlenecektir?</a:t>
            </a:r>
            <a:endParaRPr lang="tr-TR" dirty="0"/>
          </a:p>
        </p:txBody>
      </p:sp>
    </p:spTree>
    <p:extLst>
      <p:ext uri="{BB962C8B-B14F-4D97-AF65-F5344CB8AC3E}">
        <p14:creationId xmlns:p14="http://schemas.microsoft.com/office/powerpoint/2010/main" val="34049339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Çatışma yönetim tarzları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18</a:t>
            </a:fld>
            <a:endParaRPr lang="tr-TR" dirty="0"/>
          </a:p>
        </p:txBody>
      </p:sp>
      <p:sp>
        <p:nvSpPr>
          <p:cNvPr id="5" name="Metin Yer Tutucusu 4"/>
          <p:cNvSpPr>
            <a:spLocks noGrp="1"/>
          </p:cNvSpPr>
          <p:nvPr>
            <p:ph type="body" sz="quarter" idx="13"/>
          </p:nvPr>
        </p:nvSpPr>
        <p:spPr/>
        <p:txBody>
          <a:bodyPr/>
          <a:lstStyle/>
          <a:p>
            <a:r>
              <a:rPr lang="tr-TR" dirty="0" smtClean="0"/>
              <a:t>Değişik yazarlar farklı çatışma yönetim tarzları üzerinde durmuşlardır.</a:t>
            </a:r>
          </a:p>
          <a:p>
            <a:r>
              <a:rPr lang="tr-TR" dirty="0" smtClean="0"/>
              <a:t>Rahim ve Bonoma beş çatışma yönetim tarzlarını beş grup altında toplamışlardır ve bunlar aşağıdaki gibidir:</a:t>
            </a:r>
          </a:p>
          <a:p>
            <a:pPr lvl="1"/>
            <a:r>
              <a:rPr lang="tr-TR" dirty="0" smtClean="0"/>
              <a:t>Çekilme ve kayıtsız kalma (</a:t>
            </a:r>
            <a:r>
              <a:rPr lang="tr-TR" dirty="0" err="1" smtClean="0"/>
              <a:t>avoiding</a:t>
            </a:r>
            <a:r>
              <a:rPr lang="tr-TR" dirty="0" smtClean="0"/>
              <a:t>)</a:t>
            </a:r>
          </a:p>
          <a:p>
            <a:pPr lvl="1"/>
            <a:r>
              <a:rPr lang="tr-TR" dirty="0" smtClean="0"/>
              <a:t>Uyma veya </a:t>
            </a:r>
            <a:r>
              <a:rPr lang="tr-TR" dirty="0"/>
              <a:t>uyum gösterme (</a:t>
            </a:r>
            <a:r>
              <a:rPr lang="tr-TR" dirty="0" err="1" smtClean="0"/>
              <a:t>accommodating</a:t>
            </a:r>
            <a:r>
              <a:rPr lang="tr-TR" dirty="0" smtClean="0"/>
              <a:t>)</a:t>
            </a:r>
          </a:p>
          <a:p>
            <a:pPr lvl="1"/>
            <a:r>
              <a:rPr lang="tr-TR" dirty="0"/>
              <a:t>Zorlama </a:t>
            </a:r>
            <a:r>
              <a:rPr lang="tr-TR" dirty="0" smtClean="0"/>
              <a:t>(</a:t>
            </a:r>
            <a:r>
              <a:rPr lang="tr-TR" dirty="0" err="1" smtClean="0"/>
              <a:t>Forcing</a:t>
            </a:r>
            <a:r>
              <a:rPr lang="tr-TR" dirty="0" smtClean="0"/>
              <a:t> )</a:t>
            </a:r>
          </a:p>
          <a:p>
            <a:pPr lvl="1"/>
            <a:r>
              <a:rPr lang="tr-TR" dirty="0"/>
              <a:t>Uzlaşma (</a:t>
            </a:r>
            <a:r>
              <a:rPr lang="tr-TR" dirty="0" err="1"/>
              <a:t>compromising</a:t>
            </a:r>
            <a:r>
              <a:rPr lang="tr-TR" dirty="0" smtClean="0"/>
              <a:t>)</a:t>
            </a:r>
          </a:p>
          <a:p>
            <a:pPr lvl="1"/>
            <a:r>
              <a:rPr lang="tr-TR" dirty="0"/>
              <a:t>Problem çözme (problem </a:t>
            </a:r>
            <a:r>
              <a:rPr lang="tr-TR" dirty="0" err="1"/>
              <a:t>solving</a:t>
            </a:r>
            <a:r>
              <a:rPr lang="tr-TR" dirty="0"/>
              <a:t>)</a:t>
            </a:r>
            <a:endParaRPr lang="tr-TR" dirty="0" smtClean="0"/>
          </a:p>
          <a:p>
            <a:pPr lvl="1"/>
            <a:endParaRPr lang="tr-TR" dirty="0" smtClean="0"/>
          </a:p>
          <a:p>
            <a:pPr lvl="1"/>
            <a:endParaRPr lang="tr-TR" dirty="0"/>
          </a:p>
        </p:txBody>
      </p:sp>
    </p:spTree>
    <p:extLst>
      <p:ext uri="{BB962C8B-B14F-4D97-AF65-F5344CB8AC3E}">
        <p14:creationId xmlns:p14="http://schemas.microsoft.com/office/powerpoint/2010/main" val="11918201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Çatışma yönetim tarzları</a:t>
            </a:r>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19</a:t>
            </a:fld>
            <a:endParaRPr lang="tr-TR" dirty="0"/>
          </a:p>
        </p:txBody>
      </p:sp>
      <p:pic>
        <p:nvPicPr>
          <p:cNvPr id="6" name="Resim 5"/>
          <p:cNvPicPr>
            <a:picLocks noChangeAspect="1"/>
          </p:cNvPicPr>
          <p:nvPr/>
        </p:nvPicPr>
        <p:blipFill>
          <a:blip r:embed="rId2"/>
          <a:stretch>
            <a:fillRect/>
          </a:stretch>
        </p:blipFill>
        <p:spPr>
          <a:xfrm>
            <a:off x="1187624" y="1844824"/>
            <a:ext cx="6928824" cy="4230142"/>
          </a:xfrm>
          <a:prstGeom prst="rect">
            <a:avLst/>
          </a:prstGeom>
        </p:spPr>
      </p:pic>
    </p:spTree>
    <p:extLst>
      <p:ext uri="{BB962C8B-B14F-4D97-AF65-F5344CB8AC3E}">
        <p14:creationId xmlns:p14="http://schemas.microsoft.com/office/powerpoint/2010/main" val="862812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Tanımlar</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2</a:t>
            </a:fld>
            <a:endParaRPr lang="tr-TR" dirty="0"/>
          </a:p>
        </p:txBody>
      </p:sp>
      <p:sp>
        <p:nvSpPr>
          <p:cNvPr id="6" name="Metin Yer Tutucusu 5"/>
          <p:cNvSpPr>
            <a:spLocks noGrp="1"/>
          </p:cNvSpPr>
          <p:nvPr>
            <p:ph type="body" sz="quarter" idx="13"/>
          </p:nvPr>
        </p:nvSpPr>
        <p:spPr/>
        <p:txBody>
          <a:bodyPr>
            <a:normAutofit lnSpcReduction="10000"/>
          </a:bodyPr>
          <a:lstStyle/>
          <a:p>
            <a:r>
              <a:rPr lang="tr-TR" dirty="0" smtClean="0"/>
              <a:t>Çatışma, en genel tanımıyla </a:t>
            </a:r>
            <a:r>
              <a:rPr lang="tr-TR" dirty="0" smtClean="0">
                <a:solidFill>
                  <a:srgbClr val="FF0000"/>
                </a:solidFill>
              </a:rPr>
              <a:t>anlaşmazlık</a:t>
            </a:r>
            <a:r>
              <a:rPr lang="tr-TR" dirty="0" smtClean="0"/>
              <a:t> ve </a:t>
            </a:r>
            <a:r>
              <a:rPr lang="tr-TR" dirty="0" smtClean="0">
                <a:solidFill>
                  <a:srgbClr val="FF0000"/>
                </a:solidFill>
              </a:rPr>
              <a:t>uyuşmazlıktır</a:t>
            </a:r>
            <a:r>
              <a:rPr lang="tr-TR" dirty="0" smtClean="0"/>
              <a:t>. Bireyin iç dünyasında cereyan edebilir veya dış dünyada diğer kişilerle veya çalıştığı kurumla kendisi arasında gerçekleşir. </a:t>
            </a:r>
          </a:p>
          <a:p>
            <a:r>
              <a:rPr lang="tr-TR" dirty="0" smtClean="0"/>
              <a:t>Çatışmalar bireysel düzeyi aşıp «gruplar arasında» ve bazen «kurumlar arasında da» söz konusu olabilir. </a:t>
            </a:r>
          </a:p>
          <a:p>
            <a:r>
              <a:rPr lang="tr-TR" dirty="0" smtClean="0"/>
              <a:t>Çatışmalar / anlaşmazlıklar kendisini belirli tutum ve davranışlarla belli eder.</a:t>
            </a:r>
          </a:p>
          <a:p>
            <a:pPr lvl="1"/>
            <a:r>
              <a:rPr lang="tr-TR" dirty="0" smtClean="0"/>
              <a:t>Münakaşa etme, tartışma</a:t>
            </a:r>
          </a:p>
          <a:p>
            <a:pPr lvl="1"/>
            <a:r>
              <a:rPr lang="tr-TR" dirty="0" smtClean="0"/>
              <a:t>Bağırıp, çağırma,</a:t>
            </a:r>
          </a:p>
          <a:p>
            <a:pPr lvl="1"/>
            <a:r>
              <a:rPr lang="tr-TR" dirty="0" smtClean="0"/>
              <a:t>Söylenilenleri yapmama, çekinik kalma</a:t>
            </a:r>
          </a:p>
          <a:p>
            <a:pPr lvl="1"/>
            <a:r>
              <a:rPr lang="tr-TR" dirty="0" smtClean="0"/>
              <a:t>Suçlama, iftira etme, kötüleme, karalama</a:t>
            </a:r>
          </a:p>
          <a:p>
            <a:pPr lvl="1"/>
            <a:r>
              <a:rPr lang="tr-TR" dirty="0" smtClean="0"/>
              <a:t>Arkasından konuşma, </a:t>
            </a:r>
          </a:p>
          <a:p>
            <a:pPr lvl="1"/>
            <a:r>
              <a:rPr lang="tr-TR" dirty="0" smtClean="0"/>
              <a:t>Moralinin bozulması, dengesini kaybetmesi, normal hale gelememesi</a:t>
            </a:r>
            <a:endParaRPr lang="tr-TR" dirty="0"/>
          </a:p>
        </p:txBody>
      </p:sp>
    </p:spTree>
    <p:extLst>
      <p:ext uri="{BB962C8B-B14F-4D97-AF65-F5344CB8AC3E}">
        <p14:creationId xmlns:p14="http://schemas.microsoft.com/office/powerpoint/2010/main" val="16357998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Kaçınma tarzı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20</a:t>
            </a:fld>
            <a:endParaRPr lang="tr-TR" dirty="0"/>
          </a:p>
        </p:txBody>
      </p:sp>
      <p:sp>
        <p:nvSpPr>
          <p:cNvPr id="5" name="Metin Yer Tutucusu 4"/>
          <p:cNvSpPr>
            <a:spLocks noGrp="1"/>
          </p:cNvSpPr>
          <p:nvPr>
            <p:ph type="body" sz="quarter" idx="13"/>
          </p:nvPr>
        </p:nvSpPr>
        <p:spPr/>
        <p:txBody>
          <a:bodyPr>
            <a:normAutofit fontScale="92500"/>
          </a:bodyPr>
          <a:lstStyle/>
          <a:p>
            <a:r>
              <a:rPr lang="tr-TR" dirty="0"/>
              <a:t>Çatışmaya müdahale etmeme, sorumluğu başkasına yükleme ya da geri çekilme şeklinde açıklanabilir. </a:t>
            </a:r>
            <a:endParaRPr lang="tr-TR" dirty="0" smtClean="0"/>
          </a:p>
          <a:p>
            <a:r>
              <a:rPr lang="tr-TR" dirty="0" smtClean="0"/>
              <a:t>Kaçınma </a:t>
            </a:r>
            <a:r>
              <a:rPr lang="tr-TR" dirty="0"/>
              <a:t>davranışı sergileyen birey</a:t>
            </a:r>
            <a:r>
              <a:rPr lang="tr-TR" dirty="0" smtClean="0"/>
              <a:t>, kendi </a:t>
            </a:r>
            <a:r>
              <a:rPr lang="tr-TR" dirty="0"/>
              <a:t>istek ve ihtiyaçlarını olduğu kadar diğer tarafın da istek ve ihtiyaçlarını tatmin etmede başarısız </a:t>
            </a:r>
            <a:r>
              <a:rPr lang="tr-TR" dirty="0" smtClean="0"/>
              <a:t>olur.</a:t>
            </a:r>
          </a:p>
          <a:p>
            <a:r>
              <a:rPr lang="tr-TR" dirty="0"/>
              <a:t>bireyler mevcut çatışmadan kaçınmak, anlaşmazlıkları görmezlikten gelmek ya da tarafsız kalabilmek için bu yaklaşımı benimserler. Bu yaklaşımda bireyin pasif kalıp çatışmanın devam etmesine izin vermesi çatışmadan kaynaklanan gerginliği yükseltir. Çünkü önemli konuların askıya alınması ya da ihmal edilmesi çatışmanın yok olmasından çok, zaman içinde büyümesine sebep olur. Bu tarz çatışmada bireyin sahip olduğu görüş genelde şudur; "İş arkadaşlarımla anlaşmazlığa düşeceğime susmayı tercih </a:t>
            </a:r>
            <a:r>
              <a:rPr lang="tr-TR" dirty="0" smtClean="0"/>
              <a:t>ederim«.</a:t>
            </a:r>
            <a:endParaRPr lang="tr-TR" dirty="0"/>
          </a:p>
        </p:txBody>
      </p:sp>
    </p:spTree>
    <p:extLst>
      <p:ext uri="{BB962C8B-B14F-4D97-AF65-F5344CB8AC3E}">
        <p14:creationId xmlns:p14="http://schemas.microsoft.com/office/powerpoint/2010/main" val="37130087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Uyma </a:t>
            </a:r>
            <a:r>
              <a:rPr lang="tr-TR" dirty="0"/>
              <a:t>veya uyum </a:t>
            </a:r>
            <a:r>
              <a:rPr lang="tr-TR" dirty="0" smtClean="0"/>
              <a:t>gösterme tarzı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21</a:t>
            </a:fld>
            <a:endParaRPr lang="tr-TR" dirty="0"/>
          </a:p>
        </p:txBody>
      </p:sp>
      <p:sp>
        <p:nvSpPr>
          <p:cNvPr id="5" name="Metin Yer Tutucusu 4"/>
          <p:cNvSpPr>
            <a:spLocks noGrp="1"/>
          </p:cNvSpPr>
          <p:nvPr>
            <p:ph type="body" sz="quarter" idx="13"/>
          </p:nvPr>
        </p:nvSpPr>
        <p:spPr/>
        <p:txBody>
          <a:bodyPr>
            <a:normAutofit fontScale="92500" lnSpcReduction="10000"/>
          </a:bodyPr>
          <a:lstStyle/>
          <a:p>
            <a:r>
              <a:rPr lang="tr-TR" dirty="0"/>
              <a:t>Çatışmayı </a:t>
            </a:r>
            <a:r>
              <a:rPr lang="tr-TR" dirty="0" smtClean="0"/>
              <a:t>yatıştırmak veya yumuşatmak anlamındadır.</a:t>
            </a:r>
          </a:p>
          <a:p>
            <a:r>
              <a:rPr lang="tr-TR" dirty="0"/>
              <a:t>Bu tarzda karşı tarafı yatıştırıp onu memnun etmek amacıyla farklılıkları göz ardı ederek iki taraf arasındaki ortak noktalar üzerinde </a:t>
            </a:r>
            <a:r>
              <a:rPr lang="tr-TR" dirty="0" smtClean="0"/>
              <a:t>yoğunlaşılır.</a:t>
            </a:r>
          </a:p>
          <a:p>
            <a:r>
              <a:rPr lang="tr-TR" dirty="0"/>
              <a:t>Uyma tarzı; toplum içinde olmayı seven, iddialı ve arkadaş canlısı bireylerin çatışmanın çözümlenmesi için fedakârlık etmek yoluyla ödün verme yaklaşımını </a:t>
            </a:r>
            <a:r>
              <a:rPr lang="tr-TR" dirty="0" smtClean="0"/>
              <a:t>benimsemesidir.</a:t>
            </a:r>
          </a:p>
          <a:p>
            <a:r>
              <a:rPr lang="tr-TR" dirty="0"/>
              <a:t>Daha çok astlarla üstler arasında oluşan çatışmalarda astlar "durumu kurtarmak" amacıyla böyle bir strateji izleme yoluna gidebilirler. Özellikle Türkiye'de geleneksel bürokratik yapıya sahip kurumlarda astlarla üstler arasında "güç mesafesi" daha uzak olduğu için astların çatışmada üstlerin ihtiyaçlarına ve ilgilerine boyun eğmeleri olasılığı yüksektir. Uyma stratejisi, karşı tarafla ilişkinin korunması ve sürdürülmesine verilen önemin, ilgilerin ve ihtiyaçların doyurulmasına verilen önemden daha yüksek olduğu durumlarda etkili </a:t>
            </a:r>
            <a:r>
              <a:rPr lang="tr-TR" dirty="0" smtClean="0"/>
              <a:t>olabilir.</a:t>
            </a:r>
          </a:p>
          <a:p>
            <a:endParaRPr lang="tr-TR" dirty="0"/>
          </a:p>
        </p:txBody>
      </p:sp>
    </p:spTree>
    <p:extLst>
      <p:ext uri="{BB962C8B-B14F-4D97-AF65-F5344CB8AC3E}">
        <p14:creationId xmlns:p14="http://schemas.microsoft.com/office/powerpoint/2010/main" val="2005429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 Zorlama tarzı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22</a:t>
            </a:fld>
            <a:endParaRPr lang="tr-TR" dirty="0"/>
          </a:p>
        </p:txBody>
      </p:sp>
      <p:sp>
        <p:nvSpPr>
          <p:cNvPr id="5" name="Metin Yer Tutucusu 4"/>
          <p:cNvSpPr>
            <a:spLocks noGrp="1"/>
          </p:cNvSpPr>
          <p:nvPr>
            <p:ph type="body" sz="quarter" idx="13"/>
          </p:nvPr>
        </p:nvSpPr>
        <p:spPr/>
        <p:txBody>
          <a:bodyPr>
            <a:normAutofit fontScale="92500" lnSpcReduction="10000"/>
          </a:bodyPr>
          <a:lstStyle/>
          <a:p>
            <a:r>
              <a:rPr lang="tr-TR" dirty="0" smtClean="0"/>
              <a:t>Kazanmak </a:t>
            </a:r>
            <a:r>
              <a:rPr lang="tr-TR" dirty="0"/>
              <a:t>için </a:t>
            </a:r>
            <a:r>
              <a:rPr lang="tr-TR" dirty="0" smtClean="0"/>
              <a:t>karşı tarafı zorlamak anlamına gelir. Bir kazanan bir de kaybeden taraf vardır.</a:t>
            </a:r>
          </a:p>
          <a:p>
            <a:r>
              <a:rPr lang="tr-TR" dirty="0"/>
              <a:t>Zorlama tarzını uygulayan birey, kendi amaçlarına ulaşmak için sıklıkla diğer tarafın ihtiyaç ve isteklerini göz ardı </a:t>
            </a:r>
            <a:r>
              <a:rPr lang="tr-TR" dirty="0" smtClean="0"/>
              <a:t>eder.</a:t>
            </a:r>
          </a:p>
          <a:p>
            <a:r>
              <a:rPr lang="tr-TR" dirty="0"/>
              <a:t>Çatışma yönetiminde zorlama tarzı; hükmetme tarzında bireyin kazanmak için zorlayıcı davranışta bulunması, güç kullanması </a:t>
            </a:r>
            <a:r>
              <a:rPr lang="tr-TR" dirty="0" smtClean="0"/>
              <a:t>yaklaşımıdır.</a:t>
            </a:r>
          </a:p>
          <a:p>
            <a:r>
              <a:rPr lang="tr-TR" dirty="0"/>
              <a:t>Taraflardan biri kazanmak için her yola başvurabilir. Çatışmanın üstle ast arasında olması durumunda, üst astı kendi isteklerine ve hatta emirlerine uymaya zorlayabilir. Formal olarak zorlama ya da emretme yetkisi bulunmayan bir taraf blöf yapma, yanıltma ya da bir üst aracılığıyla karşı tarafı zorlama yoluna gidebilir. Daha çok </a:t>
            </a:r>
            <a:r>
              <a:rPr lang="tr-TR" dirty="0" smtClean="0"/>
              <a:t>otoriter </a:t>
            </a:r>
            <a:r>
              <a:rPr lang="tr-TR" dirty="0"/>
              <a:t>bir yönetsel anlayışın hâkim olduğu kurumlarda bu strateji yaygın olarak </a:t>
            </a:r>
            <a:r>
              <a:rPr lang="tr-TR" dirty="0" smtClean="0"/>
              <a:t>kullanılır.</a:t>
            </a:r>
            <a:endParaRPr lang="tr-TR" dirty="0"/>
          </a:p>
        </p:txBody>
      </p:sp>
    </p:spTree>
    <p:extLst>
      <p:ext uri="{BB962C8B-B14F-4D97-AF65-F5344CB8AC3E}">
        <p14:creationId xmlns:p14="http://schemas.microsoft.com/office/powerpoint/2010/main" val="25831422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Uzlaşma tarzı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23</a:t>
            </a:fld>
            <a:endParaRPr lang="tr-TR" dirty="0"/>
          </a:p>
        </p:txBody>
      </p:sp>
      <p:sp>
        <p:nvSpPr>
          <p:cNvPr id="5" name="Metin Yer Tutucusu 4"/>
          <p:cNvSpPr>
            <a:spLocks noGrp="1"/>
          </p:cNvSpPr>
          <p:nvPr>
            <p:ph type="body" sz="quarter" idx="13"/>
          </p:nvPr>
        </p:nvSpPr>
        <p:spPr/>
        <p:txBody>
          <a:bodyPr/>
          <a:lstStyle/>
          <a:p>
            <a:r>
              <a:rPr lang="tr-TR" dirty="0"/>
              <a:t>Karşılıklı </a:t>
            </a:r>
            <a:r>
              <a:rPr lang="tr-TR" dirty="0" smtClean="0"/>
              <a:t>olarak kabul </a:t>
            </a:r>
            <a:r>
              <a:rPr lang="tr-TR" dirty="0"/>
              <a:t>edilebilir bir karara ulaşmak için her iki tarafın da bazı şeylerden vazgeçmesi gerektiği mantığına </a:t>
            </a:r>
            <a:r>
              <a:rPr lang="tr-TR" dirty="0" smtClean="0"/>
              <a:t>dayanır.</a:t>
            </a:r>
          </a:p>
          <a:p>
            <a:r>
              <a:rPr lang="tr-TR" dirty="0"/>
              <a:t>Çatışmaya taraf olanlar, kendi amaçlarından biraz fedakârlık yaparak ortada belirli bir yerde </a:t>
            </a:r>
            <a:r>
              <a:rPr lang="tr-TR" dirty="0" smtClean="0"/>
              <a:t>buluşurlar. </a:t>
            </a:r>
          </a:p>
          <a:p>
            <a:r>
              <a:rPr lang="tr-TR" dirty="0" smtClean="0"/>
              <a:t>Böylece </a:t>
            </a:r>
            <a:r>
              <a:rPr lang="tr-TR" dirty="0"/>
              <a:t>çatışmanın açık ve kesin bir galibi veya mağlubu yoktur. </a:t>
            </a:r>
            <a:endParaRPr lang="tr-TR" dirty="0" smtClean="0"/>
          </a:p>
          <a:p>
            <a:r>
              <a:rPr lang="tr-TR" dirty="0" smtClean="0"/>
              <a:t>Hangi </a:t>
            </a:r>
            <a:r>
              <a:rPr lang="tr-TR" dirty="0"/>
              <a:t>tarafın ne kadar taviz vereceği, tarafların nispi güçlerine bağlıdır. </a:t>
            </a:r>
            <a:endParaRPr lang="tr-TR" dirty="0" smtClean="0"/>
          </a:p>
          <a:p>
            <a:r>
              <a:rPr lang="tr-TR" dirty="0" smtClean="0"/>
              <a:t>Çoğu </a:t>
            </a:r>
            <a:r>
              <a:rPr lang="tr-TR" dirty="0"/>
              <a:t>kez bu </a:t>
            </a:r>
            <a:r>
              <a:rPr lang="tr-TR" dirty="0" smtClean="0"/>
              <a:t>tarz </a:t>
            </a:r>
            <a:r>
              <a:rPr lang="tr-TR" dirty="0"/>
              <a:t>geçici bir </a:t>
            </a:r>
            <a:r>
              <a:rPr lang="tr-TR" dirty="0" smtClean="0"/>
              <a:t>rahatlama sağlar. Bir </a:t>
            </a:r>
            <a:r>
              <a:rPr lang="tr-TR" dirty="0"/>
              <a:t>süre sonra tarafların yeniden çatışması </a:t>
            </a:r>
            <a:r>
              <a:rPr lang="tr-TR" dirty="0" smtClean="0"/>
              <a:t>ihtimal dahlindedir.</a:t>
            </a:r>
            <a:endParaRPr lang="tr-TR" dirty="0"/>
          </a:p>
        </p:txBody>
      </p:sp>
    </p:spTree>
    <p:extLst>
      <p:ext uri="{BB962C8B-B14F-4D97-AF65-F5344CB8AC3E}">
        <p14:creationId xmlns:p14="http://schemas.microsoft.com/office/powerpoint/2010/main" val="32174335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5</a:t>
            </a:r>
            <a:r>
              <a:rPr lang="tr-TR" dirty="0" smtClean="0"/>
              <a:t>. Problem çözme tarzı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24</a:t>
            </a:fld>
            <a:endParaRPr lang="tr-TR" dirty="0"/>
          </a:p>
        </p:txBody>
      </p:sp>
      <p:sp>
        <p:nvSpPr>
          <p:cNvPr id="5" name="Metin Yer Tutucusu 4"/>
          <p:cNvSpPr>
            <a:spLocks noGrp="1"/>
          </p:cNvSpPr>
          <p:nvPr>
            <p:ph type="body" sz="quarter" idx="13"/>
          </p:nvPr>
        </p:nvSpPr>
        <p:spPr/>
        <p:txBody>
          <a:bodyPr>
            <a:normAutofit fontScale="92500" lnSpcReduction="10000"/>
          </a:bodyPr>
          <a:lstStyle/>
          <a:p>
            <a:r>
              <a:rPr lang="tr-TR" dirty="0" smtClean="0"/>
              <a:t>Taraflar </a:t>
            </a:r>
            <a:r>
              <a:rPr lang="tr-TR" dirty="0"/>
              <a:t>arasında işbirliğini kapsar ve iki taraf içinde kabul edilebilir bir çözüm bulabilmek amacıyla bilgi alış verişiyle taraflar arasındaki farklılıklar ortaya koyulur. </a:t>
            </a:r>
            <a:endParaRPr lang="tr-TR" dirty="0" smtClean="0"/>
          </a:p>
          <a:p>
            <a:r>
              <a:rPr lang="tr-TR" dirty="0" smtClean="0"/>
              <a:t>Bu tarzın </a:t>
            </a:r>
            <a:r>
              <a:rPr lang="tr-TR" dirty="0"/>
              <a:t>temel kuralı "kartların ortaya konulmasıdır". </a:t>
            </a:r>
            <a:endParaRPr lang="tr-TR" dirty="0" smtClean="0"/>
          </a:p>
          <a:p>
            <a:r>
              <a:rPr lang="tr-TR" dirty="0" smtClean="0"/>
              <a:t>Burada </a:t>
            </a:r>
            <a:r>
              <a:rPr lang="tr-TR" dirty="0"/>
              <a:t>taraflar işbirliği yaparak gerçek problemi, problemin nedenlerini ve farklılıkları yapıcı bir biçimde ortaya koyabilirler. Böylece her iki taraf da ne yapılabileceği konusunda kendi sınırlı bakış açılarını </a:t>
            </a:r>
            <a:r>
              <a:rPr lang="tr-TR" dirty="0" smtClean="0"/>
              <a:t>aşabilirler.</a:t>
            </a:r>
          </a:p>
          <a:p>
            <a:r>
              <a:rPr lang="tr-TR" dirty="0"/>
              <a:t>Problem çözme tarzı; bireyin çatışmanın çözümünde her iki taraf için de etkili çözümlere ulaşmak için çaba sarf etmeyi, alternatif yollar araştırmayı </a:t>
            </a:r>
            <a:r>
              <a:rPr lang="tr-TR" dirty="0" smtClean="0"/>
              <a:t>içerir.</a:t>
            </a:r>
          </a:p>
          <a:p>
            <a:r>
              <a:rPr lang="tr-TR" dirty="0"/>
              <a:t>Bu tarzın uygulanması; açıklık, bilgi paylaşımı, alternatif yollar arama ve her iki taraf için farklılıkların analizini içermektedir ve yaratıcı çözümler üretmeye neden </a:t>
            </a:r>
            <a:r>
              <a:rPr lang="tr-TR" dirty="0" smtClean="0"/>
              <a:t>olur.</a:t>
            </a:r>
            <a:endParaRPr lang="tr-TR" dirty="0"/>
          </a:p>
        </p:txBody>
      </p:sp>
    </p:spTree>
    <p:extLst>
      <p:ext uri="{BB962C8B-B14F-4D97-AF65-F5344CB8AC3E}">
        <p14:creationId xmlns:p14="http://schemas.microsoft.com/office/powerpoint/2010/main" val="800384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Yöneticiler </a:t>
            </a:r>
            <a:r>
              <a:rPr lang="tr-TR" dirty="0" smtClean="0"/>
              <a:t>için çatışma yönetimi</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25</a:t>
            </a:fld>
            <a:endParaRPr lang="tr-TR" dirty="0"/>
          </a:p>
        </p:txBody>
      </p:sp>
      <p:sp>
        <p:nvSpPr>
          <p:cNvPr id="5" name="Metin Yer Tutucusu 4"/>
          <p:cNvSpPr>
            <a:spLocks noGrp="1"/>
          </p:cNvSpPr>
          <p:nvPr>
            <p:ph type="body" sz="quarter" idx="13"/>
          </p:nvPr>
        </p:nvSpPr>
        <p:spPr/>
        <p:txBody>
          <a:bodyPr/>
          <a:lstStyle/>
          <a:p>
            <a:r>
              <a:rPr lang="tr-TR" dirty="0"/>
              <a:t>Bir çatışma durumunda yöneticilerin yapması gereken veya onlardan beklenen, mevcut çatışmaya uygun onu sonlandıracak müdahalelerde bulunmaktır. Her yöneticinin kendine has bir yönetim tarzı vardır. Karar verme sürecinden zamanın kullanılmasına kadar her yönetici değişik yollar izleyebilir ve değişik önceliklere sahip </a:t>
            </a:r>
            <a:r>
              <a:rPr lang="tr-TR" dirty="0" smtClean="0"/>
              <a:t>olabilir.</a:t>
            </a:r>
          </a:p>
          <a:p>
            <a:r>
              <a:rPr lang="tr-TR" dirty="0"/>
              <a:t>Hangi durumda olursa olsun, yönetici çatışma olayını anlamak ve organizasyon amaçları doğrultusunda kullanmak zorundadır. Aksi halde çatışmalar organizasyonları çalışamaz ve iş göremez hale getirecek ve organizasyonların varlık nedeni olan amaçlar </a:t>
            </a:r>
            <a:r>
              <a:rPr lang="tr-TR" dirty="0" smtClean="0"/>
              <a:t>gerçekleştirilemez.</a:t>
            </a:r>
            <a:endParaRPr lang="tr-TR" dirty="0"/>
          </a:p>
        </p:txBody>
      </p:sp>
    </p:spTree>
    <p:extLst>
      <p:ext uri="{BB962C8B-B14F-4D97-AF65-F5344CB8AC3E}">
        <p14:creationId xmlns:p14="http://schemas.microsoft.com/office/powerpoint/2010/main" val="2467789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Çatışma yönetim tarzları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26</a:t>
            </a:fld>
            <a:endParaRPr lang="tr-TR" dirty="0"/>
          </a:p>
        </p:txBody>
      </p:sp>
      <p:pic>
        <p:nvPicPr>
          <p:cNvPr id="7" name="Picture 2" descr="https://i.pinimg.com/originals/19/63/7f/19637ffd6d127d239efe1826e3f45b0b.jpg"/>
          <p:cNvPicPr/>
          <p:nvPr/>
        </p:nvPicPr>
        <p:blipFill rotWithShape="1">
          <a:blip r:embed="rId2">
            <a:extLst>
              <a:ext uri="{28A0092B-C50C-407E-A947-70E740481C1C}">
                <a14:useLocalDpi xmlns:a14="http://schemas.microsoft.com/office/drawing/2010/main" val="0"/>
              </a:ext>
            </a:extLst>
          </a:blip>
          <a:srcRect t="15768"/>
          <a:stretch/>
        </p:blipFill>
        <p:spPr bwMode="auto">
          <a:xfrm>
            <a:off x="457200" y="1556792"/>
            <a:ext cx="7499176" cy="50405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073247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Çatışmanın aşamaları</a:t>
            </a:r>
            <a:endParaRPr lang="tr-TR"/>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27</a:t>
            </a:fld>
            <a:endParaRPr lang="tr-TR" dirty="0"/>
          </a:p>
        </p:txBody>
      </p:sp>
      <p:pic>
        <p:nvPicPr>
          <p:cNvPr id="2052" name="Picture 4" descr="https://image.slidesharecdn.com/organisationalbehaviourconflicts-140910124018-phpapp01/95/conflicts-13-638.jpg?cb=14866343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559880"/>
            <a:ext cx="8147248" cy="5298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61690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Slayt Numarası Yer Tutucusu 3"/>
          <p:cNvSpPr>
            <a:spLocks noGrp="1"/>
          </p:cNvSpPr>
          <p:nvPr>
            <p:ph type="sldNum" sz="quarter" idx="12"/>
          </p:nvPr>
        </p:nvSpPr>
        <p:spPr/>
        <p:txBody>
          <a:bodyPr/>
          <a:lstStyle/>
          <a:p>
            <a:fld id="{648DF76F-C135-4C74-B914-C73210BC11CF}" type="slidenum">
              <a:rPr lang="tr-TR" smtClean="0"/>
              <a:t>28</a:t>
            </a:fld>
            <a:endParaRPr lang="tr-TR" dirty="0"/>
          </a:p>
        </p:txBody>
      </p:sp>
      <p:sp>
        <p:nvSpPr>
          <p:cNvPr id="5" name="Metin Yer Tutucusu 4"/>
          <p:cNvSpPr>
            <a:spLocks noGrp="1"/>
          </p:cNvSpPr>
          <p:nvPr>
            <p:ph type="body" sz="quarter" idx="13"/>
          </p:nvPr>
        </p:nvSpPr>
        <p:spPr/>
        <p:txBody>
          <a:bodyPr>
            <a:normAutofit lnSpcReduction="10000"/>
          </a:bodyPr>
          <a:lstStyle/>
          <a:p>
            <a:endParaRPr lang="tr-TR" dirty="0" smtClean="0"/>
          </a:p>
          <a:p>
            <a:pPr marL="457200" indent="-457200">
              <a:buAutoNum type="arabicPeriod"/>
            </a:pPr>
            <a:r>
              <a:rPr lang="tr-TR" dirty="0" smtClean="0">
                <a:hlinkClick r:id="rId2"/>
              </a:rPr>
              <a:t>http</a:t>
            </a:r>
            <a:r>
              <a:rPr lang="tr-TR" dirty="0">
                <a:hlinkClick r:id="rId2"/>
              </a:rPr>
              <a:t>://</a:t>
            </a:r>
            <a:r>
              <a:rPr lang="tr-TR" dirty="0" smtClean="0">
                <a:hlinkClick r:id="rId2"/>
              </a:rPr>
              <a:t>www.sdplatform.com/Dergi/178/Orgutsel-catisma-yonetimi.aspx</a:t>
            </a:r>
            <a:endParaRPr lang="tr-TR" dirty="0" smtClean="0"/>
          </a:p>
          <a:p>
            <a:pPr marL="457200" indent="-457200">
              <a:buAutoNum type="arabicPeriod"/>
            </a:pPr>
            <a:r>
              <a:rPr lang="tr-TR" dirty="0">
                <a:hlinkClick r:id="rId3"/>
              </a:rPr>
              <a:t>https://</a:t>
            </a:r>
            <a:r>
              <a:rPr lang="tr-TR" dirty="0" smtClean="0">
                <a:hlinkClick r:id="rId3"/>
              </a:rPr>
              <a:t>ms.hmb.gov.tr/uploads/2019/06/10037kisisel-gelisim-egitimipdf.pdf</a:t>
            </a:r>
            <a:endParaRPr lang="tr-TR" dirty="0"/>
          </a:p>
          <a:p>
            <a:pPr marL="457200" indent="-457200">
              <a:buAutoNum type="arabicPeriod"/>
            </a:pPr>
            <a:r>
              <a:rPr lang="tr-TR" dirty="0">
                <a:hlinkClick r:id="rId4"/>
              </a:rPr>
              <a:t>https://</a:t>
            </a:r>
            <a:r>
              <a:rPr lang="tr-TR" dirty="0" smtClean="0">
                <a:hlinkClick r:id="rId4"/>
              </a:rPr>
              <a:t>mircafar.files.wordpress.com/2014/02/orgutlerde_catisma_ve_yonetimi.pdf</a:t>
            </a:r>
            <a:endParaRPr lang="tr-TR" dirty="0" smtClean="0"/>
          </a:p>
          <a:p>
            <a:pPr marL="457200" indent="-457200">
              <a:buAutoNum type="arabicPeriod"/>
            </a:pPr>
            <a:r>
              <a:rPr lang="tr-TR" dirty="0">
                <a:hlinkClick r:id="rId5"/>
              </a:rPr>
              <a:t>https://</a:t>
            </a:r>
            <a:r>
              <a:rPr lang="tr-TR" dirty="0" smtClean="0">
                <a:hlinkClick r:id="rId5"/>
              </a:rPr>
              <a:t>www.slideshare.net/selcukyucesoy/atma-28652203</a:t>
            </a:r>
            <a:endParaRPr lang="tr-TR" dirty="0" smtClean="0"/>
          </a:p>
          <a:p>
            <a:pPr marL="457200" indent="-457200">
              <a:buAutoNum type="arabicPeriod"/>
            </a:pPr>
            <a:r>
              <a:rPr lang="tr-TR" dirty="0">
                <a:hlinkClick r:id="rId6"/>
              </a:rPr>
              <a:t>http://static.dergipark.org.tr/article-download/imported/5000125894/5000115688.pdf</a:t>
            </a:r>
            <a:r>
              <a:rPr lang="tr-TR" dirty="0" smtClean="0">
                <a:hlinkClick r:id="rId6"/>
              </a:rPr>
              <a:t>?</a:t>
            </a:r>
            <a:endParaRPr lang="tr-TR" dirty="0" smtClean="0"/>
          </a:p>
          <a:p>
            <a:pPr marL="457200" indent="-457200">
              <a:buAutoNum type="arabicPeriod"/>
            </a:pPr>
            <a:r>
              <a:rPr lang="tr-TR" dirty="0">
                <a:hlinkClick r:id="rId7"/>
              </a:rPr>
              <a:t>http://www.acarindex.com/dosyalar/makale/acarindex-1423871060.pdf</a:t>
            </a:r>
            <a:endParaRPr lang="tr-TR" dirty="0"/>
          </a:p>
        </p:txBody>
      </p:sp>
    </p:spTree>
    <p:extLst>
      <p:ext uri="{BB962C8B-B14F-4D97-AF65-F5344CB8AC3E}">
        <p14:creationId xmlns:p14="http://schemas.microsoft.com/office/powerpoint/2010/main" val="1222116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Çatışmanın kişi kaynaklı nedenleri</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3</a:t>
            </a:fld>
            <a:endParaRPr lang="tr-TR" dirty="0"/>
          </a:p>
        </p:txBody>
      </p:sp>
      <p:sp>
        <p:nvSpPr>
          <p:cNvPr id="6" name="Metin Yer Tutucusu 5"/>
          <p:cNvSpPr>
            <a:spLocks noGrp="1"/>
          </p:cNvSpPr>
          <p:nvPr>
            <p:ph type="body" sz="quarter" idx="13"/>
          </p:nvPr>
        </p:nvSpPr>
        <p:spPr/>
        <p:txBody>
          <a:bodyPr>
            <a:normAutofit fontScale="92500" lnSpcReduction="10000"/>
          </a:bodyPr>
          <a:lstStyle/>
          <a:p>
            <a:r>
              <a:rPr lang="tr-TR" dirty="0" smtClean="0"/>
              <a:t>Çatışmalar çok sayıda nedene bağlı olarak ortaya çıkabilir:</a:t>
            </a:r>
          </a:p>
          <a:p>
            <a:pPr lvl="1"/>
            <a:r>
              <a:rPr lang="tr-TR" dirty="0" smtClean="0"/>
              <a:t>Kişilik gelişimlerinin yetersiz olması</a:t>
            </a:r>
          </a:p>
          <a:p>
            <a:pPr lvl="1"/>
            <a:r>
              <a:rPr lang="tr-TR" dirty="0" smtClean="0"/>
              <a:t>Kişilik özelliklerinin farklı olması</a:t>
            </a:r>
          </a:p>
          <a:p>
            <a:pPr lvl="1"/>
            <a:r>
              <a:rPr lang="tr-TR" dirty="0" smtClean="0"/>
              <a:t>Örgütsel amaç ve hedeflere ulaşma konusunda tarafların farklı görüşlere sahip olmaları</a:t>
            </a:r>
          </a:p>
          <a:p>
            <a:pPr lvl="1"/>
            <a:r>
              <a:rPr lang="tr-TR" dirty="0" smtClean="0"/>
              <a:t>Kişilerin değer yapılarının, siyasi görüşlerinin, inançlarının, felsefe veya ideolojilerinin farklı olması</a:t>
            </a:r>
          </a:p>
          <a:p>
            <a:pPr lvl="1"/>
            <a:r>
              <a:rPr lang="tr-TR" dirty="0" smtClean="0"/>
              <a:t>Statü farklılıkları (Bir kişinin yönetici, diğerinin ast olması, bir kişinin mühendis diğerinin teknisyen olması)</a:t>
            </a:r>
          </a:p>
          <a:p>
            <a:pPr lvl="1"/>
            <a:r>
              <a:rPr lang="tr-TR" dirty="0" smtClean="0"/>
              <a:t>Eğitim,  bilgi, yetenek ve beceri farklılıkları (Deneyimli kişilerle deneyimsiz kişilerin çatışma içine girmeleri)</a:t>
            </a:r>
          </a:p>
          <a:p>
            <a:pPr lvl="1"/>
            <a:r>
              <a:rPr lang="tr-TR" dirty="0"/>
              <a:t> </a:t>
            </a:r>
            <a:r>
              <a:rPr lang="tr-TR" dirty="0" smtClean="0"/>
              <a:t>Alaylı – Mektepli olunması </a:t>
            </a:r>
          </a:p>
          <a:p>
            <a:pPr lvl="1"/>
            <a:r>
              <a:rPr lang="tr-TR" dirty="0"/>
              <a:t>İletişim yetersizlikler (Anlam güçlükleri, yetersiz bilgi alışverişi, dinlememe </a:t>
            </a:r>
            <a:r>
              <a:rPr lang="tr-TR" dirty="0" smtClean="0"/>
              <a:t>sorunları</a:t>
            </a:r>
            <a:r>
              <a:rPr lang="tr-TR" dirty="0"/>
              <a:t>)</a:t>
            </a:r>
            <a:endParaRPr lang="tr-TR" dirty="0" smtClean="0"/>
          </a:p>
          <a:p>
            <a:pPr lvl="1"/>
            <a:r>
              <a:rPr lang="tr-TR" dirty="0" smtClean="0"/>
              <a:t>Kişilerin olay ve olguları farklı algılanması, farklı değerlendirilmesi</a:t>
            </a:r>
          </a:p>
          <a:p>
            <a:pPr lvl="1"/>
            <a:endParaRPr lang="tr-TR" dirty="0"/>
          </a:p>
        </p:txBody>
      </p:sp>
    </p:spTree>
    <p:extLst>
      <p:ext uri="{BB962C8B-B14F-4D97-AF65-F5344CB8AC3E}">
        <p14:creationId xmlns:p14="http://schemas.microsoft.com/office/powerpoint/2010/main" val="3766887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Çatışmanın </a:t>
            </a:r>
            <a:r>
              <a:rPr lang="tr-TR" dirty="0" smtClean="0"/>
              <a:t>örgüt </a:t>
            </a:r>
            <a:r>
              <a:rPr lang="tr-TR" dirty="0"/>
              <a:t>kaynaklı nedenleri</a:t>
            </a:r>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4</a:t>
            </a:fld>
            <a:endParaRPr lang="tr-TR" dirty="0"/>
          </a:p>
        </p:txBody>
      </p:sp>
      <p:sp>
        <p:nvSpPr>
          <p:cNvPr id="6" name="Metin Yer Tutucusu 5"/>
          <p:cNvSpPr>
            <a:spLocks noGrp="1"/>
          </p:cNvSpPr>
          <p:nvPr>
            <p:ph type="body" sz="quarter" idx="13"/>
          </p:nvPr>
        </p:nvSpPr>
        <p:spPr>
          <a:xfrm>
            <a:off x="457200" y="1196752"/>
            <a:ext cx="8229600" cy="5040536"/>
          </a:xfrm>
        </p:spPr>
        <p:txBody>
          <a:bodyPr>
            <a:noAutofit/>
          </a:bodyPr>
          <a:lstStyle/>
          <a:p>
            <a:pPr marL="342900" indent="-342900">
              <a:buFont typeface="Arial" panose="020B0604020202020204" pitchFamily="34" charset="0"/>
              <a:buChar char="•"/>
            </a:pPr>
            <a:r>
              <a:rPr lang="tr-TR" sz="1700" dirty="0" smtClean="0"/>
              <a:t>Örgütte kaynakların </a:t>
            </a:r>
            <a:r>
              <a:rPr lang="tr-TR" sz="1700" dirty="0"/>
              <a:t>(mali, malzeme, pozisyon, personel) yetersiz olması bu yüzden </a:t>
            </a:r>
            <a:r>
              <a:rPr lang="tr-TR" sz="1700" dirty="0" smtClean="0"/>
              <a:t>paylaşılamaması</a:t>
            </a:r>
          </a:p>
          <a:p>
            <a:pPr marL="342900" indent="-342900">
              <a:buFont typeface="Arial" panose="020B0604020202020204" pitchFamily="34" charset="0"/>
              <a:buChar char="•"/>
            </a:pPr>
            <a:r>
              <a:rPr lang="tr-TR" sz="1700" dirty="0"/>
              <a:t>Örgüt </a:t>
            </a:r>
            <a:r>
              <a:rPr lang="tr-TR" sz="1700" dirty="0" smtClean="0"/>
              <a:t>büyüklüğünün örgütsel </a:t>
            </a:r>
            <a:r>
              <a:rPr lang="tr-TR" sz="1700" dirty="0"/>
              <a:t>amaçlar, roller ve ilişkilerin belirsizleşmesine, </a:t>
            </a:r>
            <a:r>
              <a:rPr lang="tr-TR" sz="1700" dirty="0" smtClean="0"/>
              <a:t>karmaşaya, </a:t>
            </a:r>
            <a:r>
              <a:rPr lang="tr-TR" sz="1700" dirty="0"/>
              <a:t>iletişim ve koordinasyon problemlerine yol </a:t>
            </a:r>
            <a:r>
              <a:rPr lang="tr-TR" sz="1700" dirty="0" smtClean="0"/>
              <a:t>açması</a:t>
            </a:r>
          </a:p>
          <a:p>
            <a:pPr marL="342900" indent="-342900">
              <a:buFont typeface="Arial" panose="020B0604020202020204" pitchFamily="34" charset="0"/>
              <a:buChar char="•"/>
            </a:pPr>
            <a:r>
              <a:rPr lang="tr-TR" sz="1700" dirty="0" smtClean="0"/>
              <a:t>İşbölümü gereği olarak her grubun </a:t>
            </a:r>
            <a:r>
              <a:rPr lang="tr-TR" sz="1700" dirty="0"/>
              <a:t>kendi işine öncelik </a:t>
            </a:r>
            <a:r>
              <a:rPr lang="tr-TR" sz="1700" dirty="0" smtClean="0"/>
              <a:t>vermesi</a:t>
            </a:r>
          </a:p>
          <a:p>
            <a:pPr marL="342900" indent="-342900">
              <a:buFont typeface="Arial" panose="020B0604020202020204" pitchFamily="34" charset="0"/>
              <a:buChar char="•"/>
            </a:pPr>
            <a:r>
              <a:rPr lang="tr-TR" sz="1700" dirty="0"/>
              <a:t>Karmaşık örgüt yapısı ve örgütsel düzeylerin fazla olması iletişim sorunları ile çatışmaya ortam </a:t>
            </a:r>
            <a:r>
              <a:rPr lang="tr-TR" sz="1700" dirty="0" smtClean="0"/>
              <a:t>hazırlar</a:t>
            </a:r>
          </a:p>
          <a:p>
            <a:pPr marL="342900" indent="-342900">
              <a:buFont typeface="Arial" panose="020B0604020202020204" pitchFamily="34" charset="0"/>
              <a:buChar char="•"/>
            </a:pPr>
            <a:r>
              <a:rPr lang="tr-TR" sz="1700" dirty="0"/>
              <a:t>Örgüt içi-güç mücadeleleri; Kimi grup ve bölümler diğer grupları etki altına almak isteyebilirler. </a:t>
            </a:r>
            <a:endParaRPr lang="tr-TR" sz="1700" dirty="0" smtClean="0"/>
          </a:p>
          <a:p>
            <a:pPr marL="342900" indent="-342900">
              <a:buFont typeface="Arial" panose="020B0604020202020204" pitchFamily="34" charset="0"/>
              <a:buChar char="•"/>
            </a:pPr>
            <a:r>
              <a:rPr lang="tr-TR" sz="1700" dirty="0" smtClean="0"/>
              <a:t>İşlevsel </a:t>
            </a:r>
            <a:r>
              <a:rPr lang="tr-TR" sz="1700" dirty="0"/>
              <a:t>Bağımlılık: Bir birimin işlevini yerine getirmesi diğer birimin işlevini yerine getirmesi ile sağlanıyorsa işlevsel bağımlılık var demektir. </a:t>
            </a:r>
            <a:endParaRPr lang="tr-TR" sz="1700" dirty="0" smtClean="0"/>
          </a:p>
          <a:p>
            <a:pPr marL="342900" indent="-342900">
              <a:buFont typeface="Arial" panose="020B0604020202020204" pitchFamily="34" charset="0"/>
              <a:buChar char="•"/>
            </a:pPr>
            <a:r>
              <a:rPr lang="tr-TR" sz="1700" dirty="0"/>
              <a:t>Yetki Belirsizliği: görevlerle ilgili yetkinin açıkça tanımlanmamış olması çatışmaya yol açabilir. </a:t>
            </a:r>
            <a:endParaRPr lang="tr-TR" sz="1700" dirty="0" smtClean="0"/>
          </a:p>
          <a:p>
            <a:pPr marL="342900" indent="-342900">
              <a:buFont typeface="Arial" panose="020B0604020202020204" pitchFamily="34" charset="0"/>
              <a:buChar char="•"/>
            </a:pPr>
            <a:r>
              <a:rPr lang="tr-TR" sz="1700" dirty="0"/>
              <a:t>Rekabetçi ödül sistemi: Genel performans değil grup performansı değerlendiriliyorsa çatışma </a:t>
            </a:r>
            <a:r>
              <a:rPr lang="tr-TR" sz="1700" dirty="0" smtClean="0"/>
              <a:t>çıkar.  Örgütsel </a:t>
            </a:r>
            <a:r>
              <a:rPr lang="tr-TR" sz="1700" dirty="0"/>
              <a:t>değişim; bazı grup ve çalışanlar değişimden rahatsız olur ve buna direnir. </a:t>
            </a:r>
            <a:endParaRPr lang="tr-TR" sz="1700" dirty="0" smtClean="0"/>
          </a:p>
          <a:p>
            <a:pPr marL="342900" indent="-342900">
              <a:buFont typeface="Arial" panose="020B0604020202020204" pitchFamily="34" charset="0"/>
              <a:buChar char="•"/>
            </a:pPr>
            <a:r>
              <a:rPr lang="tr-TR" sz="1700" dirty="0" smtClean="0"/>
              <a:t>Yöneticili </a:t>
            </a:r>
            <a:r>
              <a:rPr lang="tr-TR" sz="1700" dirty="0"/>
              <a:t>görüş ve uygulaması farklılıkları: yöneticilerin astlarını etkileme ve motive etme biçimleri örgüte ya da kimi gruplara uygun düşmeyebilir. Bu da çatışmayı tetikler </a:t>
            </a:r>
          </a:p>
        </p:txBody>
      </p:sp>
    </p:spTree>
    <p:extLst>
      <p:ext uri="{BB962C8B-B14F-4D97-AF65-F5344CB8AC3E}">
        <p14:creationId xmlns:p14="http://schemas.microsoft.com/office/powerpoint/2010/main" val="722923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Ortaya Çıkış Nedenlerine </a:t>
            </a:r>
            <a:r>
              <a:rPr lang="tr-TR" dirty="0" smtClean="0"/>
              <a:t/>
            </a:r>
            <a:br>
              <a:rPr lang="tr-TR" dirty="0" smtClean="0"/>
            </a:br>
            <a:r>
              <a:rPr lang="tr-TR" dirty="0" smtClean="0"/>
              <a:t>Göre </a:t>
            </a:r>
            <a:r>
              <a:rPr lang="tr-TR" dirty="0"/>
              <a:t>Çatışmalar</a:t>
            </a:r>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5</a:t>
            </a:fld>
            <a:endParaRPr lang="tr-TR" dirty="0"/>
          </a:p>
        </p:txBody>
      </p:sp>
      <p:sp>
        <p:nvSpPr>
          <p:cNvPr id="6" name="Metin Yer Tutucusu 5"/>
          <p:cNvSpPr>
            <a:spLocks noGrp="1"/>
          </p:cNvSpPr>
          <p:nvPr>
            <p:ph type="body" sz="quarter" idx="13"/>
          </p:nvPr>
        </p:nvSpPr>
        <p:spPr/>
        <p:txBody>
          <a:bodyPr>
            <a:normAutofit fontScale="92500"/>
          </a:bodyPr>
          <a:lstStyle/>
          <a:p>
            <a:pPr marL="457200" indent="-457200">
              <a:buAutoNum type="arabicPeriod"/>
            </a:pPr>
            <a:r>
              <a:rPr lang="tr-TR" dirty="0" smtClean="0"/>
              <a:t>Potansiyel </a:t>
            </a:r>
            <a:r>
              <a:rPr lang="tr-TR" dirty="0"/>
              <a:t>çatışma; henüz mevcut olmayan ama ortaya çıkması muhtemel </a:t>
            </a:r>
            <a:r>
              <a:rPr lang="tr-TR" dirty="0" smtClean="0"/>
              <a:t>olan çatışmalar (havanın kararması). Bir kişinin yanlış bir pozisyona atanması veya doğru olmayan bir işe verilmesi. </a:t>
            </a:r>
          </a:p>
          <a:p>
            <a:pPr marL="457200" indent="-457200">
              <a:buAutoNum type="arabicPeriod"/>
            </a:pPr>
            <a:r>
              <a:rPr lang="tr-TR" dirty="0" smtClean="0"/>
              <a:t>Hissedilen çatışma; </a:t>
            </a:r>
            <a:r>
              <a:rPr lang="tr-TR" dirty="0"/>
              <a:t>Taraflar birbirine yönelik olumsuz duygular beslemeye başlar. “Biz” ve “Onlar” tutumu gelişir. </a:t>
            </a:r>
            <a:r>
              <a:rPr lang="tr-TR" dirty="0" smtClean="0"/>
              <a:t> «Çatışma var» diye bir algı gelişmemiştir ama iki kişi arasında ciddi bir tartışma olması «kara bulutların toplanması anlamına» gelir. </a:t>
            </a:r>
          </a:p>
          <a:p>
            <a:pPr marL="457200" indent="-457200">
              <a:buFont typeface="Arial" panose="020B0604020202020204" pitchFamily="34" charset="0"/>
              <a:buAutoNum type="arabicPeriod"/>
            </a:pPr>
            <a:r>
              <a:rPr lang="tr-TR" dirty="0"/>
              <a:t>Algılanan </a:t>
            </a:r>
            <a:r>
              <a:rPr lang="tr-TR" dirty="0" smtClean="0"/>
              <a:t>çatışma; </a:t>
            </a:r>
            <a:r>
              <a:rPr lang="tr-TR" dirty="0"/>
              <a:t>Tarafların tümü ya da bir kaçının çatışmanın açığa çıkmamış yönlerini fark </a:t>
            </a:r>
            <a:r>
              <a:rPr lang="tr-TR" dirty="0" smtClean="0"/>
              <a:t>etmesidir. Taraflardan biri diğer tarafın kendisine karşı olumsuz his, tutum ve davranışlar içinde olduğunu düşünmeye başlaması. </a:t>
            </a:r>
            <a:endParaRPr lang="tr-TR" dirty="0"/>
          </a:p>
          <a:p>
            <a:pPr marL="457200" indent="-457200">
              <a:buAutoNum type="arabicPeriod"/>
            </a:pPr>
            <a:r>
              <a:rPr lang="tr-TR" dirty="0" smtClean="0"/>
              <a:t>Açık </a:t>
            </a:r>
            <a:r>
              <a:rPr lang="tr-TR" dirty="0"/>
              <a:t>çatışmalar; </a:t>
            </a:r>
            <a:r>
              <a:rPr lang="tr-TR" dirty="0" smtClean="0"/>
              <a:t>karşılıklı </a:t>
            </a:r>
            <a:r>
              <a:rPr lang="tr-TR" dirty="0"/>
              <a:t>tartışma, ağır ifadeler, suçlamalar, bilgi paylaşmama ve sabote etme davranışları görülür. </a:t>
            </a:r>
          </a:p>
        </p:txBody>
      </p:sp>
    </p:spTree>
    <p:extLst>
      <p:ext uri="{BB962C8B-B14F-4D97-AF65-F5344CB8AC3E}">
        <p14:creationId xmlns:p14="http://schemas.microsoft.com/office/powerpoint/2010/main" val="3637158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Taraflarına göre çatışmalar-1</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6</a:t>
            </a:fld>
            <a:endParaRPr lang="tr-TR" dirty="0"/>
          </a:p>
        </p:txBody>
      </p:sp>
      <p:sp>
        <p:nvSpPr>
          <p:cNvPr id="6" name="Metin Yer Tutucusu 5"/>
          <p:cNvSpPr>
            <a:spLocks noGrp="1"/>
          </p:cNvSpPr>
          <p:nvPr>
            <p:ph type="body" sz="quarter" idx="13"/>
          </p:nvPr>
        </p:nvSpPr>
        <p:spPr/>
        <p:txBody>
          <a:bodyPr/>
          <a:lstStyle/>
          <a:p>
            <a:pPr marL="457200" indent="-457200">
              <a:buAutoNum type="arabicPeriod"/>
            </a:pPr>
            <a:r>
              <a:rPr lang="tr-TR" dirty="0" smtClean="0"/>
              <a:t>Bireyin </a:t>
            </a:r>
            <a:r>
              <a:rPr lang="tr-TR" dirty="0"/>
              <a:t>kendi içindeki çatışmalar </a:t>
            </a:r>
            <a:r>
              <a:rPr lang="tr-TR" dirty="0" smtClean="0"/>
              <a:t>(Bireyin zihni içinde cereyan eden «karar verememe» halleridir) . </a:t>
            </a:r>
          </a:p>
          <a:p>
            <a:pPr lvl="1"/>
            <a:r>
              <a:rPr lang="tr-TR" dirty="0"/>
              <a:t>Yaklaşma-Yaklaşma; iki cazip seçenek arasından birini tercih etmesi durumunda yaşanır</a:t>
            </a:r>
            <a:r>
              <a:rPr lang="tr-TR" dirty="0" smtClean="0"/>
              <a:t>. (</a:t>
            </a:r>
            <a:r>
              <a:rPr lang="tr-TR" dirty="0"/>
              <a:t>Bir bireyin çalışmak istediği her iki işletmeden iş teklifi aldığında </a:t>
            </a:r>
            <a:r>
              <a:rPr lang="tr-TR" dirty="0" smtClean="0"/>
              <a:t>yaşadığı)</a:t>
            </a:r>
          </a:p>
          <a:p>
            <a:pPr lvl="1"/>
            <a:r>
              <a:rPr lang="tr-TR" dirty="0"/>
              <a:t>Yaklaşma-Kaçınma: Olumlu ve olumsuz sonuçlara sahip seçenekler arasından birinin seçilmesi Arzu edilenin olumsuz sonuçlarına </a:t>
            </a:r>
            <a:r>
              <a:rPr lang="tr-TR" dirty="0" smtClean="0"/>
              <a:t>katlanma (Buzdolabından soğuk su içme isteği ama aynı zamanda hasta olma korkusu.  Kişinin hem müfettiş olmak istemesi ve fakat aynı zamanda şehir şehir gezmek istememesi)</a:t>
            </a:r>
          </a:p>
          <a:p>
            <a:pPr lvl="1"/>
            <a:r>
              <a:rPr lang="tr-TR" dirty="0"/>
              <a:t>Kaçınma-Kaçınma</a:t>
            </a:r>
            <a:r>
              <a:rPr lang="tr-TR" dirty="0" smtClean="0"/>
              <a:t>; Eşit </a:t>
            </a:r>
            <a:r>
              <a:rPr lang="tr-TR" dirty="0"/>
              <a:t>düzeyde iticiliğe sahip durumlardan birinin tercih edilmesi </a:t>
            </a:r>
            <a:r>
              <a:rPr lang="tr-TR" dirty="0" smtClean="0"/>
              <a:t>(</a:t>
            </a:r>
            <a:r>
              <a:rPr lang="tr-TR" dirty="0"/>
              <a:t>İ</a:t>
            </a:r>
            <a:r>
              <a:rPr lang="tr-TR" dirty="0" smtClean="0"/>
              <a:t>şe yeni başlayacak </a:t>
            </a:r>
            <a:r>
              <a:rPr lang="tr-TR" dirty="0"/>
              <a:t>kişiye bir işletmenin hem düşük maaş hem de şehir dışına yolculuk yapmasını gerektirecek bir iş önermesinde bireyin yaşadığı </a:t>
            </a:r>
            <a:r>
              <a:rPr lang="tr-TR" dirty="0" smtClean="0"/>
              <a:t>zihinsel sıkıntı)</a:t>
            </a:r>
          </a:p>
          <a:p>
            <a:pPr lvl="1"/>
            <a:endParaRPr lang="tr-TR" dirty="0"/>
          </a:p>
        </p:txBody>
      </p:sp>
    </p:spTree>
    <p:extLst>
      <p:ext uri="{BB962C8B-B14F-4D97-AF65-F5344CB8AC3E}">
        <p14:creationId xmlns:p14="http://schemas.microsoft.com/office/powerpoint/2010/main" val="3159467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Taraflarına göre </a:t>
            </a:r>
            <a:r>
              <a:rPr lang="tr-TR" dirty="0" smtClean="0"/>
              <a:t>çatışmalar-2</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7</a:t>
            </a:fld>
            <a:endParaRPr lang="tr-TR" dirty="0"/>
          </a:p>
        </p:txBody>
      </p:sp>
      <p:sp>
        <p:nvSpPr>
          <p:cNvPr id="6" name="Metin Yer Tutucusu 5"/>
          <p:cNvSpPr>
            <a:spLocks noGrp="1"/>
          </p:cNvSpPr>
          <p:nvPr>
            <p:ph type="body" sz="quarter" idx="13"/>
          </p:nvPr>
        </p:nvSpPr>
        <p:spPr/>
        <p:txBody>
          <a:bodyPr/>
          <a:lstStyle/>
          <a:p>
            <a:r>
              <a:rPr lang="tr-TR" dirty="0" smtClean="0"/>
              <a:t>2. Kişiler </a:t>
            </a:r>
            <a:r>
              <a:rPr lang="tr-TR" dirty="0"/>
              <a:t>arası </a:t>
            </a:r>
            <a:r>
              <a:rPr lang="tr-TR" dirty="0" smtClean="0"/>
              <a:t>çatışmalar</a:t>
            </a:r>
          </a:p>
          <a:p>
            <a:r>
              <a:rPr lang="tr-TR" dirty="0"/>
              <a:t>İki bireyin birbiriyle çeşitli fikir duygu ve görüş ayrılıklarına düşmesidir. Örgütlerde en çok rastlanan bireyler arası çatışma türleri </a:t>
            </a:r>
            <a:r>
              <a:rPr lang="tr-TR" dirty="0" smtClean="0"/>
              <a:t>(a) ast-üst </a:t>
            </a:r>
            <a:r>
              <a:rPr lang="tr-TR" dirty="0"/>
              <a:t>çatışmaları ile </a:t>
            </a:r>
            <a:r>
              <a:rPr lang="tr-TR" dirty="0" smtClean="0"/>
              <a:t>(b) kurmay-komuta </a:t>
            </a:r>
            <a:r>
              <a:rPr lang="tr-TR" dirty="0"/>
              <a:t>yöneticileri arasındaki kişisel anlaşmazlıklardan doğan çatışmalardır</a:t>
            </a:r>
            <a:r>
              <a:rPr lang="tr-TR" dirty="0" smtClean="0"/>
              <a:t>.</a:t>
            </a:r>
          </a:p>
          <a:p>
            <a:endParaRPr lang="tr-TR" dirty="0"/>
          </a:p>
        </p:txBody>
      </p:sp>
    </p:spTree>
    <p:extLst>
      <p:ext uri="{BB962C8B-B14F-4D97-AF65-F5344CB8AC3E}">
        <p14:creationId xmlns:p14="http://schemas.microsoft.com/office/powerpoint/2010/main" val="8493856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Taraflarına göre </a:t>
            </a:r>
            <a:r>
              <a:rPr lang="tr-TR" dirty="0" smtClean="0"/>
              <a:t>çatışmalar-3</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8</a:t>
            </a:fld>
            <a:endParaRPr lang="tr-TR" dirty="0"/>
          </a:p>
        </p:txBody>
      </p:sp>
      <p:sp>
        <p:nvSpPr>
          <p:cNvPr id="6" name="Metin Yer Tutucusu 5"/>
          <p:cNvSpPr>
            <a:spLocks noGrp="1"/>
          </p:cNvSpPr>
          <p:nvPr>
            <p:ph type="body" sz="quarter" idx="13"/>
          </p:nvPr>
        </p:nvSpPr>
        <p:spPr/>
        <p:txBody>
          <a:bodyPr/>
          <a:lstStyle/>
          <a:p>
            <a:r>
              <a:rPr lang="tr-TR" dirty="0"/>
              <a:t>3. </a:t>
            </a:r>
            <a:r>
              <a:rPr lang="tr-TR" dirty="0" smtClean="0"/>
              <a:t>Grup içi çatışmalar</a:t>
            </a:r>
          </a:p>
          <a:p>
            <a:r>
              <a:rPr lang="tr-TR" dirty="0" smtClean="0"/>
              <a:t>Kişilerin </a:t>
            </a:r>
            <a:r>
              <a:rPr lang="tr-TR" dirty="0"/>
              <a:t>grup tarafından </a:t>
            </a:r>
            <a:r>
              <a:rPr lang="tr-TR" dirty="0" smtClean="0"/>
              <a:t>belirlenen </a:t>
            </a:r>
            <a:r>
              <a:rPr lang="tr-TR" dirty="0"/>
              <a:t>normları kabule zorlanması ile </a:t>
            </a:r>
            <a:r>
              <a:rPr lang="tr-TR" dirty="0" smtClean="0"/>
              <a:t>ortaya çıkar. </a:t>
            </a:r>
          </a:p>
          <a:p>
            <a:r>
              <a:rPr lang="tr-TR" dirty="0" smtClean="0"/>
              <a:t>Grup amaçlarını veya </a:t>
            </a:r>
            <a:r>
              <a:rPr lang="tr-TR" dirty="0"/>
              <a:t>normlarını </a:t>
            </a:r>
            <a:r>
              <a:rPr lang="tr-TR" dirty="0" smtClean="0"/>
              <a:t>(informel kurallarını) benimsemeyen </a:t>
            </a:r>
            <a:r>
              <a:rPr lang="tr-TR" dirty="0"/>
              <a:t>kişiler grup </a:t>
            </a:r>
            <a:r>
              <a:rPr lang="tr-TR" dirty="0" smtClean="0"/>
              <a:t>üyeleriyle ile </a:t>
            </a:r>
            <a:r>
              <a:rPr lang="tr-TR" dirty="0"/>
              <a:t>çatışma </a:t>
            </a:r>
            <a:r>
              <a:rPr lang="tr-TR" dirty="0" smtClean="0"/>
              <a:t>halinde olurlar. </a:t>
            </a:r>
          </a:p>
          <a:p>
            <a:r>
              <a:rPr lang="tr-TR" dirty="0" smtClean="0"/>
              <a:t>Çatışma sonunda yalnız bırakılma, çekilme, içine kapanma, azarlanma, </a:t>
            </a:r>
            <a:r>
              <a:rPr lang="tr-TR" dirty="0" err="1" smtClean="0"/>
              <a:t>mobing</a:t>
            </a:r>
            <a:r>
              <a:rPr lang="tr-TR" dirty="0" smtClean="0"/>
              <a:t> uygulama, </a:t>
            </a:r>
            <a:r>
              <a:rPr lang="tr-TR" dirty="0" err="1" smtClean="0"/>
              <a:t>işyükünü</a:t>
            </a:r>
            <a:r>
              <a:rPr lang="tr-TR" dirty="0" smtClean="0"/>
              <a:t> arttırma, iş yavaşlatma gibi durumlar ortaya çıkar.</a:t>
            </a:r>
            <a:endParaRPr lang="tr-TR" dirty="0"/>
          </a:p>
        </p:txBody>
      </p:sp>
    </p:spTree>
    <p:extLst>
      <p:ext uri="{BB962C8B-B14F-4D97-AF65-F5344CB8AC3E}">
        <p14:creationId xmlns:p14="http://schemas.microsoft.com/office/powerpoint/2010/main" val="1555476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Taraflarına göre </a:t>
            </a:r>
            <a:r>
              <a:rPr lang="tr-TR" dirty="0" smtClean="0"/>
              <a:t>çatışmalar-4</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10.5.2020</a:t>
            </a:fld>
            <a:endParaRPr lang="tr-TR" dirty="0"/>
          </a:p>
        </p:txBody>
      </p:sp>
      <p:sp>
        <p:nvSpPr>
          <p:cNvPr id="4" name="Altbilgi Yer Tutucusu 3"/>
          <p:cNvSpPr>
            <a:spLocks noGrp="1"/>
          </p:cNvSpPr>
          <p:nvPr>
            <p:ph type="ftr" sz="quarter" idx="4294967295"/>
          </p:nvPr>
        </p:nvSpPr>
        <p:spPr>
          <a:xfrm>
            <a:off x="3124200" y="6356350"/>
            <a:ext cx="2895600" cy="365125"/>
          </a:xfrm>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9</a:t>
            </a:fld>
            <a:endParaRPr lang="tr-TR" dirty="0"/>
          </a:p>
        </p:txBody>
      </p:sp>
      <p:sp>
        <p:nvSpPr>
          <p:cNvPr id="6" name="Metin Yer Tutucusu 5"/>
          <p:cNvSpPr>
            <a:spLocks noGrp="1"/>
          </p:cNvSpPr>
          <p:nvPr>
            <p:ph type="body" sz="quarter" idx="13"/>
          </p:nvPr>
        </p:nvSpPr>
        <p:spPr/>
        <p:txBody>
          <a:bodyPr/>
          <a:lstStyle/>
          <a:p>
            <a:r>
              <a:rPr lang="tr-TR" dirty="0"/>
              <a:t>4. </a:t>
            </a:r>
            <a:r>
              <a:rPr lang="tr-TR" dirty="0" smtClean="0"/>
              <a:t>Gruplar arası çatışmalar</a:t>
            </a:r>
          </a:p>
          <a:p>
            <a:r>
              <a:rPr lang="tr-TR" dirty="0" smtClean="0"/>
              <a:t>Biçimsel </a:t>
            </a:r>
            <a:r>
              <a:rPr lang="tr-TR" dirty="0"/>
              <a:t>ve biçimsel olmayan gruplar </a:t>
            </a:r>
            <a:r>
              <a:rPr lang="tr-TR" dirty="0" smtClean="0"/>
              <a:t>arasında gerçekleşebilir. </a:t>
            </a:r>
          </a:p>
          <a:p>
            <a:r>
              <a:rPr lang="tr-TR" dirty="0"/>
              <a:t>Ç</a:t>
            </a:r>
            <a:r>
              <a:rPr lang="tr-TR" dirty="0" smtClean="0"/>
              <a:t>atışmanın </a:t>
            </a:r>
            <a:r>
              <a:rPr lang="tr-TR" dirty="0"/>
              <a:t>şiddeti ve örgütü etkileme </a:t>
            </a:r>
            <a:r>
              <a:rPr lang="tr-TR" dirty="0" smtClean="0"/>
              <a:t>derecesi, </a:t>
            </a:r>
          </a:p>
          <a:p>
            <a:pPr lvl="1"/>
            <a:r>
              <a:rPr lang="tr-TR" dirty="0" smtClean="0"/>
              <a:t>çatışmanın nedenlerine </a:t>
            </a:r>
          </a:p>
          <a:p>
            <a:pPr lvl="1"/>
            <a:r>
              <a:rPr lang="tr-TR" dirty="0" smtClean="0"/>
              <a:t>çatışan </a:t>
            </a:r>
            <a:r>
              <a:rPr lang="tr-TR" dirty="0"/>
              <a:t>tarafların </a:t>
            </a:r>
            <a:r>
              <a:rPr lang="tr-TR" dirty="0" smtClean="0"/>
              <a:t>göreceli güçlerine, </a:t>
            </a:r>
          </a:p>
          <a:p>
            <a:pPr lvl="1"/>
            <a:r>
              <a:rPr lang="tr-TR" dirty="0" smtClean="0"/>
              <a:t>Çatışma konusuna grupların duydukları gereksinim düzeyine</a:t>
            </a:r>
          </a:p>
          <a:p>
            <a:pPr lvl="1"/>
            <a:r>
              <a:rPr lang="tr-TR" dirty="0" smtClean="0"/>
              <a:t>Grupların birbirine </a:t>
            </a:r>
            <a:r>
              <a:rPr lang="tr-TR" dirty="0"/>
              <a:t>karşı tutum ve </a:t>
            </a:r>
            <a:r>
              <a:rPr lang="tr-TR" dirty="0" smtClean="0"/>
              <a:t>duygularına</a:t>
            </a:r>
          </a:p>
          <a:p>
            <a:pPr lvl="1"/>
            <a:r>
              <a:rPr lang="tr-TR" dirty="0" smtClean="0"/>
              <a:t>örgüt atmosferinin grup çatışmalarına ne ölçüde müsamaha ile baktığına bağlıdır.</a:t>
            </a:r>
            <a:endParaRPr lang="tr-TR" dirty="0"/>
          </a:p>
        </p:txBody>
      </p:sp>
    </p:spTree>
    <p:extLst>
      <p:ext uri="{BB962C8B-B14F-4D97-AF65-F5344CB8AC3E}">
        <p14:creationId xmlns:p14="http://schemas.microsoft.com/office/powerpoint/2010/main" val="1027075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32864</TotalTime>
  <Words>2355</Words>
  <Application>Microsoft Office PowerPoint</Application>
  <PresentationFormat>Ekran Gösterisi (4:3)</PresentationFormat>
  <Paragraphs>231</Paragraphs>
  <Slides>28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28</vt:i4>
      </vt:variant>
    </vt:vector>
  </HeadingPairs>
  <TitlesOfParts>
    <vt:vector size="31" baseType="lpstr">
      <vt:lpstr>Arial</vt:lpstr>
      <vt:lpstr>Calibri</vt:lpstr>
      <vt:lpstr>Ofis Teması</vt:lpstr>
      <vt:lpstr> Örgütlerde Çatışmalar ve Çatışmaların Yönetimi</vt:lpstr>
      <vt:lpstr>Tanımlar</vt:lpstr>
      <vt:lpstr>Çatışmanın kişi kaynaklı nedenleri</vt:lpstr>
      <vt:lpstr>Çatışmanın örgüt kaynaklı nedenleri</vt:lpstr>
      <vt:lpstr>Ortaya Çıkış Nedenlerine  Göre Çatışmalar</vt:lpstr>
      <vt:lpstr>Taraflarına göre çatışmalar-1</vt:lpstr>
      <vt:lpstr>Taraflarına göre çatışmalar-2</vt:lpstr>
      <vt:lpstr>Taraflarına göre çatışmalar-3</vt:lpstr>
      <vt:lpstr>Taraflarına göre çatışmalar-4</vt:lpstr>
      <vt:lpstr>Taraflarına göre çatışmalar-5</vt:lpstr>
      <vt:lpstr>Taraflarına göre çatışmalar-6</vt:lpstr>
      <vt:lpstr>Niteliğine göre Çatışmalar</vt:lpstr>
      <vt:lpstr>Çatışmanın Etkileri</vt:lpstr>
      <vt:lpstr>Çatışmanın örgüt açısından yararları</vt:lpstr>
      <vt:lpstr>Çatışmanın olumsuz etkileri </vt:lpstr>
      <vt:lpstr>Çatışmaların yönetimi</vt:lpstr>
      <vt:lpstr>Çatışmanın yönetilebilmesi için analiz</vt:lpstr>
      <vt:lpstr>Çatışma yönetim tarzları</vt:lpstr>
      <vt:lpstr>Çatışma yönetim tarzları</vt:lpstr>
      <vt:lpstr>1. Kaçınma tarzı</vt:lpstr>
      <vt:lpstr>2. Uyma veya uyum gösterme tarzı</vt:lpstr>
      <vt:lpstr>3. Zorlama tarzı</vt:lpstr>
      <vt:lpstr>4. Uzlaşma tarzı</vt:lpstr>
      <vt:lpstr>5. Problem çözme tarzı</vt:lpstr>
      <vt:lpstr>Yöneticiler için çatışma yönetimi</vt:lpstr>
      <vt:lpstr>Çatışma yönetim tarzları</vt:lpstr>
      <vt:lpstr>Çatışmanın aşamaları</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Performansı Etkileyen Faktörler</dc:title>
  <dc:creator>Hüner ŞENCAN</dc:creator>
  <cp:lastModifiedBy>Hüner</cp:lastModifiedBy>
  <cp:revision>723</cp:revision>
  <cp:lastPrinted>2018-01-29T12:24:59Z</cp:lastPrinted>
  <dcterms:created xsi:type="dcterms:W3CDTF">2017-11-15T08:40:41Z</dcterms:created>
  <dcterms:modified xsi:type="dcterms:W3CDTF">2020-05-10T17:17:17Z</dcterms:modified>
</cp:coreProperties>
</file>