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4" r:id="rId3"/>
    <p:sldId id="283" r:id="rId4"/>
    <p:sldId id="282" r:id="rId5"/>
    <p:sldId id="284" r:id="rId6"/>
    <p:sldId id="263" r:id="rId7"/>
    <p:sldId id="275" r:id="rId8"/>
    <p:sldId id="266" r:id="rId9"/>
    <p:sldId id="285" r:id="rId10"/>
    <p:sldId id="277" r:id="rId11"/>
    <p:sldId id="278" r:id="rId12"/>
    <p:sldId id="286" r:id="rId13"/>
    <p:sldId id="281" r:id="rId14"/>
    <p:sldId id="287" r:id="rId15"/>
    <p:sldId id="288" r:id="rId16"/>
    <p:sldId id="28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A87E116-676D-420B-ADBF-271A28CC0243}">
          <p14:sldIdLst>
            <p14:sldId id="256"/>
            <p14:sldId id="274"/>
            <p14:sldId id="283"/>
            <p14:sldId id="282"/>
            <p14:sldId id="284"/>
            <p14:sldId id="263"/>
            <p14:sldId id="275"/>
            <p14:sldId id="266"/>
            <p14:sldId id="285"/>
            <p14:sldId id="277"/>
            <p14:sldId id="278"/>
            <p14:sldId id="286"/>
            <p14:sldId id="281"/>
            <p14:sldId id="287"/>
            <p14:sldId id="288"/>
            <p14:sldId id="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008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576" userDrawn="1">
          <p15:clr>
            <a:srgbClr val="A4A3A4"/>
          </p15:clr>
        </p15:guide>
        <p15:guide id="4" orient="horz" pos="22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81FBD5"/>
    <a:srgbClr val="F2F4AA"/>
    <a:srgbClr val="99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92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528" y="56"/>
      </p:cViewPr>
      <p:guideLst>
        <p:guide orient="horz" pos="4008"/>
        <p:guide pos="3840"/>
        <p:guide orient="horz" pos="576"/>
        <p:guide orient="horz" pos="22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AF6C0F-6C1A-4846-A78B-2019EC7A5A0A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0A86D-5024-4350-A9C6-9389693B0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456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3224B-FA27-4BCB-A26A-ADE45C59C0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DBA7C3-DC9D-406C-B076-C0EF547FDA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F5F6D-871C-4205-8D1F-4A75D2E3C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268DD-C88F-46EE-9201-22BEB7CC84D8}" type="datetime1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2F35F7-EF06-45F2-B57F-6F048A3C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B1CA4-B90D-4E32-901D-48FA8E2D7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612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AE9B3-7C95-489C-8A32-221322090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18C582-CFBA-44E8-9DEF-3BDBC6D300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B17DE-6261-4E66-A4A9-D0E7D9D93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047C-854D-4C5C-8618-93E1FF666775}" type="datetime1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C2ACC-BCE2-4B89-8021-528A0E04B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0424C-3425-45D1-A35B-4196E56F1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96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D84659-4BF3-4C22-A102-68D558736B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D7050F-96F2-4453-A76B-BDA3FE830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E29D8-7726-4466-ABEB-1288F7FE4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34DEB-2A5D-47B6-9FB8-36C284B51BCE}" type="datetime1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61D5F-5CAC-4BC5-B5B2-E67EE06CA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49DB4-AB6D-490B-97D2-DCC788148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22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41EE9-276F-4ECC-914F-3840024B4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04F50-AF49-4C03-830B-419E956A6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B5F91-1B6D-440D-B9E1-29FB3BD1D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2CF6-3C99-42D9-BC6E-61146FFE288C}" type="datetime1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2A01E-DFDC-45CD-8C59-1ACC09CF8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775F8-5AC9-4483-BDAA-960FCE9DD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4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A3CE1-F66E-4EFB-A061-3D89731B7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9AA2FD-0BB0-48E3-961D-415CA7A194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03049-6C69-4CEC-82C8-8B99C1665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9457-7ABD-4C02-89C7-3B754C9D69DB}" type="datetime1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0A7B9-7A8C-4781-8527-07CB306F6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7E066-AC32-4EBF-8C62-9F9C88D14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52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E6EC4-6F49-4C22-9574-222E2B6DC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3788F-73D7-4BA8-A517-673D68DE4C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F83F72-07E8-4522-BCD6-190E86E83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6B5A81-3252-41EF-8E89-7F2F734C1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ED13-F6B0-4C94-8A9A-6BA63472F1C3}" type="datetime1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04087F-4B5D-4BCC-A8B7-6AD823B20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E8DD92-971F-4EBE-82A7-ABE3B785D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884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4EDE5-DAA6-4AB4-ADAE-D4B0864AB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DDC08B-144E-41B1-B2E2-DD0D97F62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881F46-A6AB-4DE4-830D-D42782E07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72667-A2FE-4E9B-B0C0-1AB4FD8C0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0A267E-14B3-415C-9BD0-93A2400865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7AB91A-F6A2-4D2C-803D-2B96DE11F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B172-8201-4981-9F30-BF9003CC5206}" type="datetime1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F20F70-97D6-4A4B-83E9-F2DE6EA48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3A4884-361A-4BDD-A109-580661DCF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52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1796A-C94D-40D6-A532-B5030D215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19960D-4FE0-44C2-8E79-EA02757B0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8828F-19CB-4781-A45E-0E7AFB38043A}" type="datetime1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BC9FF4-BA2A-4F83-91EC-84FCCC9BB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2A5C75-66DE-4C60-955C-C799276F2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267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F05E97-12E7-4C3D-9AA5-EBFC65702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4587-DF6D-4E8B-9A0C-43F1690CCD84}" type="datetime1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25EBE5-1AF8-4A20-85BC-AF6314939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EC7D4C-E75D-4022-B23A-8EED484F9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78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053C1-7859-4B7B-83ED-CBE533392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25BBE-A5F4-4139-A1E2-128DFC9C3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A9AD82-97A1-4C12-A331-06D9FEEB1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F93360-E200-4472-A28E-20B74943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E41C0-93DE-4D6F-8231-7093A657EC04}" type="datetime1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B9387-B863-4CDD-922B-D6EC8215C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31533D-ACE7-4A22-9109-6B53A4D1C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370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A90AC-FB79-4573-A675-21B5F35C8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3B17C0-8AEC-4F51-9EB0-3F1F9FA2C2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8F1576-9819-4AE5-8F60-6A3A3901E4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BA9B03-8235-4947-B1E9-22457F9BC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243BB-66BF-46F9-863F-FE714E49BCBC}" type="datetime1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03FB9-4F6E-42F4-9E0B-6A259DC6A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5571CE-F3BA-4B47-8232-C128D36D7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23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673116-EE46-49BA-AF9B-CA43FFA14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CCFC0-B77B-44C8-A097-50FD5B1E6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6219E-49F0-4E39-A5A1-E39D165F64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4E5CB-097D-487E-8F51-EB47630EF525}" type="datetime1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4ACBE-0631-4B94-AC44-AFCA522D6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D36C1-B418-4475-AD06-D82B869871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4C915-17D6-486A-86EC-048CBE10C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25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7141D334-8434-4AF3-8014-473FA6D366EC}"/>
              </a:ext>
            </a:extLst>
          </p:cNvPr>
          <p:cNvSpPr/>
          <p:nvPr/>
        </p:nvSpPr>
        <p:spPr>
          <a:xfrm rot="16200000" flipH="1">
            <a:off x="5338916" y="-1"/>
            <a:ext cx="6853083" cy="6853083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F109F2C-FA85-4317-916E-0B4E5F44B020}"/>
              </a:ext>
            </a:extLst>
          </p:cNvPr>
          <p:cNvCxnSpPr>
            <a:cxnSpLocks/>
          </p:cNvCxnSpPr>
          <p:nvPr/>
        </p:nvCxnSpPr>
        <p:spPr>
          <a:xfrm>
            <a:off x="-1" y="2952865"/>
            <a:ext cx="12191999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4FAA3927-C37E-494D-8BDF-527955E5174E}"/>
              </a:ext>
            </a:extLst>
          </p:cNvPr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B34CAC-2B52-47E8-9B57-E3B791389FE1}"/>
              </a:ext>
            </a:extLst>
          </p:cNvPr>
          <p:cNvSpPr/>
          <p:nvPr/>
        </p:nvSpPr>
        <p:spPr>
          <a:xfrm>
            <a:off x="10922695" y="0"/>
            <a:ext cx="2133600" cy="6286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370843" y="3247100"/>
            <a:ext cx="6555626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tr-TR" sz="5400" b="1" dirty="0" smtClean="0">
                <a:latin typeface="+mj-lt"/>
              </a:rPr>
              <a:t>Motivasyon Kapsam Kuramları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F109F2C-FA85-4317-916E-0B4E5F44B020}"/>
              </a:ext>
            </a:extLst>
          </p:cNvPr>
          <p:cNvCxnSpPr>
            <a:cxnSpLocks/>
          </p:cNvCxnSpPr>
          <p:nvPr/>
        </p:nvCxnSpPr>
        <p:spPr>
          <a:xfrm>
            <a:off x="60959" y="5373103"/>
            <a:ext cx="12191999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1</a:t>
            </a:fld>
            <a:endParaRPr lang="en-US"/>
          </a:p>
        </p:txBody>
      </p:sp>
      <p:pic>
        <p:nvPicPr>
          <p:cNvPr id="1026" name="Picture 2" descr="C:\Users\Hamdican\Desktop\logoT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" y="257176"/>
            <a:ext cx="1651588" cy="75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8880953" y="6115050"/>
            <a:ext cx="305801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tr-TR" sz="2400" b="1" dirty="0" smtClean="0">
                <a:latin typeface="+mj-lt"/>
              </a:rPr>
              <a:t>Hamdican Gülgen</a:t>
            </a:r>
          </a:p>
        </p:txBody>
      </p:sp>
    </p:spTree>
    <p:extLst>
      <p:ext uri="{BB962C8B-B14F-4D97-AF65-F5344CB8AC3E}">
        <p14:creationId xmlns:p14="http://schemas.microsoft.com/office/powerpoint/2010/main" val="4177333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rapezoid 104">
            <a:extLst>
              <a:ext uri="{FF2B5EF4-FFF2-40B4-BE49-F238E27FC236}">
                <a16:creationId xmlns:a16="http://schemas.microsoft.com/office/drawing/2014/main" id="{194C3FCB-DBD8-4DFF-BE52-69A3AB1D4D80}"/>
              </a:ext>
            </a:extLst>
          </p:cNvPr>
          <p:cNvSpPr/>
          <p:nvPr/>
        </p:nvSpPr>
        <p:spPr>
          <a:xfrm>
            <a:off x="2230881" y="4384923"/>
            <a:ext cx="1559718" cy="259088"/>
          </a:xfrm>
          <a:prstGeom prst="trapezoid">
            <a:avLst>
              <a:gd name="adj" fmla="val 58087"/>
            </a:avLst>
          </a:prstGeom>
          <a:solidFill>
            <a:schemeClr val="accent1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rapezoid 103">
            <a:extLst>
              <a:ext uri="{FF2B5EF4-FFF2-40B4-BE49-F238E27FC236}">
                <a16:creationId xmlns:a16="http://schemas.microsoft.com/office/drawing/2014/main" id="{52F70E5C-0043-4087-9B38-89ACE8A3969A}"/>
              </a:ext>
            </a:extLst>
          </p:cNvPr>
          <p:cNvSpPr/>
          <p:nvPr/>
        </p:nvSpPr>
        <p:spPr>
          <a:xfrm>
            <a:off x="5316141" y="4384923"/>
            <a:ext cx="1559718" cy="259088"/>
          </a:xfrm>
          <a:prstGeom prst="trapezoid">
            <a:avLst>
              <a:gd name="adj" fmla="val 58087"/>
            </a:avLst>
          </a:prstGeom>
          <a:solidFill>
            <a:schemeClr val="accent1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rapezoid 102">
            <a:extLst>
              <a:ext uri="{FF2B5EF4-FFF2-40B4-BE49-F238E27FC236}">
                <a16:creationId xmlns:a16="http://schemas.microsoft.com/office/drawing/2014/main" id="{F9EFE84E-0561-4E2A-B949-BA10E92007BD}"/>
              </a:ext>
            </a:extLst>
          </p:cNvPr>
          <p:cNvSpPr/>
          <p:nvPr/>
        </p:nvSpPr>
        <p:spPr>
          <a:xfrm>
            <a:off x="8401401" y="4384923"/>
            <a:ext cx="1559718" cy="259088"/>
          </a:xfrm>
          <a:prstGeom prst="trapezoid">
            <a:avLst>
              <a:gd name="adj" fmla="val 5808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1B32D6C0-E769-4EFF-9FCF-19FCF5FA8F8C}"/>
              </a:ext>
            </a:extLst>
          </p:cNvPr>
          <p:cNvSpPr/>
          <p:nvPr/>
        </p:nvSpPr>
        <p:spPr>
          <a:xfrm>
            <a:off x="0" y="4630109"/>
            <a:ext cx="12192000" cy="7694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rapezoid 99">
            <a:extLst>
              <a:ext uri="{FF2B5EF4-FFF2-40B4-BE49-F238E27FC236}">
                <a16:creationId xmlns:a16="http://schemas.microsoft.com/office/drawing/2014/main" id="{5E6D21A1-D109-4E6E-B205-F14C3377D098}"/>
              </a:ext>
            </a:extLst>
          </p:cNvPr>
          <p:cNvSpPr/>
          <p:nvPr/>
        </p:nvSpPr>
        <p:spPr>
          <a:xfrm>
            <a:off x="6858770" y="1795376"/>
            <a:ext cx="1559718" cy="259088"/>
          </a:xfrm>
          <a:prstGeom prst="trapezoid">
            <a:avLst>
              <a:gd name="adj" fmla="val 58087"/>
            </a:avLst>
          </a:prstGeom>
          <a:solidFill>
            <a:schemeClr val="accent1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rapezoid 98">
            <a:extLst>
              <a:ext uri="{FF2B5EF4-FFF2-40B4-BE49-F238E27FC236}">
                <a16:creationId xmlns:a16="http://schemas.microsoft.com/office/drawing/2014/main" id="{3345889E-15A5-4EF8-8BEA-8813850D4809}"/>
              </a:ext>
            </a:extLst>
          </p:cNvPr>
          <p:cNvSpPr/>
          <p:nvPr/>
        </p:nvSpPr>
        <p:spPr>
          <a:xfrm>
            <a:off x="3773508" y="1795376"/>
            <a:ext cx="1559718" cy="259088"/>
          </a:xfrm>
          <a:prstGeom prst="trapezoid">
            <a:avLst>
              <a:gd name="adj" fmla="val 5808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apezoid 14">
            <a:extLst>
              <a:ext uri="{FF2B5EF4-FFF2-40B4-BE49-F238E27FC236}">
                <a16:creationId xmlns:a16="http://schemas.microsoft.com/office/drawing/2014/main" id="{DEAF4F81-67AF-4654-A3F3-D034A6C4FF1B}"/>
              </a:ext>
            </a:extLst>
          </p:cNvPr>
          <p:cNvSpPr/>
          <p:nvPr/>
        </p:nvSpPr>
        <p:spPr>
          <a:xfrm>
            <a:off x="690563" y="1795376"/>
            <a:ext cx="1559718" cy="259088"/>
          </a:xfrm>
          <a:prstGeom prst="trapezoid">
            <a:avLst>
              <a:gd name="adj" fmla="val 58087"/>
            </a:avLst>
          </a:prstGeom>
          <a:solidFill>
            <a:schemeClr val="accent1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BFBCE3-2E33-4C31-A983-059045B8E7FB}"/>
              </a:ext>
            </a:extLst>
          </p:cNvPr>
          <p:cNvSpPr/>
          <p:nvPr/>
        </p:nvSpPr>
        <p:spPr>
          <a:xfrm>
            <a:off x="0" y="2040564"/>
            <a:ext cx="12192000" cy="7694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5412B7D6-9400-4B66-8814-DCF81BEB0C5A}"/>
              </a:ext>
            </a:extLst>
          </p:cNvPr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ABBA9B-1329-47B1-9E6B-E01B6F3823E7}"/>
              </a:ext>
            </a:extLst>
          </p:cNvPr>
          <p:cNvSpPr/>
          <p:nvPr/>
        </p:nvSpPr>
        <p:spPr>
          <a:xfrm>
            <a:off x="10058400" y="97712"/>
            <a:ext cx="2133600" cy="177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62710-286F-4B00-9BF4-C4E48604E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10</a:t>
            </a:fld>
            <a:endParaRPr lang="en-US"/>
          </a:p>
        </p:txBody>
      </p:sp>
      <p:sp>
        <p:nvSpPr>
          <p:cNvPr id="5" name="Rectangle: Top Corners Rounded 4">
            <a:extLst>
              <a:ext uri="{FF2B5EF4-FFF2-40B4-BE49-F238E27FC236}">
                <a16:creationId xmlns:a16="http://schemas.microsoft.com/office/drawing/2014/main" id="{AB36BEAF-C1FE-4A8A-8627-17EF7590883F}"/>
              </a:ext>
            </a:extLst>
          </p:cNvPr>
          <p:cNvSpPr/>
          <p:nvPr/>
        </p:nvSpPr>
        <p:spPr>
          <a:xfrm flipV="1">
            <a:off x="840515" y="1795378"/>
            <a:ext cx="1259815" cy="125981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Top Corners Rounded 39">
            <a:extLst>
              <a:ext uri="{FF2B5EF4-FFF2-40B4-BE49-F238E27FC236}">
                <a16:creationId xmlns:a16="http://schemas.microsoft.com/office/drawing/2014/main" id="{08FE77E5-5881-406D-80E1-186D5D077526}"/>
              </a:ext>
            </a:extLst>
          </p:cNvPr>
          <p:cNvSpPr/>
          <p:nvPr/>
        </p:nvSpPr>
        <p:spPr>
          <a:xfrm flipV="1">
            <a:off x="2380831" y="4384923"/>
            <a:ext cx="1259815" cy="125981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Top Corners Rounded 41">
            <a:extLst>
              <a:ext uri="{FF2B5EF4-FFF2-40B4-BE49-F238E27FC236}">
                <a16:creationId xmlns:a16="http://schemas.microsoft.com/office/drawing/2014/main" id="{9D36FAA0-1191-4F6B-A17D-9F78FCA9B1E2}"/>
              </a:ext>
            </a:extLst>
          </p:cNvPr>
          <p:cNvSpPr/>
          <p:nvPr/>
        </p:nvSpPr>
        <p:spPr>
          <a:xfrm flipV="1">
            <a:off x="3923462" y="1795378"/>
            <a:ext cx="1259815" cy="125981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: Top Corners Rounded 42">
            <a:extLst>
              <a:ext uri="{FF2B5EF4-FFF2-40B4-BE49-F238E27FC236}">
                <a16:creationId xmlns:a16="http://schemas.microsoft.com/office/drawing/2014/main" id="{CA50B4F7-75D1-4B3A-9E8D-AF7C907CE388}"/>
              </a:ext>
            </a:extLst>
          </p:cNvPr>
          <p:cNvSpPr/>
          <p:nvPr/>
        </p:nvSpPr>
        <p:spPr>
          <a:xfrm flipV="1">
            <a:off x="5466092" y="4384923"/>
            <a:ext cx="1259815" cy="125981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: Top Corners Rounded 44">
            <a:extLst>
              <a:ext uri="{FF2B5EF4-FFF2-40B4-BE49-F238E27FC236}">
                <a16:creationId xmlns:a16="http://schemas.microsoft.com/office/drawing/2014/main" id="{2D5B7D62-DBF4-4B61-AE64-B4CB8BC9A2BF}"/>
              </a:ext>
            </a:extLst>
          </p:cNvPr>
          <p:cNvSpPr/>
          <p:nvPr/>
        </p:nvSpPr>
        <p:spPr>
          <a:xfrm flipV="1">
            <a:off x="7008723" y="1795378"/>
            <a:ext cx="1259815" cy="125981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: Top Corners Rounded 45">
            <a:extLst>
              <a:ext uri="{FF2B5EF4-FFF2-40B4-BE49-F238E27FC236}">
                <a16:creationId xmlns:a16="http://schemas.microsoft.com/office/drawing/2014/main" id="{E607F9C6-D3E5-4CB1-8091-EF3383B02A48}"/>
              </a:ext>
            </a:extLst>
          </p:cNvPr>
          <p:cNvSpPr/>
          <p:nvPr/>
        </p:nvSpPr>
        <p:spPr>
          <a:xfrm flipV="1">
            <a:off x="8551354" y="4384923"/>
            <a:ext cx="1259815" cy="125981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B23A169-E05C-4AF3-B18D-7FBBBFF8C2FB}"/>
              </a:ext>
            </a:extLst>
          </p:cNvPr>
          <p:cNvSpPr/>
          <p:nvPr/>
        </p:nvSpPr>
        <p:spPr>
          <a:xfrm>
            <a:off x="1011745" y="1968923"/>
            <a:ext cx="912723" cy="9127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550F481D-83C6-41E6-80DA-94434DFB02A9}"/>
              </a:ext>
            </a:extLst>
          </p:cNvPr>
          <p:cNvSpPr/>
          <p:nvPr/>
        </p:nvSpPr>
        <p:spPr>
          <a:xfrm>
            <a:off x="4097007" y="1968923"/>
            <a:ext cx="912723" cy="9127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36A50FF-BE0C-413C-9C28-25976BE45733}"/>
              </a:ext>
            </a:extLst>
          </p:cNvPr>
          <p:cNvSpPr/>
          <p:nvPr/>
        </p:nvSpPr>
        <p:spPr>
          <a:xfrm>
            <a:off x="7182268" y="1968923"/>
            <a:ext cx="912723" cy="9127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D86AA4F-6A4D-4E86-897B-6F5DAF24053D}"/>
              </a:ext>
            </a:extLst>
          </p:cNvPr>
          <p:cNvSpPr/>
          <p:nvPr/>
        </p:nvSpPr>
        <p:spPr>
          <a:xfrm>
            <a:off x="8724899" y="4558468"/>
            <a:ext cx="912723" cy="9127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192F95E6-07A2-4AA2-BE3E-D85EFDBDC2BF}"/>
              </a:ext>
            </a:extLst>
          </p:cNvPr>
          <p:cNvSpPr/>
          <p:nvPr/>
        </p:nvSpPr>
        <p:spPr>
          <a:xfrm>
            <a:off x="5639639" y="4558468"/>
            <a:ext cx="912723" cy="9127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AC5924B7-28DD-4AC0-9F69-F37B70550714}"/>
              </a:ext>
            </a:extLst>
          </p:cNvPr>
          <p:cNvSpPr/>
          <p:nvPr/>
        </p:nvSpPr>
        <p:spPr>
          <a:xfrm>
            <a:off x="2554376" y="4558468"/>
            <a:ext cx="912723" cy="9127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FF36E1B-877B-4361-9616-30287361A951}"/>
              </a:ext>
            </a:extLst>
          </p:cNvPr>
          <p:cNvSpPr txBox="1"/>
          <p:nvPr/>
        </p:nvSpPr>
        <p:spPr>
          <a:xfrm>
            <a:off x="777543" y="3127232"/>
            <a:ext cx="1381125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sz="1600" b="1" dirty="0" smtClean="0"/>
              <a:t>İŞ GÜVENLİĞİ</a:t>
            </a:r>
            <a:endParaRPr lang="en-US" sz="1600" b="1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0AF9157-36D3-43AE-9E8E-29A436C19D41}"/>
              </a:ext>
            </a:extLst>
          </p:cNvPr>
          <p:cNvSpPr txBox="1"/>
          <p:nvPr/>
        </p:nvSpPr>
        <p:spPr>
          <a:xfrm>
            <a:off x="3862805" y="3127232"/>
            <a:ext cx="1381125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sz="1600" b="1" dirty="0" smtClean="0"/>
              <a:t>ÜCRET</a:t>
            </a:r>
            <a:endParaRPr lang="en-US" sz="1600" b="1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DDBCC7-19FE-4CF9-9990-E521DA6329DD}"/>
              </a:ext>
            </a:extLst>
          </p:cNvPr>
          <p:cNvSpPr txBox="1"/>
          <p:nvPr/>
        </p:nvSpPr>
        <p:spPr>
          <a:xfrm>
            <a:off x="6948067" y="3127232"/>
            <a:ext cx="1381125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sz="1600" b="1" dirty="0" smtClean="0"/>
              <a:t>DENETİM</a:t>
            </a:r>
            <a:endParaRPr lang="en-US" sz="1600" b="1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5CBBE3F-16D9-4D58-A173-649CFF019926}"/>
              </a:ext>
            </a:extLst>
          </p:cNvPr>
          <p:cNvSpPr txBox="1"/>
          <p:nvPr/>
        </p:nvSpPr>
        <p:spPr>
          <a:xfrm>
            <a:off x="2320174" y="5727382"/>
            <a:ext cx="1381125" cy="49244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sz="1600" b="1" dirty="0" smtClean="0"/>
              <a:t>ÇALIŞMA KOŞULLARI</a:t>
            </a:r>
            <a:endParaRPr lang="en-US" sz="1600" b="1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836C02A-6908-4759-9F61-ABC1CC1AE578}"/>
              </a:ext>
            </a:extLst>
          </p:cNvPr>
          <p:cNvSpPr txBox="1"/>
          <p:nvPr/>
        </p:nvSpPr>
        <p:spPr>
          <a:xfrm>
            <a:off x="5405438" y="5727382"/>
            <a:ext cx="1381125" cy="73866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sz="1600" b="1" dirty="0" smtClean="0"/>
              <a:t>ŞİRKET POLİTKASI VE YÖNETİMİ</a:t>
            </a:r>
            <a:endParaRPr lang="en-US" sz="1600" b="1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D54C8A5-0968-4FC7-BEDF-6272C07FAA63}"/>
              </a:ext>
            </a:extLst>
          </p:cNvPr>
          <p:cNvSpPr txBox="1"/>
          <p:nvPr/>
        </p:nvSpPr>
        <p:spPr>
          <a:xfrm>
            <a:off x="8490702" y="5727382"/>
            <a:ext cx="1381125" cy="49244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sz="1600" b="1" dirty="0"/>
              <a:t>KİŞİLERARASI İLİŞKİLER</a:t>
            </a:r>
            <a:endParaRPr lang="en-US" sz="1600" b="1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96181093-D069-46E3-8EFA-D4EF1E61AB7F}"/>
              </a:ext>
            </a:extLst>
          </p:cNvPr>
          <p:cNvSpPr txBox="1"/>
          <p:nvPr/>
        </p:nvSpPr>
        <p:spPr>
          <a:xfrm>
            <a:off x="1482041" y="314325"/>
            <a:ext cx="8785491" cy="98488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sz="3200" b="1" dirty="0" smtClean="0">
                <a:latin typeface="+mj-lt"/>
              </a:rPr>
              <a:t>Herzberg’in Çift Etmen Kuramı</a:t>
            </a:r>
          </a:p>
          <a:p>
            <a:pPr algn="ctr"/>
            <a:r>
              <a:rPr lang="tr-TR" sz="3200" b="1" dirty="0" smtClean="0">
                <a:latin typeface="+mj-lt"/>
              </a:rPr>
              <a:t>(1955-1960)</a:t>
            </a:r>
            <a:endParaRPr lang="tr-TR" sz="3200" b="1" dirty="0">
              <a:latin typeface="+mj-lt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575CD53-6108-481A-A31F-305A2B59F755}"/>
              </a:ext>
            </a:extLst>
          </p:cNvPr>
          <p:cNvSpPr txBox="1"/>
          <p:nvPr/>
        </p:nvSpPr>
        <p:spPr>
          <a:xfrm>
            <a:off x="127551" y="1244442"/>
            <a:ext cx="3945557" cy="30777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tr-TR" sz="2000" b="1" dirty="0" smtClean="0">
                <a:latin typeface="+mj-lt"/>
              </a:rPr>
              <a:t>Koruyucu Hijyen Faktörler:</a:t>
            </a:r>
            <a:endParaRPr lang="en-US" sz="2000" b="1" dirty="0">
              <a:latin typeface="+mj-lt"/>
            </a:endParaRPr>
          </a:p>
        </p:txBody>
      </p:sp>
      <p:pic>
        <p:nvPicPr>
          <p:cNvPr id="83" name="Picture 2" descr="C:\Users\Hamdican\Downloads\noun_testing_1327123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92"/>
          <a:stretch/>
        </p:blipFill>
        <p:spPr bwMode="auto">
          <a:xfrm>
            <a:off x="7332474" y="2158755"/>
            <a:ext cx="612311" cy="530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Hamdican\Downloads\noun_salary_1966045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2" r="4902" b="14473"/>
          <a:stretch/>
        </p:blipFill>
        <p:spPr bwMode="auto">
          <a:xfrm>
            <a:off x="4228966" y="2099123"/>
            <a:ext cx="648805" cy="620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Hamdican\Downloads\noun_Safety_3125962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4" r="8543" b="20010"/>
          <a:stretch/>
        </p:blipFill>
        <p:spPr bwMode="auto">
          <a:xfrm>
            <a:off x="1118448" y="2030463"/>
            <a:ext cx="699314" cy="66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Hamdican\Downloads\noun_Air Conditioner_1649402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44" b="21083"/>
          <a:stretch/>
        </p:blipFill>
        <p:spPr bwMode="auto">
          <a:xfrm>
            <a:off x="2693720" y="4767483"/>
            <a:ext cx="683023" cy="583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Hamdican\Downloads\noun_Mission_2290443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81" r="5448" b="14627"/>
          <a:stretch/>
        </p:blipFill>
        <p:spPr bwMode="auto">
          <a:xfrm>
            <a:off x="5750250" y="4687502"/>
            <a:ext cx="707828" cy="684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6" descr="C:\Users\Hamdican\Downloads\noun_talk_947027.pn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595"/>
          <a:stretch/>
        </p:blipFill>
        <p:spPr bwMode="auto">
          <a:xfrm>
            <a:off x="8761322" y="4644011"/>
            <a:ext cx="823526" cy="678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0358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  <p:bldP spid="104" grpId="0" animBg="1"/>
      <p:bldP spid="103" grpId="0" animBg="1"/>
      <p:bldP spid="100" grpId="0" animBg="1"/>
      <p:bldP spid="99" grpId="0" animBg="1"/>
      <p:bldP spid="15" grpId="0" animBg="1"/>
      <p:bldP spid="5" grpId="0" animBg="1"/>
      <p:bldP spid="40" grpId="0" animBg="1"/>
      <p:bldP spid="42" grpId="0" animBg="1"/>
      <p:bldP spid="43" grpId="0" animBg="1"/>
      <p:bldP spid="45" grpId="0" animBg="1"/>
      <p:bldP spid="46" grpId="0" animBg="1"/>
      <p:bldP spid="12" grpId="0" animBg="1"/>
      <p:bldP spid="48" grpId="0" animBg="1"/>
      <p:bldP spid="49" grpId="0" animBg="1"/>
      <p:bldP spid="51" grpId="0" animBg="1"/>
      <p:bldP spid="52" grpId="0" animBg="1"/>
      <p:bldP spid="53" grpId="0" animBg="1"/>
      <p:bldP spid="54" grpId="0"/>
      <p:bldP spid="55" grpId="0"/>
      <p:bldP spid="56" grpId="0"/>
      <p:bldP spid="58" grpId="0"/>
      <p:bldP spid="59" grpId="0"/>
      <p:bldP spid="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rapezoid 104">
            <a:extLst>
              <a:ext uri="{FF2B5EF4-FFF2-40B4-BE49-F238E27FC236}">
                <a16:creationId xmlns:a16="http://schemas.microsoft.com/office/drawing/2014/main" id="{194C3FCB-DBD8-4DFF-BE52-69A3AB1D4D80}"/>
              </a:ext>
            </a:extLst>
          </p:cNvPr>
          <p:cNvSpPr/>
          <p:nvPr/>
        </p:nvSpPr>
        <p:spPr>
          <a:xfrm>
            <a:off x="1335950" y="4429391"/>
            <a:ext cx="1559718" cy="259088"/>
          </a:xfrm>
          <a:prstGeom prst="trapezoid">
            <a:avLst>
              <a:gd name="adj" fmla="val 58087"/>
            </a:avLst>
          </a:prstGeom>
          <a:solidFill>
            <a:schemeClr val="accent1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rapezoid 103">
            <a:extLst>
              <a:ext uri="{FF2B5EF4-FFF2-40B4-BE49-F238E27FC236}">
                <a16:creationId xmlns:a16="http://schemas.microsoft.com/office/drawing/2014/main" id="{52F70E5C-0043-4087-9B38-89ACE8A3969A}"/>
              </a:ext>
            </a:extLst>
          </p:cNvPr>
          <p:cNvSpPr/>
          <p:nvPr/>
        </p:nvSpPr>
        <p:spPr>
          <a:xfrm>
            <a:off x="5316141" y="4384923"/>
            <a:ext cx="1559718" cy="259088"/>
          </a:xfrm>
          <a:prstGeom prst="trapezoid">
            <a:avLst>
              <a:gd name="adj" fmla="val 58087"/>
            </a:avLst>
          </a:prstGeom>
          <a:solidFill>
            <a:schemeClr val="accent1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rapezoid 102">
            <a:extLst>
              <a:ext uri="{FF2B5EF4-FFF2-40B4-BE49-F238E27FC236}">
                <a16:creationId xmlns:a16="http://schemas.microsoft.com/office/drawing/2014/main" id="{F9EFE84E-0561-4E2A-B949-BA10E92007BD}"/>
              </a:ext>
            </a:extLst>
          </p:cNvPr>
          <p:cNvSpPr/>
          <p:nvPr/>
        </p:nvSpPr>
        <p:spPr>
          <a:xfrm>
            <a:off x="9278539" y="4384923"/>
            <a:ext cx="1559718" cy="259088"/>
          </a:xfrm>
          <a:prstGeom prst="trapezoid">
            <a:avLst>
              <a:gd name="adj" fmla="val 5808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1B32D6C0-E769-4EFF-9FCF-19FCF5FA8F8C}"/>
              </a:ext>
            </a:extLst>
          </p:cNvPr>
          <p:cNvSpPr/>
          <p:nvPr/>
        </p:nvSpPr>
        <p:spPr>
          <a:xfrm>
            <a:off x="0" y="4630109"/>
            <a:ext cx="12192000" cy="7694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rapezoid 98">
            <a:extLst>
              <a:ext uri="{FF2B5EF4-FFF2-40B4-BE49-F238E27FC236}">
                <a16:creationId xmlns:a16="http://schemas.microsoft.com/office/drawing/2014/main" id="{3345889E-15A5-4EF8-8BEA-8813850D4809}"/>
              </a:ext>
            </a:extLst>
          </p:cNvPr>
          <p:cNvSpPr/>
          <p:nvPr/>
        </p:nvSpPr>
        <p:spPr>
          <a:xfrm>
            <a:off x="7512751" y="1795376"/>
            <a:ext cx="1559718" cy="259088"/>
          </a:xfrm>
          <a:prstGeom prst="trapezoid">
            <a:avLst>
              <a:gd name="adj" fmla="val 5808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apezoid 14">
            <a:extLst>
              <a:ext uri="{FF2B5EF4-FFF2-40B4-BE49-F238E27FC236}">
                <a16:creationId xmlns:a16="http://schemas.microsoft.com/office/drawing/2014/main" id="{DEAF4F81-67AF-4654-A3F3-D034A6C4FF1B}"/>
              </a:ext>
            </a:extLst>
          </p:cNvPr>
          <p:cNvSpPr/>
          <p:nvPr/>
        </p:nvSpPr>
        <p:spPr>
          <a:xfrm>
            <a:off x="2543768" y="1795376"/>
            <a:ext cx="1559718" cy="259088"/>
          </a:xfrm>
          <a:prstGeom prst="trapezoid">
            <a:avLst>
              <a:gd name="adj" fmla="val 58087"/>
            </a:avLst>
          </a:prstGeom>
          <a:solidFill>
            <a:schemeClr val="accent1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BFBCE3-2E33-4C31-A983-059045B8E7FB}"/>
              </a:ext>
            </a:extLst>
          </p:cNvPr>
          <p:cNvSpPr/>
          <p:nvPr/>
        </p:nvSpPr>
        <p:spPr>
          <a:xfrm>
            <a:off x="0" y="2040564"/>
            <a:ext cx="12192000" cy="7694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5412B7D6-9400-4B66-8814-DCF81BEB0C5A}"/>
              </a:ext>
            </a:extLst>
          </p:cNvPr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ABBA9B-1329-47B1-9E6B-E01B6F3823E7}"/>
              </a:ext>
            </a:extLst>
          </p:cNvPr>
          <p:cNvSpPr/>
          <p:nvPr/>
        </p:nvSpPr>
        <p:spPr>
          <a:xfrm>
            <a:off x="10058400" y="97712"/>
            <a:ext cx="2133600" cy="177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62710-286F-4B00-9BF4-C4E48604E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11</a:t>
            </a:fld>
            <a:endParaRPr lang="en-US"/>
          </a:p>
        </p:txBody>
      </p:sp>
      <p:sp>
        <p:nvSpPr>
          <p:cNvPr id="5" name="Rectangle: Top Corners Rounded 4">
            <a:extLst>
              <a:ext uri="{FF2B5EF4-FFF2-40B4-BE49-F238E27FC236}">
                <a16:creationId xmlns:a16="http://schemas.microsoft.com/office/drawing/2014/main" id="{AB36BEAF-C1FE-4A8A-8627-17EF7590883F}"/>
              </a:ext>
            </a:extLst>
          </p:cNvPr>
          <p:cNvSpPr/>
          <p:nvPr/>
        </p:nvSpPr>
        <p:spPr>
          <a:xfrm flipV="1">
            <a:off x="2693720" y="1795378"/>
            <a:ext cx="1259815" cy="125981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Top Corners Rounded 39">
            <a:extLst>
              <a:ext uri="{FF2B5EF4-FFF2-40B4-BE49-F238E27FC236}">
                <a16:creationId xmlns:a16="http://schemas.microsoft.com/office/drawing/2014/main" id="{08FE77E5-5881-406D-80E1-186D5D077526}"/>
              </a:ext>
            </a:extLst>
          </p:cNvPr>
          <p:cNvSpPr/>
          <p:nvPr/>
        </p:nvSpPr>
        <p:spPr>
          <a:xfrm flipV="1">
            <a:off x="1485900" y="4429391"/>
            <a:ext cx="1259815" cy="125981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Top Corners Rounded 41">
            <a:extLst>
              <a:ext uri="{FF2B5EF4-FFF2-40B4-BE49-F238E27FC236}">
                <a16:creationId xmlns:a16="http://schemas.microsoft.com/office/drawing/2014/main" id="{9D36FAA0-1191-4F6B-A17D-9F78FCA9B1E2}"/>
              </a:ext>
            </a:extLst>
          </p:cNvPr>
          <p:cNvSpPr/>
          <p:nvPr/>
        </p:nvSpPr>
        <p:spPr>
          <a:xfrm flipV="1">
            <a:off x="7662705" y="1795378"/>
            <a:ext cx="1259815" cy="125981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: Top Corners Rounded 42">
            <a:extLst>
              <a:ext uri="{FF2B5EF4-FFF2-40B4-BE49-F238E27FC236}">
                <a16:creationId xmlns:a16="http://schemas.microsoft.com/office/drawing/2014/main" id="{CA50B4F7-75D1-4B3A-9E8D-AF7C907CE388}"/>
              </a:ext>
            </a:extLst>
          </p:cNvPr>
          <p:cNvSpPr/>
          <p:nvPr/>
        </p:nvSpPr>
        <p:spPr>
          <a:xfrm flipV="1">
            <a:off x="5466092" y="4384923"/>
            <a:ext cx="1259815" cy="125981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: Top Corners Rounded 45">
            <a:extLst>
              <a:ext uri="{FF2B5EF4-FFF2-40B4-BE49-F238E27FC236}">
                <a16:creationId xmlns:a16="http://schemas.microsoft.com/office/drawing/2014/main" id="{E607F9C6-D3E5-4CB1-8091-EF3383B02A48}"/>
              </a:ext>
            </a:extLst>
          </p:cNvPr>
          <p:cNvSpPr/>
          <p:nvPr/>
        </p:nvSpPr>
        <p:spPr>
          <a:xfrm flipV="1">
            <a:off x="9428492" y="4384923"/>
            <a:ext cx="1259815" cy="125981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B23A169-E05C-4AF3-B18D-7FBBBFF8C2FB}"/>
              </a:ext>
            </a:extLst>
          </p:cNvPr>
          <p:cNvSpPr/>
          <p:nvPr/>
        </p:nvSpPr>
        <p:spPr>
          <a:xfrm>
            <a:off x="2864950" y="1968923"/>
            <a:ext cx="912723" cy="9127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550F481D-83C6-41E6-80DA-94434DFB02A9}"/>
              </a:ext>
            </a:extLst>
          </p:cNvPr>
          <p:cNvSpPr/>
          <p:nvPr/>
        </p:nvSpPr>
        <p:spPr>
          <a:xfrm>
            <a:off x="7836250" y="1968923"/>
            <a:ext cx="912723" cy="9127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D86AA4F-6A4D-4E86-897B-6F5DAF24053D}"/>
              </a:ext>
            </a:extLst>
          </p:cNvPr>
          <p:cNvSpPr/>
          <p:nvPr/>
        </p:nvSpPr>
        <p:spPr>
          <a:xfrm>
            <a:off x="9602037" y="4558468"/>
            <a:ext cx="912723" cy="9127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192F95E6-07A2-4AA2-BE3E-D85EFDBDC2BF}"/>
              </a:ext>
            </a:extLst>
          </p:cNvPr>
          <p:cNvSpPr/>
          <p:nvPr/>
        </p:nvSpPr>
        <p:spPr>
          <a:xfrm>
            <a:off x="5639639" y="4558468"/>
            <a:ext cx="912723" cy="9127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AC5924B7-28DD-4AC0-9F69-F37B70550714}"/>
              </a:ext>
            </a:extLst>
          </p:cNvPr>
          <p:cNvSpPr/>
          <p:nvPr/>
        </p:nvSpPr>
        <p:spPr>
          <a:xfrm>
            <a:off x="1659445" y="4602936"/>
            <a:ext cx="912723" cy="9127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FF36E1B-877B-4361-9616-30287361A951}"/>
              </a:ext>
            </a:extLst>
          </p:cNvPr>
          <p:cNvSpPr txBox="1"/>
          <p:nvPr/>
        </p:nvSpPr>
        <p:spPr>
          <a:xfrm>
            <a:off x="2633064" y="3152034"/>
            <a:ext cx="1381125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sz="1600" b="1" dirty="0" smtClean="0"/>
              <a:t>SORUMLULUK</a:t>
            </a:r>
            <a:endParaRPr lang="en-US" sz="1600" b="1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0AF9157-36D3-43AE-9E8E-29A436C19D41}"/>
              </a:ext>
            </a:extLst>
          </p:cNvPr>
          <p:cNvSpPr txBox="1"/>
          <p:nvPr/>
        </p:nvSpPr>
        <p:spPr>
          <a:xfrm>
            <a:off x="7602047" y="3152035"/>
            <a:ext cx="1381125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sz="1600" b="1" dirty="0" smtClean="0"/>
              <a:t>İŞİN KENDİSİ</a:t>
            </a:r>
            <a:endParaRPr lang="en-US" sz="1600" b="1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5CBBE3F-16D9-4D58-A173-649CFF019926}"/>
              </a:ext>
            </a:extLst>
          </p:cNvPr>
          <p:cNvSpPr txBox="1"/>
          <p:nvPr/>
        </p:nvSpPr>
        <p:spPr>
          <a:xfrm>
            <a:off x="1425243" y="5771850"/>
            <a:ext cx="1381125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sz="1600" b="1" dirty="0" smtClean="0"/>
              <a:t>KİŞİSEL GELİŞİM</a:t>
            </a:r>
            <a:endParaRPr lang="en-US" sz="1600" b="1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836C02A-6908-4759-9F61-ABC1CC1AE578}"/>
              </a:ext>
            </a:extLst>
          </p:cNvPr>
          <p:cNvSpPr txBox="1"/>
          <p:nvPr/>
        </p:nvSpPr>
        <p:spPr>
          <a:xfrm>
            <a:off x="5405438" y="5727382"/>
            <a:ext cx="1381125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sz="1600" b="1" dirty="0" smtClean="0"/>
              <a:t>YÜKSELME</a:t>
            </a:r>
            <a:endParaRPr lang="en-US" sz="1600" b="1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D54C8A5-0968-4FC7-BEDF-6272C07FAA63}"/>
              </a:ext>
            </a:extLst>
          </p:cNvPr>
          <p:cNvSpPr txBox="1"/>
          <p:nvPr/>
        </p:nvSpPr>
        <p:spPr>
          <a:xfrm>
            <a:off x="9367840" y="5727382"/>
            <a:ext cx="1381125" cy="49244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sz="1600" b="1" dirty="0" smtClean="0"/>
              <a:t>BAŞARI DUYGUSU</a:t>
            </a:r>
            <a:endParaRPr lang="en-US" sz="1600" b="1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96181093-D069-46E3-8EFA-D4EF1E61AB7F}"/>
              </a:ext>
            </a:extLst>
          </p:cNvPr>
          <p:cNvSpPr txBox="1"/>
          <p:nvPr/>
        </p:nvSpPr>
        <p:spPr>
          <a:xfrm>
            <a:off x="1482041" y="314325"/>
            <a:ext cx="8785491" cy="98488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sz="3200" b="1" dirty="0" smtClean="0">
                <a:latin typeface="+mj-lt"/>
              </a:rPr>
              <a:t>Herzberg’in Çift Etmen Kuramı</a:t>
            </a:r>
          </a:p>
          <a:p>
            <a:pPr algn="ctr"/>
            <a:r>
              <a:rPr lang="tr-TR" sz="3200" b="1" dirty="0" smtClean="0">
                <a:latin typeface="+mj-lt"/>
              </a:rPr>
              <a:t>(1955-1960)</a:t>
            </a:r>
            <a:endParaRPr lang="tr-TR" sz="3200" b="1" dirty="0">
              <a:latin typeface="+mj-lt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575CD53-6108-481A-A31F-305A2B59F755}"/>
              </a:ext>
            </a:extLst>
          </p:cNvPr>
          <p:cNvSpPr txBox="1"/>
          <p:nvPr/>
        </p:nvSpPr>
        <p:spPr>
          <a:xfrm>
            <a:off x="127551" y="1244442"/>
            <a:ext cx="3945557" cy="30777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tr-TR" sz="2000" b="1" dirty="0" smtClean="0">
                <a:latin typeface="+mj-lt"/>
              </a:rPr>
              <a:t>Motive Edici Faktörler:</a:t>
            </a:r>
            <a:endParaRPr lang="en-US" sz="2000" b="1" dirty="0">
              <a:latin typeface="+mj-lt"/>
            </a:endParaRPr>
          </a:p>
        </p:txBody>
      </p:sp>
      <p:pic>
        <p:nvPicPr>
          <p:cNvPr id="5122" name="Picture 2" descr="C:\Users\Hamdican\Downloads\noun_grow_3117273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3" r="13321" b="14873"/>
          <a:stretch/>
        </p:blipFill>
        <p:spPr bwMode="auto">
          <a:xfrm>
            <a:off x="5794074" y="4652920"/>
            <a:ext cx="652836" cy="733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Hamdican\Downloads\noun_Work_1730635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0" t="7160" r="5462" b="20538"/>
          <a:stretch/>
        </p:blipFill>
        <p:spPr bwMode="auto">
          <a:xfrm>
            <a:off x="7961112" y="2156107"/>
            <a:ext cx="662999" cy="53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Hamdican\Downloads\noun_responsibility_2323352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3" r="5260" b="17066"/>
          <a:stretch/>
        </p:blipFill>
        <p:spPr bwMode="auto">
          <a:xfrm>
            <a:off x="3022985" y="2112250"/>
            <a:ext cx="659836" cy="626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Hamdican\Downloads\noun_talent_251756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1" r="5952" b="17584"/>
          <a:stretch/>
        </p:blipFill>
        <p:spPr bwMode="auto">
          <a:xfrm>
            <a:off x="1771222" y="4735920"/>
            <a:ext cx="689165" cy="663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C:\Users\Hamdican\Downloads\noun_Medal_779884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96" b="19292"/>
          <a:stretch/>
        </p:blipFill>
        <p:spPr bwMode="auto">
          <a:xfrm>
            <a:off x="9712949" y="4662623"/>
            <a:ext cx="774179" cy="67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4389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  <p:bldP spid="104" grpId="0" animBg="1"/>
      <p:bldP spid="103" grpId="0" animBg="1"/>
      <p:bldP spid="99" grpId="0" animBg="1"/>
      <p:bldP spid="15" grpId="0" animBg="1"/>
      <p:bldP spid="5" grpId="0" animBg="1"/>
      <p:bldP spid="40" grpId="0" animBg="1"/>
      <p:bldP spid="42" grpId="0" animBg="1"/>
      <p:bldP spid="43" grpId="0" animBg="1"/>
      <p:bldP spid="46" grpId="0" animBg="1"/>
      <p:bldP spid="12" grpId="0" animBg="1"/>
      <p:bldP spid="48" grpId="0" animBg="1"/>
      <p:bldP spid="51" grpId="0" animBg="1"/>
      <p:bldP spid="52" grpId="0" animBg="1"/>
      <p:bldP spid="53" grpId="0" animBg="1"/>
      <p:bldP spid="54" grpId="0"/>
      <p:bldP spid="55" grpId="0"/>
      <p:bldP spid="58" grpId="0"/>
      <p:bldP spid="59" grpId="0"/>
      <p:bldP spid="60" grpId="0"/>
      <p:bldP spid="8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7141D334-8434-4AF3-8014-473FA6D366EC}"/>
              </a:ext>
            </a:extLst>
          </p:cNvPr>
          <p:cNvSpPr/>
          <p:nvPr/>
        </p:nvSpPr>
        <p:spPr>
          <a:xfrm rot="16200000" flipH="1">
            <a:off x="10549002" y="-265130"/>
            <a:ext cx="1377865" cy="1908128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4FAA3927-C37E-494D-8BDF-527955E5174E}"/>
              </a:ext>
            </a:extLst>
          </p:cNvPr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1485900" y="715521"/>
            <a:ext cx="5208814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tr-TR" sz="3600" b="1" dirty="0" smtClean="0">
                <a:latin typeface="+mj-lt"/>
              </a:rPr>
              <a:t>Herzberg’in Kuramının Kilit Noktaları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12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1485900" y="2293968"/>
            <a:ext cx="9156526" cy="30469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tr-TR" sz="3200" dirty="0" smtClean="0">
                <a:latin typeface="+mj-lt"/>
              </a:rPr>
              <a:t>Tatmin ve tatminsizliğin ayrı ayrı incelenmiş olması.</a:t>
            </a:r>
          </a:p>
          <a:p>
            <a:pPr marL="742950" indent="-742950">
              <a:buFont typeface="+mj-lt"/>
              <a:buAutoNum type="arabicPeriod"/>
            </a:pPr>
            <a:r>
              <a:rPr lang="tr-TR" sz="3200" dirty="0" smtClean="0">
                <a:latin typeface="+mj-lt"/>
              </a:rPr>
              <a:t>Diğer kuramlardan farklı olarak var olan motivasyonu olumsuz etkileyen durumların araştırmada olması.</a:t>
            </a:r>
          </a:p>
          <a:p>
            <a:pPr marL="742950" indent="-742950">
              <a:buFont typeface="+mj-lt"/>
              <a:buAutoNum type="arabicPeriod"/>
            </a:pPr>
            <a:r>
              <a:rPr lang="tr-TR" sz="3200" dirty="0" smtClean="0">
                <a:latin typeface="+mj-lt"/>
              </a:rPr>
              <a:t>Sıralı bir düzeninin olmaması.</a:t>
            </a:r>
          </a:p>
        </p:txBody>
      </p:sp>
    </p:spTree>
    <p:extLst>
      <p:ext uri="{BB962C8B-B14F-4D97-AF65-F5344CB8AC3E}">
        <p14:creationId xmlns:p14="http://schemas.microsoft.com/office/powerpoint/2010/main" val="224841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4ABBA9B-1329-47B1-9E6B-E01B6F3823E7}"/>
              </a:ext>
            </a:extLst>
          </p:cNvPr>
          <p:cNvSpPr/>
          <p:nvPr/>
        </p:nvSpPr>
        <p:spPr>
          <a:xfrm>
            <a:off x="10058400" y="97712"/>
            <a:ext cx="2133600" cy="177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62710-286F-4B00-9BF4-C4E48604E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13</a:t>
            </a:fld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5960659-3872-4C3D-925F-8A285B96802C}"/>
              </a:ext>
            </a:extLst>
          </p:cNvPr>
          <p:cNvSpPr/>
          <p:nvPr/>
        </p:nvSpPr>
        <p:spPr>
          <a:xfrm>
            <a:off x="0" y="1515828"/>
            <a:ext cx="6040320" cy="1737064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14A31980-B7C1-4F5C-98A5-A737A70C0F1E}"/>
              </a:ext>
            </a:extLst>
          </p:cNvPr>
          <p:cNvSpPr/>
          <p:nvPr/>
        </p:nvSpPr>
        <p:spPr>
          <a:xfrm rot="5400000">
            <a:off x="4593899" y="1417908"/>
            <a:ext cx="2101848" cy="1961197"/>
          </a:xfrm>
          <a:prstGeom prst="hex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FFCF660-37B8-45A0-9C79-E1A032B692ED}"/>
              </a:ext>
            </a:extLst>
          </p:cNvPr>
          <p:cNvSpPr txBox="1"/>
          <p:nvPr/>
        </p:nvSpPr>
        <p:spPr>
          <a:xfrm>
            <a:off x="4954261" y="2138138"/>
            <a:ext cx="138112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tr-T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BAŞARI GEREKSİNİMİ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577094A-3F01-4AA7-A62C-5314274A6423}"/>
              </a:ext>
            </a:extLst>
          </p:cNvPr>
          <p:cNvSpPr txBox="1"/>
          <p:nvPr/>
        </p:nvSpPr>
        <p:spPr>
          <a:xfrm>
            <a:off x="28054" y="1855723"/>
            <a:ext cx="4636170" cy="110799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tr-TR" dirty="0">
                <a:latin typeface="+mj-lt"/>
              </a:rPr>
              <a:t>B</a:t>
            </a:r>
            <a:r>
              <a:rPr lang="tr-TR" dirty="0" smtClean="0">
                <a:latin typeface="+mj-lt"/>
              </a:rPr>
              <a:t>aşarı </a:t>
            </a:r>
            <a:r>
              <a:rPr lang="tr-TR" dirty="0">
                <a:latin typeface="+mj-lt"/>
              </a:rPr>
              <a:t>güdüsü zor bir işin üstlenilmesi ve kişinin performansının sonuçları için kişisel sorumluluk alması gibi davranışlarıyla dışa vurmaktadır.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6181093-D069-46E3-8EFA-D4EF1E61AB7F}"/>
              </a:ext>
            </a:extLst>
          </p:cNvPr>
          <p:cNvSpPr txBox="1"/>
          <p:nvPr/>
        </p:nvSpPr>
        <p:spPr>
          <a:xfrm>
            <a:off x="240649" y="502104"/>
            <a:ext cx="10808351" cy="5539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sz="3600" b="1" dirty="0">
                <a:latin typeface="+mj-lt"/>
              </a:rPr>
              <a:t>McClelland</a:t>
            </a:r>
            <a:r>
              <a:rPr lang="tr-TR" sz="3600" b="1" dirty="0">
                <a:latin typeface="+mj-lt"/>
              </a:rPr>
              <a:t>’ın İhtiyaç Başarısı Kuramı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5960659-3872-4C3D-925F-8A285B96802C}"/>
              </a:ext>
            </a:extLst>
          </p:cNvPr>
          <p:cNvSpPr/>
          <p:nvPr/>
        </p:nvSpPr>
        <p:spPr>
          <a:xfrm>
            <a:off x="6820726" y="3187392"/>
            <a:ext cx="5371274" cy="1737064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14A31980-B7C1-4F5C-98A5-A737A70C0F1E}"/>
              </a:ext>
            </a:extLst>
          </p:cNvPr>
          <p:cNvSpPr/>
          <p:nvPr/>
        </p:nvSpPr>
        <p:spPr>
          <a:xfrm rot="5400000">
            <a:off x="5574496" y="3075325"/>
            <a:ext cx="2101848" cy="1961197"/>
          </a:xfrm>
          <a:prstGeom prst="hexagon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77094A-3F01-4AA7-A62C-5314274A6423}"/>
              </a:ext>
            </a:extLst>
          </p:cNvPr>
          <p:cNvSpPr txBox="1"/>
          <p:nvPr/>
        </p:nvSpPr>
        <p:spPr>
          <a:xfrm>
            <a:off x="7672646" y="3490935"/>
            <a:ext cx="4504113" cy="110799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tr-TR" dirty="0" smtClean="0">
                <a:latin typeface="+mj-lt"/>
              </a:rPr>
              <a:t>Yüksek </a:t>
            </a:r>
            <a:r>
              <a:rPr lang="tr-TR" dirty="0">
                <a:latin typeface="+mj-lt"/>
              </a:rPr>
              <a:t>güç gereksinimi içerisindeki bireyler kendi çevresini, finansal ve maddi kaynakları, bilgiyi ve diğer insanları kontrol altına alma arzusu göstermektedir.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5960659-3872-4C3D-925F-8A285B96802C}"/>
              </a:ext>
            </a:extLst>
          </p:cNvPr>
          <p:cNvSpPr/>
          <p:nvPr/>
        </p:nvSpPr>
        <p:spPr>
          <a:xfrm>
            <a:off x="1" y="4866901"/>
            <a:ext cx="5460414" cy="17370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14A31980-B7C1-4F5C-98A5-A737A70C0F1E}"/>
              </a:ext>
            </a:extLst>
          </p:cNvPr>
          <p:cNvSpPr/>
          <p:nvPr/>
        </p:nvSpPr>
        <p:spPr>
          <a:xfrm rot="5400000">
            <a:off x="4557616" y="4717602"/>
            <a:ext cx="2101848" cy="1961197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FFCF660-37B8-45A0-9C79-E1A032B692ED}"/>
              </a:ext>
            </a:extLst>
          </p:cNvPr>
          <p:cNvSpPr txBox="1"/>
          <p:nvPr/>
        </p:nvSpPr>
        <p:spPr>
          <a:xfrm>
            <a:off x="5898576" y="3809702"/>
            <a:ext cx="138112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tr-T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GÜÇ</a:t>
            </a:r>
          </a:p>
          <a:p>
            <a:pPr algn="ctr"/>
            <a:r>
              <a:rPr lang="tr-T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GEREKSİNİMİ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FFCF660-37B8-45A0-9C79-E1A032B692ED}"/>
              </a:ext>
            </a:extLst>
          </p:cNvPr>
          <p:cNvSpPr txBox="1"/>
          <p:nvPr/>
        </p:nvSpPr>
        <p:spPr>
          <a:xfrm>
            <a:off x="4917977" y="5451978"/>
            <a:ext cx="1381125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tr-T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YAKIN İLİŞKİ GEREKSİNİMİ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577094A-3F01-4AA7-A62C-5314274A6423}"/>
              </a:ext>
            </a:extLst>
          </p:cNvPr>
          <p:cNvSpPr txBox="1"/>
          <p:nvPr/>
        </p:nvSpPr>
        <p:spPr>
          <a:xfrm>
            <a:off x="94082" y="5192354"/>
            <a:ext cx="4504113" cy="110799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tr-TR" dirty="0" smtClean="0">
                <a:latin typeface="+mj-lt"/>
              </a:rPr>
              <a:t>Sosyal </a:t>
            </a:r>
            <a:r>
              <a:rPr lang="tr-TR" dirty="0">
                <a:latin typeface="+mj-lt"/>
              </a:rPr>
              <a:t>ilişkilerinde devam ettirerek daha fazla zaman harcamakla birlikte ,gruplara katılarak sevilmeyi ve benimsenmeyi tercih ederek bu gereksinimi </a:t>
            </a:r>
            <a:r>
              <a:rPr lang="tr-TR" dirty="0" smtClean="0">
                <a:latin typeface="+mj-lt"/>
              </a:rPr>
              <a:t>karşılamak ister.</a:t>
            </a: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3123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8" grpId="0" animBg="1"/>
      <p:bldP spid="18" grpId="0"/>
      <p:bldP spid="33" grpId="0"/>
      <p:bldP spid="20" grpId="0"/>
      <p:bldP spid="22" grpId="0" animBg="1"/>
      <p:bldP spid="26" grpId="0" animBg="1"/>
      <p:bldP spid="27" grpId="0"/>
      <p:bldP spid="28" grpId="0" animBg="1"/>
      <p:bldP spid="29" grpId="0" animBg="1"/>
      <p:bldP spid="30" grpId="0"/>
      <p:bldP spid="31" grpId="0"/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7141D334-8434-4AF3-8014-473FA6D366EC}"/>
              </a:ext>
            </a:extLst>
          </p:cNvPr>
          <p:cNvSpPr/>
          <p:nvPr/>
        </p:nvSpPr>
        <p:spPr>
          <a:xfrm rot="16200000" flipH="1">
            <a:off x="10549002" y="-265130"/>
            <a:ext cx="1377865" cy="1908128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4FAA3927-C37E-494D-8BDF-527955E5174E}"/>
              </a:ext>
            </a:extLst>
          </p:cNvPr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1485900" y="715521"/>
            <a:ext cx="5208814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tr-TR" sz="3600" b="1" dirty="0" smtClean="0">
                <a:latin typeface="+mj-lt"/>
              </a:rPr>
              <a:t>McClelland Kuramının Kilit Noktaları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14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1485900" y="2293968"/>
            <a:ext cx="9156526" cy="30469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tr-TR" sz="3200" dirty="0" smtClean="0">
                <a:latin typeface="+mj-lt"/>
              </a:rPr>
              <a:t>Henry Murray’ın kuramının üzerine kurulmuştur. </a:t>
            </a:r>
          </a:p>
          <a:p>
            <a:pPr marL="742950" indent="-742950">
              <a:buFont typeface="+mj-lt"/>
              <a:buAutoNum type="arabicPeriod"/>
            </a:pPr>
            <a:r>
              <a:rPr lang="tr-TR" sz="3200" smtClean="0">
                <a:latin typeface="+mj-lt"/>
              </a:rPr>
              <a:t>Araştırmalar bireysel </a:t>
            </a:r>
            <a:r>
              <a:rPr lang="tr-TR" sz="3200" dirty="0" smtClean="0">
                <a:latin typeface="+mj-lt"/>
              </a:rPr>
              <a:t>ve ulusal düzeyde çıkarımlar yapabilmiştir.</a:t>
            </a:r>
          </a:p>
          <a:p>
            <a:pPr marL="742950" indent="-742950">
              <a:buFont typeface="+mj-lt"/>
              <a:buAutoNum type="arabicPeriod"/>
            </a:pPr>
            <a:r>
              <a:rPr lang="tr-TR" sz="3200" dirty="0" smtClean="0">
                <a:latin typeface="+mj-lt"/>
              </a:rPr>
              <a:t>İhtiyaçların ve gereksinimlerin öğrenilmiş olduğunu söylemiştir.</a:t>
            </a:r>
          </a:p>
        </p:txBody>
      </p:sp>
    </p:spTree>
    <p:extLst>
      <p:ext uri="{BB962C8B-B14F-4D97-AF65-F5344CB8AC3E}">
        <p14:creationId xmlns:p14="http://schemas.microsoft.com/office/powerpoint/2010/main" val="1181783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/>
          <p:cNvSpPr/>
          <p:nvPr/>
        </p:nvSpPr>
        <p:spPr>
          <a:xfrm rot="10800000">
            <a:off x="8232958" y="4530646"/>
            <a:ext cx="969872" cy="45719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4" name="Rectangle 73"/>
          <p:cNvSpPr/>
          <p:nvPr/>
        </p:nvSpPr>
        <p:spPr>
          <a:xfrm rot="10800000">
            <a:off x="8695034" y="3245799"/>
            <a:ext cx="969872" cy="45719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9" name="Rectangle 68"/>
          <p:cNvSpPr/>
          <p:nvPr/>
        </p:nvSpPr>
        <p:spPr>
          <a:xfrm rot="10800000">
            <a:off x="8115421" y="2238431"/>
            <a:ext cx="969872" cy="45719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7" name="Rectangle 66"/>
          <p:cNvSpPr/>
          <p:nvPr/>
        </p:nvSpPr>
        <p:spPr>
          <a:xfrm rot="10800000">
            <a:off x="5662787" y="2239084"/>
            <a:ext cx="969872" cy="45719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2" name="Rectangle 61"/>
          <p:cNvSpPr/>
          <p:nvPr/>
        </p:nvSpPr>
        <p:spPr>
          <a:xfrm rot="10800000">
            <a:off x="6366414" y="4546459"/>
            <a:ext cx="969872" cy="45719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4" name="Rectangle 63"/>
          <p:cNvSpPr/>
          <p:nvPr/>
        </p:nvSpPr>
        <p:spPr>
          <a:xfrm rot="10800000">
            <a:off x="5440634" y="3722183"/>
            <a:ext cx="969872" cy="45719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3" name="Rectangle 62"/>
          <p:cNvSpPr/>
          <p:nvPr/>
        </p:nvSpPr>
        <p:spPr>
          <a:xfrm rot="10800000">
            <a:off x="5360922" y="5355874"/>
            <a:ext cx="1048931" cy="45720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8" name="Rectangle 57"/>
          <p:cNvSpPr/>
          <p:nvPr/>
        </p:nvSpPr>
        <p:spPr>
          <a:xfrm rot="10800000">
            <a:off x="3516296" y="5371159"/>
            <a:ext cx="969872" cy="45719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9" name="Rectangle 58"/>
          <p:cNvSpPr/>
          <p:nvPr/>
        </p:nvSpPr>
        <p:spPr>
          <a:xfrm rot="10800000">
            <a:off x="2473247" y="5960478"/>
            <a:ext cx="1048931" cy="45720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Rectangle 59"/>
          <p:cNvSpPr/>
          <p:nvPr/>
        </p:nvSpPr>
        <p:spPr>
          <a:xfrm rot="10800000">
            <a:off x="2569287" y="4817220"/>
            <a:ext cx="969872" cy="45719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4" name="Rectangle 53"/>
          <p:cNvSpPr/>
          <p:nvPr/>
        </p:nvSpPr>
        <p:spPr>
          <a:xfrm rot="10800000">
            <a:off x="3047189" y="3756536"/>
            <a:ext cx="969872" cy="45719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3" name="Rectangle 52"/>
          <p:cNvSpPr/>
          <p:nvPr/>
        </p:nvSpPr>
        <p:spPr>
          <a:xfrm rot="10800000">
            <a:off x="3462221" y="2239561"/>
            <a:ext cx="969872" cy="45719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2" name="Rectangle 51"/>
          <p:cNvSpPr/>
          <p:nvPr/>
        </p:nvSpPr>
        <p:spPr>
          <a:xfrm rot="10800000">
            <a:off x="2494102" y="2728653"/>
            <a:ext cx="969872" cy="45719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0" name="Rectangle 49"/>
          <p:cNvSpPr/>
          <p:nvPr/>
        </p:nvSpPr>
        <p:spPr>
          <a:xfrm rot="10800000">
            <a:off x="2517437" y="1750464"/>
            <a:ext cx="969872" cy="45719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7141D334-8434-4AF3-8014-473FA6D366EC}"/>
              </a:ext>
            </a:extLst>
          </p:cNvPr>
          <p:cNvSpPr/>
          <p:nvPr/>
        </p:nvSpPr>
        <p:spPr>
          <a:xfrm rot="16200000" flipH="1">
            <a:off x="10549002" y="-265130"/>
            <a:ext cx="1377865" cy="1908128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4FAA3927-C37E-494D-8BDF-527955E5174E}"/>
              </a:ext>
            </a:extLst>
          </p:cNvPr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128728" y="150325"/>
            <a:ext cx="6165935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tr-TR" sz="3200" b="1" dirty="0" smtClean="0">
                <a:latin typeface="+mj-lt"/>
              </a:rPr>
              <a:t>Kuramların Karşılaştırılması ve Bağlantıları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15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275987" y="1337904"/>
            <a:ext cx="9650975" cy="5065068"/>
            <a:chOff x="976068" y="1502926"/>
            <a:chExt cx="6927666" cy="4791534"/>
          </a:xfrm>
        </p:grpSpPr>
        <p:sp>
          <p:nvSpPr>
            <p:cNvPr id="17" name="Rectangle 16"/>
            <p:cNvSpPr/>
            <p:nvPr/>
          </p:nvSpPr>
          <p:spPr>
            <a:xfrm rot="5400000">
              <a:off x="2079092" y="2361106"/>
              <a:ext cx="968615" cy="32819"/>
            </a:xfrm>
            <a:prstGeom prst="rect">
              <a:avLst/>
            </a:prstGeom>
            <a:solidFill>
              <a:schemeClr val="tx2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998915" y="1502926"/>
              <a:ext cx="1373018" cy="823811"/>
            </a:xfrm>
            <a:custGeom>
              <a:avLst/>
              <a:gdLst>
                <a:gd name="connsiteX0" fmla="*/ 0 w 1373018"/>
                <a:gd name="connsiteY0" fmla="*/ 82381 h 823811"/>
                <a:gd name="connsiteX1" fmla="*/ 82381 w 1373018"/>
                <a:gd name="connsiteY1" fmla="*/ 0 h 823811"/>
                <a:gd name="connsiteX2" fmla="*/ 1290637 w 1373018"/>
                <a:gd name="connsiteY2" fmla="*/ 0 h 823811"/>
                <a:gd name="connsiteX3" fmla="*/ 1373018 w 1373018"/>
                <a:gd name="connsiteY3" fmla="*/ 82381 h 823811"/>
                <a:gd name="connsiteX4" fmla="*/ 1373018 w 1373018"/>
                <a:gd name="connsiteY4" fmla="*/ 741430 h 823811"/>
                <a:gd name="connsiteX5" fmla="*/ 1290637 w 1373018"/>
                <a:gd name="connsiteY5" fmla="*/ 823811 h 823811"/>
                <a:gd name="connsiteX6" fmla="*/ 82381 w 1373018"/>
                <a:gd name="connsiteY6" fmla="*/ 823811 h 823811"/>
                <a:gd name="connsiteX7" fmla="*/ 0 w 1373018"/>
                <a:gd name="connsiteY7" fmla="*/ 741430 h 823811"/>
                <a:gd name="connsiteX8" fmla="*/ 0 w 1373018"/>
                <a:gd name="connsiteY8" fmla="*/ 82381 h 82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73018" h="823811">
                  <a:moveTo>
                    <a:pt x="0" y="82381"/>
                  </a:moveTo>
                  <a:cubicBezTo>
                    <a:pt x="0" y="36883"/>
                    <a:pt x="36883" y="0"/>
                    <a:pt x="82381" y="0"/>
                  </a:cubicBezTo>
                  <a:lnTo>
                    <a:pt x="1290637" y="0"/>
                  </a:lnTo>
                  <a:cubicBezTo>
                    <a:pt x="1336135" y="0"/>
                    <a:pt x="1373018" y="36883"/>
                    <a:pt x="1373018" y="82381"/>
                  </a:cubicBezTo>
                  <a:lnTo>
                    <a:pt x="1373018" y="741430"/>
                  </a:lnTo>
                  <a:cubicBezTo>
                    <a:pt x="1373018" y="786928"/>
                    <a:pt x="1336135" y="823811"/>
                    <a:pt x="1290637" y="823811"/>
                  </a:cubicBezTo>
                  <a:lnTo>
                    <a:pt x="82381" y="823811"/>
                  </a:lnTo>
                  <a:cubicBezTo>
                    <a:pt x="36883" y="823811"/>
                    <a:pt x="0" y="786928"/>
                    <a:pt x="0" y="741430"/>
                  </a:cubicBezTo>
                  <a:lnTo>
                    <a:pt x="0" y="82381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1279" tIns="81279" rIns="81279" bIns="81279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500" b="1" kern="1200" dirty="0" smtClean="0"/>
                <a:t>Kendini Gerçekleştirme</a:t>
              </a:r>
              <a:endParaRPr lang="en-US" sz="1500" b="1" kern="1200" dirty="0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986983" y="2424796"/>
              <a:ext cx="1373018" cy="823811"/>
            </a:xfrm>
            <a:custGeom>
              <a:avLst/>
              <a:gdLst>
                <a:gd name="connsiteX0" fmla="*/ 0 w 1373018"/>
                <a:gd name="connsiteY0" fmla="*/ 82381 h 823811"/>
                <a:gd name="connsiteX1" fmla="*/ 82381 w 1373018"/>
                <a:gd name="connsiteY1" fmla="*/ 0 h 823811"/>
                <a:gd name="connsiteX2" fmla="*/ 1290637 w 1373018"/>
                <a:gd name="connsiteY2" fmla="*/ 0 h 823811"/>
                <a:gd name="connsiteX3" fmla="*/ 1373018 w 1373018"/>
                <a:gd name="connsiteY3" fmla="*/ 82381 h 823811"/>
                <a:gd name="connsiteX4" fmla="*/ 1373018 w 1373018"/>
                <a:gd name="connsiteY4" fmla="*/ 741430 h 823811"/>
                <a:gd name="connsiteX5" fmla="*/ 1290637 w 1373018"/>
                <a:gd name="connsiteY5" fmla="*/ 823811 h 823811"/>
                <a:gd name="connsiteX6" fmla="*/ 82381 w 1373018"/>
                <a:gd name="connsiteY6" fmla="*/ 823811 h 823811"/>
                <a:gd name="connsiteX7" fmla="*/ 0 w 1373018"/>
                <a:gd name="connsiteY7" fmla="*/ 741430 h 823811"/>
                <a:gd name="connsiteX8" fmla="*/ 0 w 1373018"/>
                <a:gd name="connsiteY8" fmla="*/ 82381 h 82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73018" h="823811">
                  <a:moveTo>
                    <a:pt x="0" y="82381"/>
                  </a:moveTo>
                  <a:cubicBezTo>
                    <a:pt x="0" y="36883"/>
                    <a:pt x="36883" y="0"/>
                    <a:pt x="82381" y="0"/>
                  </a:cubicBezTo>
                  <a:lnTo>
                    <a:pt x="1290637" y="0"/>
                  </a:lnTo>
                  <a:cubicBezTo>
                    <a:pt x="1336135" y="0"/>
                    <a:pt x="1373018" y="36883"/>
                    <a:pt x="1373018" y="82381"/>
                  </a:cubicBezTo>
                  <a:lnTo>
                    <a:pt x="1373018" y="741430"/>
                  </a:lnTo>
                  <a:cubicBezTo>
                    <a:pt x="1373018" y="786928"/>
                    <a:pt x="1336135" y="823811"/>
                    <a:pt x="1290637" y="823811"/>
                  </a:cubicBezTo>
                  <a:lnTo>
                    <a:pt x="82381" y="823811"/>
                  </a:lnTo>
                  <a:cubicBezTo>
                    <a:pt x="36883" y="823811"/>
                    <a:pt x="0" y="786928"/>
                    <a:pt x="0" y="741430"/>
                  </a:cubicBezTo>
                  <a:lnTo>
                    <a:pt x="0" y="82381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1279" tIns="81279" rIns="81279" bIns="81279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500" b="1" kern="1200" dirty="0" smtClean="0"/>
                <a:t>Değer</a:t>
              </a:r>
              <a:endParaRPr lang="en-US" sz="1500" b="1" kern="1200" dirty="0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976068" y="3359995"/>
              <a:ext cx="1395865" cy="823811"/>
            </a:xfrm>
            <a:custGeom>
              <a:avLst/>
              <a:gdLst>
                <a:gd name="connsiteX0" fmla="*/ 0 w 1373018"/>
                <a:gd name="connsiteY0" fmla="*/ 82381 h 823811"/>
                <a:gd name="connsiteX1" fmla="*/ 82381 w 1373018"/>
                <a:gd name="connsiteY1" fmla="*/ 0 h 823811"/>
                <a:gd name="connsiteX2" fmla="*/ 1290637 w 1373018"/>
                <a:gd name="connsiteY2" fmla="*/ 0 h 823811"/>
                <a:gd name="connsiteX3" fmla="*/ 1373018 w 1373018"/>
                <a:gd name="connsiteY3" fmla="*/ 82381 h 823811"/>
                <a:gd name="connsiteX4" fmla="*/ 1373018 w 1373018"/>
                <a:gd name="connsiteY4" fmla="*/ 741430 h 823811"/>
                <a:gd name="connsiteX5" fmla="*/ 1290637 w 1373018"/>
                <a:gd name="connsiteY5" fmla="*/ 823811 h 823811"/>
                <a:gd name="connsiteX6" fmla="*/ 82381 w 1373018"/>
                <a:gd name="connsiteY6" fmla="*/ 823811 h 823811"/>
                <a:gd name="connsiteX7" fmla="*/ 0 w 1373018"/>
                <a:gd name="connsiteY7" fmla="*/ 741430 h 823811"/>
                <a:gd name="connsiteX8" fmla="*/ 0 w 1373018"/>
                <a:gd name="connsiteY8" fmla="*/ 82381 h 82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73018" h="823811">
                  <a:moveTo>
                    <a:pt x="0" y="82381"/>
                  </a:moveTo>
                  <a:cubicBezTo>
                    <a:pt x="0" y="36883"/>
                    <a:pt x="36883" y="0"/>
                    <a:pt x="82381" y="0"/>
                  </a:cubicBezTo>
                  <a:lnTo>
                    <a:pt x="1290637" y="0"/>
                  </a:lnTo>
                  <a:cubicBezTo>
                    <a:pt x="1336135" y="0"/>
                    <a:pt x="1373018" y="36883"/>
                    <a:pt x="1373018" y="82381"/>
                  </a:cubicBezTo>
                  <a:lnTo>
                    <a:pt x="1373018" y="741430"/>
                  </a:lnTo>
                  <a:cubicBezTo>
                    <a:pt x="1373018" y="786928"/>
                    <a:pt x="1336135" y="823811"/>
                    <a:pt x="1290637" y="823811"/>
                  </a:cubicBezTo>
                  <a:lnTo>
                    <a:pt x="82381" y="823811"/>
                  </a:lnTo>
                  <a:cubicBezTo>
                    <a:pt x="36883" y="823811"/>
                    <a:pt x="0" y="786928"/>
                    <a:pt x="0" y="741430"/>
                  </a:cubicBezTo>
                  <a:lnTo>
                    <a:pt x="0" y="82381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1279" tIns="81279" rIns="81279" bIns="81279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500" b="1" kern="1200" dirty="0" smtClean="0"/>
                <a:t>Ait Olma ve Sevgi</a:t>
              </a:r>
              <a:endParaRPr lang="en-US" sz="1500" b="1" kern="1200" dirty="0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976068" y="4400065"/>
              <a:ext cx="1395865" cy="823811"/>
            </a:xfrm>
            <a:custGeom>
              <a:avLst/>
              <a:gdLst>
                <a:gd name="connsiteX0" fmla="*/ 0 w 1373018"/>
                <a:gd name="connsiteY0" fmla="*/ 82381 h 823811"/>
                <a:gd name="connsiteX1" fmla="*/ 82381 w 1373018"/>
                <a:gd name="connsiteY1" fmla="*/ 0 h 823811"/>
                <a:gd name="connsiteX2" fmla="*/ 1290637 w 1373018"/>
                <a:gd name="connsiteY2" fmla="*/ 0 h 823811"/>
                <a:gd name="connsiteX3" fmla="*/ 1373018 w 1373018"/>
                <a:gd name="connsiteY3" fmla="*/ 82381 h 823811"/>
                <a:gd name="connsiteX4" fmla="*/ 1373018 w 1373018"/>
                <a:gd name="connsiteY4" fmla="*/ 741430 h 823811"/>
                <a:gd name="connsiteX5" fmla="*/ 1290637 w 1373018"/>
                <a:gd name="connsiteY5" fmla="*/ 823811 h 823811"/>
                <a:gd name="connsiteX6" fmla="*/ 82381 w 1373018"/>
                <a:gd name="connsiteY6" fmla="*/ 823811 h 823811"/>
                <a:gd name="connsiteX7" fmla="*/ 0 w 1373018"/>
                <a:gd name="connsiteY7" fmla="*/ 741430 h 823811"/>
                <a:gd name="connsiteX8" fmla="*/ 0 w 1373018"/>
                <a:gd name="connsiteY8" fmla="*/ 82381 h 82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73018" h="823811">
                  <a:moveTo>
                    <a:pt x="0" y="82381"/>
                  </a:moveTo>
                  <a:cubicBezTo>
                    <a:pt x="0" y="36883"/>
                    <a:pt x="36883" y="0"/>
                    <a:pt x="82381" y="0"/>
                  </a:cubicBezTo>
                  <a:lnTo>
                    <a:pt x="1290637" y="0"/>
                  </a:lnTo>
                  <a:cubicBezTo>
                    <a:pt x="1336135" y="0"/>
                    <a:pt x="1373018" y="36883"/>
                    <a:pt x="1373018" y="82381"/>
                  </a:cubicBezTo>
                  <a:lnTo>
                    <a:pt x="1373018" y="741430"/>
                  </a:lnTo>
                  <a:cubicBezTo>
                    <a:pt x="1373018" y="786928"/>
                    <a:pt x="1336135" y="823811"/>
                    <a:pt x="1290637" y="823811"/>
                  </a:cubicBezTo>
                  <a:lnTo>
                    <a:pt x="82381" y="823811"/>
                  </a:lnTo>
                  <a:cubicBezTo>
                    <a:pt x="36883" y="823811"/>
                    <a:pt x="0" y="786928"/>
                    <a:pt x="0" y="741430"/>
                  </a:cubicBezTo>
                  <a:lnTo>
                    <a:pt x="0" y="82381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1279" tIns="81279" rIns="81279" bIns="81279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500" b="1" kern="1200" dirty="0" smtClean="0"/>
                <a:t>Güvenlik</a:t>
              </a:r>
              <a:endParaRPr lang="en-US" sz="1500" b="1" kern="1200" dirty="0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976068" y="5467473"/>
              <a:ext cx="1383934" cy="826987"/>
            </a:xfrm>
            <a:custGeom>
              <a:avLst/>
              <a:gdLst>
                <a:gd name="connsiteX0" fmla="*/ 0 w 1373018"/>
                <a:gd name="connsiteY0" fmla="*/ 82381 h 823811"/>
                <a:gd name="connsiteX1" fmla="*/ 82381 w 1373018"/>
                <a:gd name="connsiteY1" fmla="*/ 0 h 823811"/>
                <a:gd name="connsiteX2" fmla="*/ 1290637 w 1373018"/>
                <a:gd name="connsiteY2" fmla="*/ 0 h 823811"/>
                <a:gd name="connsiteX3" fmla="*/ 1373018 w 1373018"/>
                <a:gd name="connsiteY3" fmla="*/ 82381 h 823811"/>
                <a:gd name="connsiteX4" fmla="*/ 1373018 w 1373018"/>
                <a:gd name="connsiteY4" fmla="*/ 741430 h 823811"/>
                <a:gd name="connsiteX5" fmla="*/ 1290637 w 1373018"/>
                <a:gd name="connsiteY5" fmla="*/ 823811 h 823811"/>
                <a:gd name="connsiteX6" fmla="*/ 82381 w 1373018"/>
                <a:gd name="connsiteY6" fmla="*/ 823811 h 823811"/>
                <a:gd name="connsiteX7" fmla="*/ 0 w 1373018"/>
                <a:gd name="connsiteY7" fmla="*/ 741430 h 823811"/>
                <a:gd name="connsiteX8" fmla="*/ 0 w 1373018"/>
                <a:gd name="connsiteY8" fmla="*/ 82381 h 82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73018" h="823811">
                  <a:moveTo>
                    <a:pt x="0" y="82381"/>
                  </a:moveTo>
                  <a:cubicBezTo>
                    <a:pt x="0" y="36883"/>
                    <a:pt x="36883" y="0"/>
                    <a:pt x="82381" y="0"/>
                  </a:cubicBezTo>
                  <a:lnTo>
                    <a:pt x="1290637" y="0"/>
                  </a:lnTo>
                  <a:cubicBezTo>
                    <a:pt x="1336135" y="0"/>
                    <a:pt x="1373018" y="36883"/>
                    <a:pt x="1373018" y="82381"/>
                  </a:cubicBezTo>
                  <a:lnTo>
                    <a:pt x="1373018" y="741430"/>
                  </a:lnTo>
                  <a:cubicBezTo>
                    <a:pt x="1373018" y="786928"/>
                    <a:pt x="1336135" y="823811"/>
                    <a:pt x="1290637" y="823811"/>
                  </a:cubicBezTo>
                  <a:lnTo>
                    <a:pt x="82381" y="823811"/>
                  </a:lnTo>
                  <a:cubicBezTo>
                    <a:pt x="36883" y="823811"/>
                    <a:pt x="0" y="786928"/>
                    <a:pt x="0" y="741430"/>
                  </a:cubicBezTo>
                  <a:lnTo>
                    <a:pt x="0" y="82381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1279" tIns="81279" rIns="81279" bIns="81279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500" b="1" kern="1200" dirty="0" smtClean="0"/>
                <a:t>Fiziksel</a:t>
              </a:r>
              <a:endParaRPr lang="en-US" sz="1500" b="1" kern="1200" dirty="0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4761067" y="4146329"/>
              <a:ext cx="1373018" cy="823811"/>
            </a:xfrm>
            <a:custGeom>
              <a:avLst/>
              <a:gdLst>
                <a:gd name="connsiteX0" fmla="*/ 0 w 1373018"/>
                <a:gd name="connsiteY0" fmla="*/ 82381 h 823811"/>
                <a:gd name="connsiteX1" fmla="*/ 82381 w 1373018"/>
                <a:gd name="connsiteY1" fmla="*/ 0 h 823811"/>
                <a:gd name="connsiteX2" fmla="*/ 1290637 w 1373018"/>
                <a:gd name="connsiteY2" fmla="*/ 0 h 823811"/>
                <a:gd name="connsiteX3" fmla="*/ 1373018 w 1373018"/>
                <a:gd name="connsiteY3" fmla="*/ 82381 h 823811"/>
                <a:gd name="connsiteX4" fmla="*/ 1373018 w 1373018"/>
                <a:gd name="connsiteY4" fmla="*/ 741430 h 823811"/>
                <a:gd name="connsiteX5" fmla="*/ 1290637 w 1373018"/>
                <a:gd name="connsiteY5" fmla="*/ 823811 h 823811"/>
                <a:gd name="connsiteX6" fmla="*/ 82381 w 1373018"/>
                <a:gd name="connsiteY6" fmla="*/ 823811 h 823811"/>
                <a:gd name="connsiteX7" fmla="*/ 0 w 1373018"/>
                <a:gd name="connsiteY7" fmla="*/ 741430 h 823811"/>
                <a:gd name="connsiteX8" fmla="*/ 0 w 1373018"/>
                <a:gd name="connsiteY8" fmla="*/ 82381 h 82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73018" h="823811">
                  <a:moveTo>
                    <a:pt x="0" y="82381"/>
                  </a:moveTo>
                  <a:cubicBezTo>
                    <a:pt x="0" y="36883"/>
                    <a:pt x="36883" y="0"/>
                    <a:pt x="82381" y="0"/>
                  </a:cubicBezTo>
                  <a:lnTo>
                    <a:pt x="1290637" y="0"/>
                  </a:lnTo>
                  <a:cubicBezTo>
                    <a:pt x="1336135" y="0"/>
                    <a:pt x="1373018" y="36883"/>
                    <a:pt x="1373018" y="82381"/>
                  </a:cubicBezTo>
                  <a:lnTo>
                    <a:pt x="1373018" y="741430"/>
                  </a:lnTo>
                  <a:cubicBezTo>
                    <a:pt x="1373018" y="786928"/>
                    <a:pt x="1336135" y="823811"/>
                    <a:pt x="1290637" y="823811"/>
                  </a:cubicBezTo>
                  <a:lnTo>
                    <a:pt x="82381" y="823811"/>
                  </a:lnTo>
                  <a:cubicBezTo>
                    <a:pt x="36883" y="823811"/>
                    <a:pt x="0" y="786928"/>
                    <a:pt x="0" y="741430"/>
                  </a:cubicBezTo>
                  <a:lnTo>
                    <a:pt x="0" y="82381"/>
                  </a:lnTo>
                  <a:close/>
                </a:path>
              </a:pathLst>
            </a:custGeom>
            <a:solidFill>
              <a:srgbClr val="00CC6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1279" tIns="81279" rIns="81279" bIns="81279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4737624" y="1966702"/>
              <a:ext cx="1373018" cy="823811"/>
            </a:xfrm>
            <a:custGeom>
              <a:avLst/>
              <a:gdLst>
                <a:gd name="connsiteX0" fmla="*/ 0 w 1373018"/>
                <a:gd name="connsiteY0" fmla="*/ 82381 h 823811"/>
                <a:gd name="connsiteX1" fmla="*/ 82381 w 1373018"/>
                <a:gd name="connsiteY1" fmla="*/ 0 h 823811"/>
                <a:gd name="connsiteX2" fmla="*/ 1290637 w 1373018"/>
                <a:gd name="connsiteY2" fmla="*/ 0 h 823811"/>
                <a:gd name="connsiteX3" fmla="*/ 1373018 w 1373018"/>
                <a:gd name="connsiteY3" fmla="*/ 82381 h 823811"/>
                <a:gd name="connsiteX4" fmla="*/ 1373018 w 1373018"/>
                <a:gd name="connsiteY4" fmla="*/ 741430 h 823811"/>
                <a:gd name="connsiteX5" fmla="*/ 1290637 w 1373018"/>
                <a:gd name="connsiteY5" fmla="*/ 823811 h 823811"/>
                <a:gd name="connsiteX6" fmla="*/ 82381 w 1373018"/>
                <a:gd name="connsiteY6" fmla="*/ 823811 h 823811"/>
                <a:gd name="connsiteX7" fmla="*/ 0 w 1373018"/>
                <a:gd name="connsiteY7" fmla="*/ 741430 h 823811"/>
                <a:gd name="connsiteX8" fmla="*/ 0 w 1373018"/>
                <a:gd name="connsiteY8" fmla="*/ 82381 h 82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73018" h="823811">
                  <a:moveTo>
                    <a:pt x="0" y="82381"/>
                  </a:moveTo>
                  <a:cubicBezTo>
                    <a:pt x="0" y="36883"/>
                    <a:pt x="36883" y="0"/>
                    <a:pt x="82381" y="0"/>
                  </a:cubicBezTo>
                  <a:lnTo>
                    <a:pt x="1290637" y="0"/>
                  </a:lnTo>
                  <a:cubicBezTo>
                    <a:pt x="1336135" y="0"/>
                    <a:pt x="1373018" y="36883"/>
                    <a:pt x="1373018" y="82381"/>
                  </a:cubicBezTo>
                  <a:lnTo>
                    <a:pt x="1373018" y="741430"/>
                  </a:lnTo>
                  <a:cubicBezTo>
                    <a:pt x="1373018" y="786928"/>
                    <a:pt x="1336135" y="823811"/>
                    <a:pt x="1290637" y="823811"/>
                  </a:cubicBezTo>
                  <a:lnTo>
                    <a:pt x="82381" y="823811"/>
                  </a:lnTo>
                  <a:cubicBezTo>
                    <a:pt x="36883" y="823811"/>
                    <a:pt x="0" y="786928"/>
                    <a:pt x="0" y="741430"/>
                  </a:cubicBezTo>
                  <a:lnTo>
                    <a:pt x="0" y="82381"/>
                  </a:lnTo>
                  <a:close/>
                </a:path>
              </a:pathLst>
            </a:custGeom>
            <a:solidFill>
              <a:srgbClr val="00CC6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1279" tIns="81279" rIns="81279" bIns="81279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2836579" y="4928089"/>
              <a:ext cx="1373018" cy="823811"/>
            </a:xfrm>
            <a:custGeom>
              <a:avLst/>
              <a:gdLst>
                <a:gd name="connsiteX0" fmla="*/ 0 w 1373018"/>
                <a:gd name="connsiteY0" fmla="*/ 82381 h 823811"/>
                <a:gd name="connsiteX1" fmla="*/ 82381 w 1373018"/>
                <a:gd name="connsiteY1" fmla="*/ 0 h 823811"/>
                <a:gd name="connsiteX2" fmla="*/ 1290637 w 1373018"/>
                <a:gd name="connsiteY2" fmla="*/ 0 h 823811"/>
                <a:gd name="connsiteX3" fmla="*/ 1373018 w 1373018"/>
                <a:gd name="connsiteY3" fmla="*/ 82381 h 823811"/>
                <a:gd name="connsiteX4" fmla="*/ 1373018 w 1373018"/>
                <a:gd name="connsiteY4" fmla="*/ 741430 h 823811"/>
                <a:gd name="connsiteX5" fmla="*/ 1290637 w 1373018"/>
                <a:gd name="connsiteY5" fmla="*/ 823811 h 823811"/>
                <a:gd name="connsiteX6" fmla="*/ 82381 w 1373018"/>
                <a:gd name="connsiteY6" fmla="*/ 823811 h 823811"/>
                <a:gd name="connsiteX7" fmla="*/ 0 w 1373018"/>
                <a:gd name="connsiteY7" fmla="*/ 741430 h 823811"/>
                <a:gd name="connsiteX8" fmla="*/ 0 w 1373018"/>
                <a:gd name="connsiteY8" fmla="*/ 82381 h 82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73018" h="823811">
                  <a:moveTo>
                    <a:pt x="0" y="82381"/>
                  </a:moveTo>
                  <a:cubicBezTo>
                    <a:pt x="0" y="36883"/>
                    <a:pt x="36883" y="0"/>
                    <a:pt x="82381" y="0"/>
                  </a:cubicBezTo>
                  <a:lnTo>
                    <a:pt x="1290637" y="0"/>
                  </a:lnTo>
                  <a:cubicBezTo>
                    <a:pt x="1336135" y="0"/>
                    <a:pt x="1373018" y="36883"/>
                    <a:pt x="1373018" y="82381"/>
                  </a:cubicBezTo>
                  <a:lnTo>
                    <a:pt x="1373018" y="741430"/>
                  </a:lnTo>
                  <a:cubicBezTo>
                    <a:pt x="1373018" y="786928"/>
                    <a:pt x="1336135" y="823811"/>
                    <a:pt x="1290637" y="823811"/>
                  </a:cubicBezTo>
                  <a:lnTo>
                    <a:pt x="82381" y="823811"/>
                  </a:lnTo>
                  <a:cubicBezTo>
                    <a:pt x="36883" y="823811"/>
                    <a:pt x="0" y="786928"/>
                    <a:pt x="0" y="741430"/>
                  </a:cubicBezTo>
                  <a:lnTo>
                    <a:pt x="0" y="82381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1279" tIns="81279" rIns="81279" bIns="81279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2836579" y="3359995"/>
              <a:ext cx="1373018" cy="823811"/>
            </a:xfrm>
            <a:custGeom>
              <a:avLst/>
              <a:gdLst>
                <a:gd name="connsiteX0" fmla="*/ 0 w 1373018"/>
                <a:gd name="connsiteY0" fmla="*/ 82381 h 823811"/>
                <a:gd name="connsiteX1" fmla="*/ 82381 w 1373018"/>
                <a:gd name="connsiteY1" fmla="*/ 0 h 823811"/>
                <a:gd name="connsiteX2" fmla="*/ 1290637 w 1373018"/>
                <a:gd name="connsiteY2" fmla="*/ 0 h 823811"/>
                <a:gd name="connsiteX3" fmla="*/ 1373018 w 1373018"/>
                <a:gd name="connsiteY3" fmla="*/ 82381 h 823811"/>
                <a:gd name="connsiteX4" fmla="*/ 1373018 w 1373018"/>
                <a:gd name="connsiteY4" fmla="*/ 741430 h 823811"/>
                <a:gd name="connsiteX5" fmla="*/ 1290637 w 1373018"/>
                <a:gd name="connsiteY5" fmla="*/ 823811 h 823811"/>
                <a:gd name="connsiteX6" fmla="*/ 82381 w 1373018"/>
                <a:gd name="connsiteY6" fmla="*/ 823811 h 823811"/>
                <a:gd name="connsiteX7" fmla="*/ 0 w 1373018"/>
                <a:gd name="connsiteY7" fmla="*/ 741430 h 823811"/>
                <a:gd name="connsiteX8" fmla="*/ 0 w 1373018"/>
                <a:gd name="connsiteY8" fmla="*/ 82381 h 82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73018" h="823811">
                  <a:moveTo>
                    <a:pt x="0" y="82381"/>
                  </a:moveTo>
                  <a:cubicBezTo>
                    <a:pt x="0" y="36883"/>
                    <a:pt x="36883" y="0"/>
                    <a:pt x="82381" y="0"/>
                  </a:cubicBezTo>
                  <a:lnTo>
                    <a:pt x="1290637" y="0"/>
                  </a:lnTo>
                  <a:cubicBezTo>
                    <a:pt x="1336135" y="0"/>
                    <a:pt x="1373018" y="36883"/>
                    <a:pt x="1373018" y="82381"/>
                  </a:cubicBezTo>
                  <a:lnTo>
                    <a:pt x="1373018" y="741430"/>
                  </a:lnTo>
                  <a:cubicBezTo>
                    <a:pt x="1373018" y="786928"/>
                    <a:pt x="1336135" y="823811"/>
                    <a:pt x="1290637" y="823811"/>
                  </a:cubicBezTo>
                  <a:lnTo>
                    <a:pt x="82381" y="823811"/>
                  </a:lnTo>
                  <a:cubicBezTo>
                    <a:pt x="36883" y="823811"/>
                    <a:pt x="0" y="786928"/>
                    <a:pt x="0" y="741430"/>
                  </a:cubicBezTo>
                  <a:lnTo>
                    <a:pt x="0" y="82381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1279" tIns="81279" rIns="81279" bIns="81279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2836579" y="1965610"/>
              <a:ext cx="1373018" cy="823811"/>
            </a:xfrm>
            <a:custGeom>
              <a:avLst/>
              <a:gdLst>
                <a:gd name="connsiteX0" fmla="*/ 0 w 1373018"/>
                <a:gd name="connsiteY0" fmla="*/ 82381 h 823811"/>
                <a:gd name="connsiteX1" fmla="*/ 82381 w 1373018"/>
                <a:gd name="connsiteY1" fmla="*/ 0 h 823811"/>
                <a:gd name="connsiteX2" fmla="*/ 1290637 w 1373018"/>
                <a:gd name="connsiteY2" fmla="*/ 0 h 823811"/>
                <a:gd name="connsiteX3" fmla="*/ 1373018 w 1373018"/>
                <a:gd name="connsiteY3" fmla="*/ 82381 h 823811"/>
                <a:gd name="connsiteX4" fmla="*/ 1373018 w 1373018"/>
                <a:gd name="connsiteY4" fmla="*/ 741430 h 823811"/>
                <a:gd name="connsiteX5" fmla="*/ 1290637 w 1373018"/>
                <a:gd name="connsiteY5" fmla="*/ 823811 h 823811"/>
                <a:gd name="connsiteX6" fmla="*/ 82381 w 1373018"/>
                <a:gd name="connsiteY6" fmla="*/ 823811 h 823811"/>
                <a:gd name="connsiteX7" fmla="*/ 0 w 1373018"/>
                <a:gd name="connsiteY7" fmla="*/ 741430 h 823811"/>
                <a:gd name="connsiteX8" fmla="*/ 0 w 1373018"/>
                <a:gd name="connsiteY8" fmla="*/ 82381 h 82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73018" h="823811">
                  <a:moveTo>
                    <a:pt x="0" y="82381"/>
                  </a:moveTo>
                  <a:cubicBezTo>
                    <a:pt x="0" y="36883"/>
                    <a:pt x="36883" y="0"/>
                    <a:pt x="82381" y="0"/>
                  </a:cubicBezTo>
                  <a:lnTo>
                    <a:pt x="1290637" y="0"/>
                  </a:lnTo>
                  <a:cubicBezTo>
                    <a:pt x="1336135" y="0"/>
                    <a:pt x="1373018" y="36883"/>
                    <a:pt x="1373018" y="82381"/>
                  </a:cubicBezTo>
                  <a:lnTo>
                    <a:pt x="1373018" y="741430"/>
                  </a:lnTo>
                  <a:cubicBezTo>
                    <a:pt x="1373018" y="786928"/>
                    <a:pt x="1336135" y="823811"/>
                    <a:pt x="1290637" y="823811"/>
                  </a:cubicBezTo>
                  <a:lnTo>
                    <a:pt x="82381" y="823811"/>
                  </a:lnTo>
                  <a:cubicBezTo>
                    <a:pt x="36883" y="823811"/>
                    <a:pt x="0" y="786928"/>
                    <a:pt x="0" y="741430"/>
                  </a:cubicBezTo>
                  <a:lnTo>
                    <a:pt x="0" y="82381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1279" tIns="81279" rIns="81279" bIns="81279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6530716" y="1964540"/>
              <a:ext cx="1373018" cy="823811"/>
            </a:xfrm>
            <a:custGeom>
              <a:avLst/>
              <a:gdLst>
                <a:gd name="connsiteX0" fmla="*/ 0 w 1373018"/>
                <a:gd name="connsiteY0" fmla="*/ 82381 h 823811"/>
                <a:gd name="connsiteX1" fmla="*/ 82381 w 1373018"/>
                <a:gd name="connsiteY1" fmla="*/ 0 h 823811"/>
                <a:gd name="connsiteX2" fmla="*/ 1290637 w 1373018"/>
                <a:gd name="connsiteY2" fmla="*/ 0 h 823811"/>
                <a:gd name="connsiteX3" fmla="*/ 1373018 w 1373018"/>
                <a:gd name="connsiteY3" fmla="*/ 82381 h 823811"/>
                <a:gd name="connsiteX4" fmla="*/ 1373018 w 1373018"/>
                <a:gd name="connsiteY4" fmla="*/ 741430 h 823811"/>
                <a:gd name="connsiteX5" fmla="*/ 1290637 w 1373018"/>
                <a:gd name="connsiteY5" fmla="*/ 823811 h 823811"/>
                <a:gd name="connsiteX6" fmla="*/ 82381 w 1373018"/>
                <a:gd name="connsiteY6" fmla="*/ 823811 h 823811"/>
                <a:gd name="connsiteX7" fmla="*/ 0 w 1373018"/>
                <a:gd name="connsiteY7" fmla="*/ 741430 h 823811"/>
                <a:gd name="connsiteX8" fmla="*/ 0 w 1373018"/>
                <a:gd name="connsiteY8" fmla="*/ 82381 h 82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73018" h="823811">
                  <a:moveTo>
                    <a:pt x="0" y="82381"/>
                  </a:moveTo>
                  <a:cubicBezTo>
                    <a:pt x="0" y="36883"/>
                    <a:pt x="36883" y="0"/>
                    <a:pt x="82381" y="0"/>
                  </a:cubicBezTo>
                  <a:lnTo>
                    <a:pt x="1290637" y="0"/>
                  </a:lnTo>
                  <a:cubicBezTo>
                    <a:pt x="1336135" y="0"/>
                    <a:pt x="1373018" y="36883"/>
                    <a:pt x="1373018" y="82381"/>
                  </a:cubicBezTo>
                  <a:lnTo>
                    <a:pt x="1373018" y="741430"/>
                  </a:lnTo>
                  <a:cubicBezTo>
                    <a:pt x="1373018" y="786928"/>
                    <a:pt x="1336135" y="823811"/>
                    <a:pt x="1290637" y="823811"/>
                  </a:cubicBezTo>
                  <a:lnTo>
                    <a:pt x="82381" y="823811"/>
                  </a:lnTo>
                  <a:cubicBezTo>
                    <a:pt x="36883" y="823811"/>
                    <a:pt x="0" y="786928"/>
                    <a:pt x="0" y="741430"/>
                  </a:cubicBezTo>
                  <a:lnTo>
                    <a:pt x="0" y="82381"/>
                  </a:lnTo>
                  <a:close/>
                </a:path>
              </a:pathLst>
            </a:custGeom>
            <a:solidFill>
              <a:srgbClr val="F2F4AA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1279" tIns="81279" rIns="81279" bIns="81279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6521211" y="2934632"/>
              <a:ext cx="1373018" cy="823811"/>
            </a:xfrm>
            <a:custGeom>
              <a:avLst/>
              <a:gdLst>
                <a:gd name="connsiteX0" fmla="*/ 0 w 1373018"/>
                <a:gd name="connsiteY0" fmla="*/ 82381 h 823811"/>
                <a:gd name="connsiteX1" fmla="*/ 82381 w 1373018"/>
                <a:gd name="connsiteY1" fmla="*/ 0 h 823811"/>
                <a:gd name="connsiteX2" fmla="*/ 1290637 w 1373018"/>
                <a:gd name="connsiteY2" fmla="*/ 0 h 823811"/>
                <a:gd name="connsiteX3" fmla="*/ 1373018 w 1373018"/>
                <a:gd name="connsiteY3" fmla="*/ 82381 h 823811"/>
                <a:gd name="connsiteX4" fmla="*/ 1373018 w 1373018"/>
                <a:gd name="connsiteY4" fmla="*/ 741430 h 823811"/>
                <a:gd name="connsiteX5" fmla="*/ 1290637 w 1373018"/>
                <a:gd name="connsiteY5" fmla="*/ 823811 h 823811"/>
                <a:gd name="connsiteX6" fmla="*/ 82381 w 1373018"/>
                <a:gd name="connsiteY6" fmla="*/ 823811 h 823811"/>
                <a:gd name="connsiteX7" fmla="*/ 0 w 1373018"/>
                <a:gd name="connsiteY7" fmla="*/ 741430 h 823811"/>
                <a:gd name="connsiteX8" fmla="*/ 0 w 1373018"/>
                <a:gd name="connsiteY8" fmla="*/ 82381 h 82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73018" h="823811">
                  <a:moveTo>
                    <a:pt x="0" y="82381"/>
                  </a:moveTo>
                  <a:cubicBezTo>
                    <a:pt x="0" y="36883"/>
                    <a:pt x="36883" y="0"/>
                    <a:pt x="82381" y="0"/>
                  </a:cubicBezTo>
                  <a:lnTo>
                    <a:pt x="1290637" y="0"/>
                  </a:lnTo>
                  <a:cubicBezTo>
                    <a:pt x="1336135" y="0"/>
                    <a:pt x="1373018" y="36883"/>
                    <a:pt x="1373018" y="82381"/>
                  </a:cubicBezTo>
                  <a:lnTo>
                    <a:pt x="1373018" y="741430"/>
                  </a:lnTo>
                  <a:cubicBezTo>
                    <a:pt x="1373018" y="786928"/>
                    <a:pt x="1336135" y="823811"/>
                    <a:pt x="1290637" y="823811"/>
                  </a:cubicBezTo>
                  <a:lnTo>
                    <a:pt x="82381" y="823811"/>
                  </a:lnTo>
                  <a:cubicBezTo>
                    <a:pt x="36883" y="823811"/>
                    <a:pt x="0" y="786928"/>
                    <a:pt x="0" y="741430"/>
                  </a:cubicBezTo>
                  <a:lnTo>
                    <a:pt x="0" y="82381"/>
                  </a:lnTo>
                  <a:close/>
                </a:path>
              </a:pathLst>
            </a:custGeom>
            <a:solidFill>
              <a:srgbClr val="F2F4AA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1279" tIns="81279" rIns="81279" bIns="81279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6521210" y="4146328"/>
              <a:ext cx="1373018" cy="823811"/>
            </a:xfrm>
            <a:custGeom>
              <a:avLst/>
              <a:gdLst>
                <a:gd name="connsiteX0" fmla="*/ 0 w 1373018"/>
                <a:gd name="connsiteY0" fmla="*/ 82381 h 823811"/>
                <a:gd name="connsiteX1" fmla="*/ 82381 w 1373018"/>
                <a:gd name="connsiteY1" fmla="*/ 0 h 823811"/>
                <a:gd name="connsiteX2" fmla="*/ 1290637 w 1373018"/>
                <a:gd name="connsiteY2" fmla="*/ 0 h 823811"/>
                <a:gd name="connsiteX3" fmla="*/ 1373018 w 1373018"/>
                <a:gd name="connsiteY3" fmla="*/ 82381 h 823811"/>
                <a:gd name="connsiteX4" fmla="*/ 1373018 w 1373018"/>
                <a:gd name="connsiteY4" fmla="*/ 741430 h 823811"/>
                <a:gd name="connsiteX5" fmla="*/ 1290637 w 1373018"/>
                <a:gd name="connsiteY5" fmla="*/ 823811 h 823811"/>
                <a:gd name="connsiteX6" fmla="*/ 82381 w 1373018"/>
                <a:gd name="connsiteY6" fmla="*/ 823811 h 823811"/>
                <a:gd name="connsiteX7" fmla="*/ 0 w 1373018"/>
                <a:gd name="connsiteY7" fmla="*/ 741430 h 823811"/>
                <a:gd name="connsiteX8" fmla="*/ 0 w 1373018"/>
                <a:gd name="connsiteY8" fmla="*/ 82381 h 82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73018" h="823811">
                  <a:moveTo>
                    <a:pt x="0" y="82381"/>
                  </a:moveTo>
                  <a:cubicBezTo>
                    <a:pt x="0" y="36883"/>
                    <a:pt x="36883" y="0"/>
                    <a:pt x="82381" y="0"/>
                  </a:cubicBezTo>
                  <a:lnTo>
                    <a:pt x="1290637" y="0"/>
                  </a:lnTo>
                  <a:cubicBezTo>
                    <a:pt x="1336135" y="0"/>
                    <a:pt x="1373018" y="36883"/>
                    <a:pt x="1373018" y="82381"/>
                  </a:cubicBezTo>
                  <a:lnTo>
                    <a:pt x="1373018" y="741430"/>
                  </a:lnTo>
                  <a:cubicBezTo>
                    <a:pt x="1373018" y="786928"/>
                    <a:pt x="1336135" y="823811"/>
                    <a:pt x="1290637" y="823811"/>
                  </a:cubicBezTo>
                  <a:lnTo>
                    <a:pt x="82381" y="823811"/>
                  </a:lnTo>
                  <a:cubicBezTo>
                    <a:pt x="36883" y="823811"/>
                    <a:pt x="0" y="786928"/>
                    <a:pt x="0" y="741430"/>
                  </a:cubicBezTo>
                  <a:lnTo>
                    <a:pt x="0" y="82381"/>
                  </a:lnTo>
                  <a:close/>
                </a:path>
              </a:pathLst>
            </a:custGeom>
            <a:solidFill>
              <a:srgbClr val="F2F4AA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1279" tIns="81279" rIns="81279" bIns="81279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/>
            </a:p>
          </p:txBody>
        </p:sp>
      </p:grpSp>
      <p:sp>
        <p:nvSpPr>
          <p:cNvPr id="55" name="Rectangle 54"/>
          <p:cNvSpPr/>
          <p:nvPr/>
        </p:nvSpPr>
        <p:spPr>
          <a:xfrm>
            <a:off x="3957609" y="2111903"/>
            <a:ext cx="1733296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500" b="1" dirty="0" smtClean="0"/>
              <a:t>Gelişme Gereksinimi</a:t>
            </a:r>
            <a:endParaRPr lang="en-US" sz="1500" b="1" dirty="0"/>
          </a:p>
        </p:txBody>
      </p:sp>
      <p:sp>
        <p:nvSpPr>
          <p:cNvPr id="56" name="Rectangle 55"/>
          <p:cNvSpPr/>
          <p:nvPr/>
        </p:nvSpPr>
        <p:spPr>
          <a:xfrm>
            <a:off x="4214107" y="3491126"/>
            <a:ext cx="122029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500" b="1" dirty="0" smtClean="0"/>
              <a:t>İlişki Kurma  Gereksinimi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985725" y="5228693"/>
            <a:ext cx="1677062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500" b="1" dirty="0" smtClean="0"/>
              <a:t>Varoluş Gereksinimi</a:t>
            </a:r>
            <a:endParaRPr lang="en-US" sz="1500" b="1" dirty="0"/>
          </a:p>
        </p:txBody>
      </p:sp>
      <p:sp>
        <p:nvSpPr>
          <p:cNvPr id="61" name="Rectangle 60"/>
          <p:cNvSpPr/>
          <p:nvPr/>
        </p:nvSpPr>
        <p:spPr>
          <a:xfrm rot="5400000">
            <a:off x="2922668" y="5395651"/>
            <a:ext cx="1173191" cy="45720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5" name="Rectangle 64"/>
          <p:cNvSpPr/>
          <p:nvPr/>
        </p:nvSpPr>
        <p:spPr>
          <a:xfrm rot="5400000">
            <a:off x="5564573" y="4546460"/>
            <a:ext cx="1649402" cy="45719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6" name="Rectangle 65"/>
          <p:cNvSpPr/>
          <p:nvPr/>
        </p:nvSpPr>
        <p:spPr>
          <a:xfrm>
            <a:off x="6895124" y="4313715"/>
            <a:ext cx="122029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500" b="1" dirty="0" smtClean="0">
                <a:solidFill>
                  <a:schemeClr val="bg1"/>
                </a:solidFill>
              </a:rPr>
              <a:t>Hijyen Faktörler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862466" y="2009659"/>
            <a:ext cx="122029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500" b="1" dirty="0" smtClean="0">
                <a:solidFill>
                  <a:schemeClr val="bg1"/>
                </a:solidFill>
              </a:rPr>
              <a:t>Motive Edici Faktörler</a:t>
            </a:r>
          </a:p>
        </p:txBody>
      </p:sp>
      <p:sp>
        <p:nvSpPr>
          <p:cNvPr id="70" name="Rectangle 69"/>
          <p:cNvSpPr/>
          <p:nvPr/>
        </p:nvSpPr>
        <p:spPr>
          <a:xfrm>
            <a:off x="9360433" y="2009660"/>
            <a:ext cx="122029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500" b="1" dirty="0" smtClean="0"/>
              <a:t>Başarı Gereksinimi</a:t>
            </a:r>
          </a:p>
        </p:txBody>
      </p:sp>
      <p:sp>
        <p:nvSpPr>
          <p:cNvPr id="71" name="Rectangle 70"/>
          <p:cNvSpPr/>
          <p:nvPr/>
        </p:nvSpPr>
        <p:spPr>
          <a:xfrm>
            <a:off x="9347192" y="3032846"/>
            <a:ext cx="122029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500" b="1" dirty="0" smtClean="0"/>
              <a:t>Güç Gereksinimi</a:t>
            </a:r>
          </a:p>
        </p:txBody>
      </p:sp>
      <p:sp>
        <p:nvSpPr>
          <p:cNvPr id="72" name="Rectangle 71"/>
          <p:cNvSpPr/>
          <p:nvPr/>
        </p:nvSpPr>
        <p:spPr>
          <a:xfrm>
            <a:off x="9344105" y="4299591"/>
            <a:ext cx="122029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500" b="1" dirty="0" smtClean="0"/>
              <a:t>Yakın İlişki Gereksinimi</a:t>
            </a:r>
          </a:p>
        </p:txBody>
      </p:sp>
      <p:sp>
        <p:nvSpPr>
          <p:cNvPr id="73" name="Rectangle 72"/>
          <p:cNvSpPr/>
          <p:nvPr/>
        </p:nvSpPr>
        <p:spPr>
          <a:xfrm rot="5400000">
            <a:off x="8205939" y="2728656"/>
            <a:ext cx="1023910" cy="45720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81783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55" grpId="0"/>
      <p:bldP spid="56" grpId="0"/>
      <p:bldP spid="57" grpId="0"/>
      <p:bldP spid="66" grpId="0"/>
      <p:bldP spid="68" grpId="0"/>
      <p:bldP spid="70" grpId="0"/>
      <p:bldP spid="71" grpId="0"/>
      <p:bldP spid="7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7141D334-8434-4AF3-8014-473FA6D366EC}"/>
              </a:ext>
            </a:extLst>
          </p:cNvPr>
          <p:cNvSpPr/>
          <p:nvPr/>
        </p:nvSpPr>
        <p:spPr>
          <a:xfrm rot="16200000" flipH="1">
            <a:off x="5338916" y="-1"/>
            <a:ext cx="6853083" cy="6853083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F109F2C-FA85-4317-916E-0B4E5F44B020}"/>
              </a:ext>
            </a:extLst>
          </p:cNvPr>
          <p:cNvCxnSpPr>
            <a:cxnSpLocks/>
          </p:cNvCxnSpPr>
          <p:nvPr/>
        </p:nvCxnSpPr>
        <p:spPr>
          <a:xfrm>
            <a:off x="-1" y="2952865"/>
            <a:ext cx="12191999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4FAA3927-C37E-494D-8BDF-527955E5174E}"/>
              </a:ext>
            </a:extLst>
          </p:cNvPr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B34CAC-2B52-47E8-9B57-E3B791389FE1}"/>
              </a:ext>
            </a:extLst>
          </p:cNvPr>
          <p:cNvSpPr/>
          <p:nvPr/>
        </p:nvSpPr>
        <p:spPr>
          <a:xfrm>
            <a:off x="10922695" y="0"/>
            <a:ext cx="2133600" cy="6286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370843" y="3662598"/>
            <a:ext cx="6555626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tr-TR" sz="5400" b="1" dirty="0" smtClean="0">
                <a:latin typeface="+mj-lt"/>
              </a:rPr>
              <a:t>Teşekkürler.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F109F2C-FA85-4317-916E-0B4E5F44B020}"/>
              </a:ext>
            </a:extLst>
          </p:cNvPr>
          <p:cNvCxnSpPr>
            <a:cxnSpLocks/>
          </p:cNvCxnSpPr>
          <p:nvPr/>
        </p:nvCxnSpPr>
        <p:spPr>
          <a:xfrm>
            <a:off x="60959" y="5373103"/>
            <a:ext cx="12191999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16</a:t>
            </a:fld>
            <a:endParaRPr lang="en-US"/>
          </a:p>
        </p:txBody>
      </p:sp>
      <p:pic>
        <p:nvPicPr>
          <p:cNvPr id="1026" name="Picture 2" descr="C:\Users\Hamdican\Desktop\logoT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" y="257175"/>
            <a:ext cx="1524630" cy="698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8880953" y="6115050"/>
            <a:ext cx="305801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tr-TR" sz="2400" b="1" dirty="0" smtClean="0">
                <a:latin typeface="+mj-lt"/>
              </a:rPr>
              <a:t>Hamdican Gülgen</a:t>
            </a:r>
          </a:p>
        </p:txBody>
      </p:sp>
    </p:spTree>
    <p:extLst>
      <p:ext uri="{BB962C8B-B14F-4D97-AF65-F5344CB8AC3E}">
        <p14:creationId xmlns:p14="http://schemas.microsoft.com/office/powerpoint/2010/main" val="2770294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7141D334-8434-4AF3-8014-473FA6D366EC}"/>
              </a:ext>
            </a:extLst>
          </p:cNvPr>
          <p:cNvSpPr/>
          <p:nvPr/>
        </p:nvSpPr>
        <p:spPr>
          <a:xfrm rot="16200000" flipH="1">
            <a:off x="10549002" y="-265130"/>
            <a:ext cx="1377865" cy="1908128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4FAA3927-C37E-494D-8BDF-527955E5174E}"/>
              </a:ext>
            </a:extLst>
          </p:cNvPr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467266" y="821696"/>
            <a:ext cx="5527222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tr-TR" sz="4400" b="1" dirty="0" smtClean="0">
                <a:latin typeface="+mj-lt"/>
              </a:rPr>
              <a:t>KURAMLAR’A GİRİŞ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2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467266" y="2287744"/>
            <a:ext cx="9156526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tr-TR" sz="3600" dirty="0" smtClean="0">
                <a:latin typeface="+mj-lt"/>
              </a:rPr>
              <a:t>Tarihsel süreç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tr-TR" sz="3600" dirty="0" smtClean="0">
                <a:latin typeface="+mj-lt"/>
              </a:rPr>
              <a:t>Kapsam kuramları ve süreç kuramları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tr-TR" sz="3600" dirty="0" smtClean="0">
                <a:latin typeface="+mj-lt"/>
              </a:rPr>
              <a:t>Güdüler ve ihtiyaçlar</a:t>
            </a:r>
          </a:p>
          <a:p>
            <a:endParaRPr lang="tr-TR" sz="3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8036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7141D334-8434-4AF3-8014-473FA6D366EC}"/>
              </a:ext>
            </a:extLst>
          </p:cNvPr>
          <p:cNvSpPr/>
          <p:nvPr/>
        </p:nvSpPr>
        <p:spPr>
          <a:xfrm rot="16200000" flipH="1">
            <a:off x="10549002" y="-265130"/>
            <a:ext cx="1377865" cy="1908128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4FAA3927-C37E-494D-8BDF-527955E5174E}"/>
              </a:ext>
            </a:extLst>
          </p:cNvPr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1365337" y="982085"/>
            <a:ext cx="374979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tr-TR" sz="4400" b="1" dirty="0" smtClean="0">
                <a:latin typeface="+mj-lt"/>
              </a:rPr>
              <a:t>KURAMLAR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3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1365337" y="2109302"/>
            <a:ext cx="9156526" cy="34163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tr-TR" sz="3600" dirty="0" smtClean="0">
                <a:latin typeface="+mj-lt"/>
              </a:rPr>
              <a:t>Kapsam Kuramları:</a:t>
            </a:r>
          </a:p>
          <a:p>
            <a:endParaRPr lang="tr-TR" sz="3600" dirty="0">
              <a:latin typeface="+mj-lt"/>
            </a:endParaRPr>
          </a:p>
          <a:p>
            <a:pPr marL="742950" indent="-742950">
              <a:buFont typeface="+mj-lt"/>
              <a:buAutoNum type="arabicPeriod"/>
            </a:pPr>
            <a:r>
              <a:rPr lang="tr-TR" sz="3600" dirty="0" smtClean="0">
                <a:latin typeface="+mj-lt"/>
              </a:rPr>
              <a:t>Maslow’un İhtiyaçlar Hiyerarşisi Kuramı</a:t>
            </a:r>
          </a:p>
          <a:p>
            <a:pPr marL="742950" indent="-742950">
              <a:buFont typeface="+mj-lt"/>
              <a:buAutoNum type="arabicPeriod"/>
            </a:pPr>
            <a:r>
              <a:rPr lang="tr-TR" sz="3600" dirty="0" smtClean="0">
                <a:latin typeface="+mj-lt"/>
              </a:rPr>
              <a:t>Alderfer’in VIG Kuramı</a:t>
            </a:r>
          </a:p>
          <a:p>
            <a:pPr marL="742950" indent="-742950">
              <a:buFont typeface="+mj-lt"/>
              <a:buAutoNum type="arabicPeriod"/>
            </a:pPr>
            <a:r>
              <a:rPr lang="tr-TR" sz="3600" dirty="0" smtClean="0">
                <a:latin typeface="+mj-lt"/>
              </a:rPr>
              <a:t>Herzberg’in İki Faktör Kuramı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>
                <a:latin typeface="+mj-lt"/>
              </a:rPr>
              <a:t>McClelland</a:t>
            </a:r>
            <a:r>
              <a:rPr lang="tr-TR" sz="3600" dirty="0" smtClean="0">
                <a:latin typeface="+mj-lt"/>
              </a:rPr>
              <a:t>’ın İhtiyaç Başarısı Kuramı</a:t>
            </a:r>
          </a:p>
        </p:txBody>
      </p:sp>
    </p:spTree>
    <p:extLst>
      <p:ext uri="{BB962C8B-B14F-4D97-AF65-F5344CB8AC3E}">
        <p14:creationId xmlns:p14="http://schemas.microsoft.com/office/powerpoint/2010/main" val="996795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">
            <a:extLst>
              <a:ext uri="{FF2B5EF4-FFF2-40B4-BE49-F238E27FC236}">
                <a16:creationId xmlns:a16="http://schemas.microsoft.com/office/drawing/2014/main" id="{5412B7D6-9400-4B66-8814-DCF81BEB0C5A}"/>
              </a:ext>
            </a:extLst>
          </p:cNvPr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ABBA9B-1329-47B1-9E6B-E01B6F3823E7}"/>
              </a:ext>
            </a:extLst>
          </p:cNvPr>
          <p:cNvSpPr/>
          <p:nvPr/>
        </p:nvSpPr>
        <p:spPr>
          <a:xfrm>
            <a:off x="10058400" y="97712"/>
            <a:ext cx="2133600" cy="177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62710-286F-4B00-9BF4-C4E48604E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4</a:t>
            </a:fld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FBEE536-15E8-4AEB-9601-528D20F19BCD}"/>
              </a:ext>
            </a:extLst>
          </p:cNvPr>
          <p:cNvSpPr txBox="1"/>
          <p:nvPr/>
        </p:nvSpPr>
        <p:spPr>
          <a:xfrm>
            <a:off x="2298774" y="1648578"/>
            <a:ext cx="3341612" cy="25545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sz="4000" b="1" dirty="0" smtClean="0">
                <a:latin typeface="+mj-lt"/>
              </a:rPr>
              <a:t>Maslow’un İhtiyaçlar Hiyerarşisi (1943)</a:t>
            </a:r>
            <a:endParaRPr lang="en-US" sz="4000" b="1" dirty="0">
              <a:latin typeface="+mj-lt"/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38C9BB15-836C-43DB-A14E-1B60FA9DDB52}"/>
              </a:ext>
            </a:extLst>
          </p:cNvPr>
          <p:cNvGrpSpPr/>
          <p:nvPr/>
        </p:nvGrpSpPr>
        <p:grpSpPr>
          <a:xfrm>
            <a:off x="3627628" y="489857"/>
            <a:ext cx="4799511" cy="5544230"/>
            <a:chOff x="3067050" y="1614488"/>
            <a:chExt cx="3768725" cy="4552950"/>
          </a:xfrm>
        </p:grpSpPr>
        <p:sp>
          <p:nvSpPr>
            <p:cNvPr id="57" name="Freeform 5">
              <a:extLst>
                <a:ext uri="{FF2B5EF4-FFF2-40B4-BE49-F238E27FC236}">
                  <a16:creationId xmlns:a16="http://schemas.microsoft.com/office/drawing/2014/main" id="{36E76328-72C9-4B9D-8CE0-A57CC64142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5300" y="2398713"/>
              <a:ext cx="1260475" cy="1320800"/>
            </a:xfrm>
            <a:custGeom>
              <a:avLst/>
              <a:gdLst>
                <a:gd name="T0" fmla="*/ 0 w 103"/>
                <a:gd name="T1" fmla="*/ 58 h 108"/>
                <a:gd name="T2" fmla="*/ 58 w 103"/>
                <a:gd name="T3" fmla="*/ 0 h 108"/>
                <a:gd name="T4" fmla="*/ 103 w 103"/>
                <a:gd name="T5" fmla="*/ 108 h 108"/>
                <a:gd name="T6" fmla="*/ 21 w 103"/>
                <a:gd name="T7" fmla="*/ 108 h 108"/>
                <a:gd name="T8" fmla="*/ 0 w 103"/>
                <a:gd name="T9" fmla="*/ 5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" h="108">
                  <a:moveTo>
                    <a:pt x="0" y="58"/>
                  </a:moveTo>
                  <a:cubicBezTo>
                    <a:pt x="58" y="0"/>
                    <a:pt x="58" y="0"/>
                    <a:pt x="58" y="0"/>
                  </a:cubicBezTo>
                  <a:cubicBezTo>
                    <a:pt x="84" y="29"/>
                    <a:pt x="100" y="67"/>
                    <a:pt x="103" y="108"/>
                  </a:cubicBezTo>
                  <a:cubicBezTo>
                    <a:pt x="21" y="108"/>
                    <a:pt x="21" y="108"/>
                    <a:pt x="21" y="108"/>
                  </a:cubicBezTo>
                  <a:cubicBezTo>
                    <a:pt x="18" y="90"/>
                    <a:pt x="11" y="73"/>
                    <a:pt x="0" y="58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" name="Freeform 6">
              <a:extLst>
                <a:ext uri="{FF2B5EF4-FFF2-40B4-BE49-F238E27FC236}">
                  <a16:creationId xmlns:a16="http://schemas.microsoft.com/office/drawing/2014/main" id="{99B30E6E-5BB6-4C4B-87C3-64DCFDD00C5A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5300" y="4049713"/>
              <a:ext cx="1260475" cy="1335088"/>
            </a:xfrm>
            <a:custGeom>
              <a:avLst/>
              <a:gdLst>
                <a:gd name="T0" fmla="*/ 21 w 103"/>
                <a:gd name="T1" fmla="*/ 0 h 109"/>
                <a:gd name="T2" fmla="*/ 103 w 103"/>
                <a:gd name="T3" fmla="*/ 0 h 109"/>
                <a:gd name="T4" fmla="*/ 58 w 103"/>
                <a:gd name="T5" fmla="*/ 109 h 109"/>
                <a:gd name="T6" fmla="*/ 0 w 103"/>
                <a:gd name="T7" fmla="*/ 51 h 109"/>
                <a:gd name="T8" fmla="*/ 21 w 103"/>
                <a:gd name="T9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" h="109">
                  <a:moveTo>
                    <a:pt x="21" y="0"/>
                  </a:moveTo>
                  <a:cubicBezTo>
                    <a:pt x="103" y="0"/>
                    <a:pt x="103" y="0"/>
                    <a:pt x="103" y="0"/>
                  </a:cubicBezTo>
                  <a:cubicBezTo>
                    <a:pt x="100" y="42"/>
                    <a:pt x="84" y="79"/>
                    <a:pt x="58" y="109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11" y="36"/>
                    <a:pt x="18" y="19"/>
                    <a:pt x="21" y="0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6" name="Freeform 7">
              <a:extLst>
                <a:ext uri="{FF2B5EF4-FFF2-40B4-BE49-F238E27FC236}">
                  <a16:creationId xmlns:a16="http://schemas.microsoft.com/office/drawing/2014/main" id="{D3F11AAF-8333-456A-8917-E09B48A8FB94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0750" y="1614488"/>
              <a:ext cx="1322388" cy="1260475"/>
            </a:xfrm>
            <a:custGeom>
              <a:avLst/>
              <a:gdLst>
                <a:gd name="T0" fmla="*/ 0 w 108"/>
                <a:gd name="T1" fmla="*/ 82 h 103"/>
                <a:gd name="T2" fmla="*/ 0 w 108"/>
                <a:gd name="T3" fmla="*/ 0 h 103"/>
                <a:gd name="T4" fmla="*/ 108 w 108"/>
                <a:gd name="T5" fmla="*/ 45 h 103"/>
                <a:gd name="T6" fmla="*/ 50 w 108"/>
                <a:gd name="T7" fmla="*/ 103 h 103"/>
                <a:gd name="T8" fmla="*/ 0 w 108"/>
                <a:gd name="T9" fmla="*/ 82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" h="103">
                  <a:moveTo>
                    <a:pt x="0" y="82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41" y="3"/>
                    <a:pt x="79" y="19"/>
                    <a:pt x="108" y="45"/>
                  </a:cubicBezTo>
                  <a:cubicBezTo>
                    <a:pt x="50" y="103"/>
                    <a:pt x="50" y="103"/>
                    <a:pt x="50" y="103"/>
                  </a:cubicBezTo>
                  <a:cubicBezTo>
                    <a:pt x="36" y="92"/>
                    <a:pt x="18" y="85"/>
                    <a:pt x="0" y="82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8" name="Freeform 11">
              <a:extLst>
                <a:ext uri="{FF2B5EF4-FFF2-40B4-BE49-F238E27FC236}">
                  <a16:creationId xmlns:a16="http://schemas.microsoft.com/office/drawing/2014/main" id="{612C8F94-2844-4771-88D2-3C2381E271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7050" y="4906963"/>
              <a:ext cx="1333500" cy="1260475"/>
            </a:xfrm>
            <a:custGeom>
              <a:avLst/>
              <a:gdLst>
                <a:gd name="T0" fmla="*/ 109 w 109"/>
                <a:gd name="T1" fmla="*/ 20 h 103"/>
                <a:gd name="T2" fmla="*/ 109 w 109"/>
                <a:gd name="T3" fmla="*/ 103 h 103"/>
                <a:gd name="T4" fmla="*/ 0 w 109"/>
                <a:gd name="T5" fmla="*/ 58 h 103"/>
                <a:gd name="T6" fmla="*/ 58 w 109"/>
                <a:gd name="T7" fmla="*/ 0 h 103"/>
                <a:gd name="T8" fmla="*/ 109 w 109"/>
                <a:gd name="T9" fmla="*/ 2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" h="103">
                  <a:moveTo>
                    <a:pt x="109" y="20"/>
                  </a:moveTo>
                  <a:cubicBezTo>
                    <a:pt x="109" y="103"/>
                    <a:pt x="109" y="103"/>
                    <a:pt x="109" y="103"/>
                  </a:cubicBezTo>
                  <a:cubicBezTo>
                    <a:pt x="67" y="100"/>
                    <a:pt x="30" y="83"/>
                    <a:pt x="0" y="58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73" y="11"/>
                    <a:pt x="90" y="18"/>
                    <a:pt x="109" y="20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9" name="Freeform 12">
              <a:extLst>
                <a:ext uri="{FF2B5EF4-FFF2-40B4-BE49-F238E27FC236}">
                  <a16:creationId xmlns:a16="http://schemas.microsoft.com/office/drawing/2014/main" id="{3DF4FBAC-E327-4188-9A1E-4B22ABF336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0750" y="4906963"/>
              <a:ext cx="1322388" cy="1260475"/>
            </a:xfrm>
            <a:custGeom>
              <a:avLst/>
              <a:gdLst>
                <a:gd name="T0" fmla="*/ 50 w 108"/>
                <a:gd name="T1" fmla="*/ 0 h 103"/>
                <a:gd name="T2" fmla="*/ 108 w 108"/>
                <a:gd name="T3" fmla="*/ 58 h 103"/>
                <a:gd name="T4" fmla="*/ 0 w 108"/>
                <a:gd name="T5" fmla="*/ 103 h 103"/>
                <a:gd name="T6" fmla="*/ 0 w 108"/>
                <a:gd name="T7" fmla="*/ 20 h 103"/>
                <a:gd name="T8" fmla="*/ 50 w 108"/>
                <a:gd name="T9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" h="103">
                  <a:moveTo>
                    <a:pt x="50" y="0"/>
                  </a:moveTo>
                  <a:cubicBezTo>
                    <a:pt x="108" y="58"/>
                    <a:pt x="108" y="58"/>
                    <a:pt x="108" y="58"/>
                  </a:cubicBezTo>
                  <a:cubicBezTo>
                    <a:pt x="79" y="83"/>
                    <a:pt x="41" y="100"/>
                    <a:pt x="0" y="10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18" y="18"/>
                    <a:pt x="36" y="11"/>
                    <a:pt x="50" y="0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81B3F1E3-A767-488B-83BD-B8FC16D6BF5C}"/>
              </a:ext>
            </a:extLst>
          </p:cNvPr>
          <p:cNvSpPr txBox="1"/>
          <p:nvPr/>
        </p:nvSpPr>
        <p:spPr>
          <a:xfrm>
            <a:off x="5834382" y="947550"/>
            <a:ext cx="121767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sz="1600" b="1" dirty="0" smtClean="0">
                <a:solidFill>
                  <a:prstClr val="white"/>
                </a:solidFill>
                <a:latin typeface="Segoe UI"/>
              </a:rPr>
              <a:t>Fiziksel İhtiyaçlar</a:t>
            </a:r>
            <a:endParaRPr lang="en-US" sz="1600" b="1" dirty="0">
              <a:solidFill>
                <a:prstClr val="white"/>
              </a:solidFill>
              <a:latin typeface="Segoe UI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8E42C6BA-4D47-4FC6-A82E-E16950159571}"/>
              </a:ext>
            </a:extLst>
          </p:cNvPr>
          <p:cNvSpPr txBox="1"/>
          <p:nvPr/>
        </p:nvSpPr>
        <p:spPr>
          <a:xfrm>
            <a:off x="7110720" y="3748885"/>
            <a:ext cx="1135459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sz="1600" b="1" dirty="0" smtClean="0">
                <a:solidFill>
                  <a:prstClr val="white"/>
                </a:solidFill>
                <a:latin typeface="Segoe UI"/>
              </a:rPr>
              <a:t>Ait Olma ve Sevgi İhtiyacı</a:t>
            </a:r>
            <a:endParaRPr lang="en-US" sz="1600" b="1" dirty="0">
              <a:solidFill>
                <a:prstClr val="white"/>
              </a:solidFill>
              <a:latin typeface="Segoe UI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2C4DDEE5-612D-43F3-8FEB-04A5A985E88C}"/>
              </a:ext>
            </a:extLst>
          </p:cNvPr>
          <p:cNvSpPr txBox="1"/>
          <p:nvPr/>
        </p:nvSpPr>
        <p:spPr>
          <a:xfrm>
            <a:off x="3739253" y="4983088"/>
            <a:ext cx="164102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sz="1600" b="1" dirty="0" smtClean="0">
                <a:solidFill>
                  <a:prstClr val="white"/>
                </a:solidFill>
                <a:latin typeface="Segoe UI"/>
              </a:rPr>
              <a:t>Kendini Gerçekleştirme</a:t>
            </a:r>
            <a:endParaRPr lang="en-US" sz="1600" b="1" dirty="0">
              <a:solidFill>
                <a:prstClr val="white"/>
              </a:solidFill>
              <a:latin typeface="Segoe UI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7EC010D9-716C-4DFE-9BAE-AA15065FC16D}"/>
              </a:ext>
            </a:extLst>
          </p:cNvPr>
          <p:cNvSpPr txBox="1"/>
          <p:nvPr/>
        </p:nvSpPr>
        <p:spPr>
          <a:xfrm>
            <a:off x="7453651" y="381870"/>
            <a:ext cx="1518657" cy="492443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 anchor="ctr">
            <a:spAutoFit/>
          </a:bodyPr>
          <a:lstStyle/>
          <a:p>
            <a:r>
              <a:rPr lang="tr-TR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Yiyecek, su, barınma vb.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1EE48EA5-D88A-4508-AFEA-2271AF4BE0B5}"/>
              </a:ext>
            </a:extLst>
          </p:cNvPr>
          <p:cNvSpPr txBox="1"/>
          <p:nvPr/>
        </p:nvSpPr>
        <p:spPr>
          <a:xfrm>
            <a:off x="6870895" y="320315"/>
            <a:ext cx="607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Segoe UI"/>
              </a:rPr>
              <a:t>01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0368B741-9BE2-408D-8EC8-FDFFCCA130F2}"/>
              </a:ext>
            </a:extLst>
          </p:cNvPr>
          <p:cNvSpPr txBox="1"/>
          <p:nvPr/>
        </p:nvSpPr>
        <p:spPr>
          <a:xfrm>
            <a:off x="8500030" y="2187186"/>
            <a:ext cx="1518657" cy="492443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 anchor="ctr">
            <a:spAutoFit/>
          </a:bodyPr>
          <a:lstStyle/>
          <a:p>
            <a:r>
              <a:rPr lang="tr-TR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Korunma, güvenlik vb.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E3EAFD8-9627-4572-8B9B-23679360B532}"/>
              </a:ext>
            </a:extLst>
          </p:cNvPr>
          <p:cNvSpPr txBox="1"/>
          <p:nvPr/>
        </p:nvSpPr>
        <p:spPr>
          <a:xfrm>
            <a:off x="8340568" y="1694744"/>
            <a:ext cx="607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Segoe UI"/>
              </a:rPr>
              <a:t>02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FB3CA6C2-D2A0-4481-9944-D320259C88C6}"/>
              </a:ext>
            </a:extLst>
          </p:cNvPr>
          <p:cNvSpPr txBox="1"/>
          <p:nvPr/>
        </p:nvSpPr>
        <p:spPr>
          <a:xfrm>
            <a:off x="7689328" y="5702163"/>
            <a:ext cx="1518657" cy="738664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 anchor="ctr">
            <a:spAutoFit/>
          </a:bodyPr>
          <a:lstStyle/>
          <a:p>
            <a:r>
              <a:rPr lang="tr-TR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Prestij, başarma </a:t>
            </a:r>
            <a:r>
              <a:rPr lang="tr-TR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</a:t>
            </a:r>
            <a:r>
              <a:rPr lang="tr-TR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uygusu, takdir </a:t>
            </a:r>
            <a:r>
              <a:rPr lang="tr-TR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</a:t>
            </a:r>
            <a:r>
              <a:rPr lang="tr-TR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dilme.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A2337708-EDAE-40E7-8891-75CBA660690D}"/>
              </a:ext>
            </a:extLst>
          </p:cNvPr>
          <p:cNvSpPr txBox="1"/>
          <p:nvPr/>
        </p:nvSpPr>
        <p:spPr>
          <a:xfrm>
            <a:off x="7013124" y="5713691"/>
            <a:ext cx="607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Segoe UI"/>
              </a:rPr>
              <a:t>04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51B4813-5B76-42C9-9FF7-617D29BC549A}"/>
              </a:ext>
            </a:extLst>
          </p:cNvPr>
          <p:cNvSpPr txBox="1"/>
          <p:nvPr/>
        </p:nvSpPr>
        <p:spPr>
          <a:xfrm flipH="1">
            <a:off x="2338365" y="5809885"/>
            <a:ext cx="1518657" cy="492443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tr-TR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Yaşam amacı, </a:t>
            </a:r>
            <a:r>
              <a:rPr lang="tr-TR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h</a:t>
            </a:r>
            <a:r>
              <a:rPr lang="tr-TR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ayattan tatmin.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64B9EB9-7DD4-495F-B339-4B8ECB2FC66C}"/>
              </a:ext>
            </a:extLst>
          </p:cNvPr>
          <p:cNvSpPr txBox="1"/>
          <p:nvPr/>
        </p:nvSpPr>
        <p:spPr>
          <a:xfrm flipH="1">
            <a:off x="3969580" y="5809885"/>
            <a:ext cx="607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Segoe UI"/>
              </a:rPr>
              <a:t>05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CCFCD813-4834-439C-AB96-3288C83DE75D}"/>
              </a:ext>
            </a:extLst>
          </p:cNvPr>
          <p:cNvSpPr txBox="1"/>
          <p:nvPr/>
        </p:nvSpPr>
        <p:spPr>
          <a:xfrm>
            <a:off x="8524521" y="4297138"/>
            <a:ext cx="1518657" cy="738664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 anchor="ctr">
            <a:spAutoFit/>
          </a:bodyPr>
          <a:lstStyle/>
          <a:p>
            <a:r>
              <a:rPr lang="tr-TR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İlişki kurma, arkadaşlık, sosyal çevre vb. 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0CAF368-9B31-4264-AC8A-F40CB7BC79DC}"/>
              </a:ext>
            </a:extLst>
          </p:cNvPr>
          <p:cNvSpPr txBox="1"/>
          <p:nvPr/>
        </p:nvSpPr>
        <p:spPr>
          <a:xfrm>
            <a:off x="8448657" y="3820084"/>
            <a:ext cx="607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Segoe UI"/>
              </a:rPr>
              <a:t>03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1B3F1E3-A767-488B-83BD-B8FC16D6BF5C}"/>
              </a:ext>
            </a:extLst>
          </p:cNvPr>
          <p:cNvSpPr txBox="1"/>
          <p:nvPr/>
        </p:nvSpPr>
        <p:spPr>
          <a:xfrm>
            <a:off x="7118139" y="2217964"/>
            <a:ext cx="106026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sz="1600" b="1" dirty="0" smtClean="0">
                <a:solidFill>
                  <a:prstClr val="white"/>
                </a:solidFill>
                <a:latin typeface="Segoe UI"/>
              </a:rPr>
              <a:t>Güvenlik İhtiyacı</a:t>
            </a:r>
            <a:endParaRPr lang="en-US" sz="1600" b="1" dirty="0">
              <a:solidFill>
                <a:prstClr val="white"/>
              </a:solidFill>
              <a:latin typeface="Segoe UI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E42C6BA-4D47-4FC6-A82E-E16950159571}"/>
              </a:ext>
            </a:extLst>
          </p:cNvPr>
          <p:cNvSpPr txBox="1"/>
          <p:nvPr/>
        </p:nvSpPr>
        <p:spPr>
          <a:xfrm>
            <a:off x="5834382" y="4983088"/>
            <a:ext cx="1135459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sz="1600" b="1" dirty="0" smtClean="0">
                <a:solidFill>
                  <a:prstClr val="white"/>
                </a:solidFill>
                <a:latin typeface="Segoe UI"/>
              </a:rPr>
              <a:t>Değer İhtiyacı</a:t>
            </a:r>
            <a:endParaRPr lang="en-US" sz="1600" b="1" dirty="0">
              <a:solidFill>
                <a:prstClr val="white"/>
              </a:solidFill>
              <a:latin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92652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81" grpId="0"/>
      <p:bldP spid="88" grpId="0"/>
      <p:bldP spid="96" grpId="0"/>
      <p:bldP spid="102" grpId="0"/>
      <p:bldP spid="103" grpId="0"/>
      <p:bldP spid="105" grpId="0"/>
      <p:bldP spid="106" grpId="0"/>
      <p:bldP spid="108" grpId="0"/>
      <p:bldP spid="109" grpId="0"/>
      <p:bldP spid="111" grpId="0"/>
      <p:bldP spid="112" grpId="0"/>
      <p:bldP spid="114" grpId="0"/>
      <p:bldP spid="115" grpId="0"/>
      <p:bldP spid="72" grpId="0"/>
      <p:bldP spid="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7141D334-8434-4AF3-8014-473FA6D366EC}"/>
              </a:ext>
            </a:extLst>
          </p:cNvPr>
          <p:cNvSpPr/>
          <p:nvPr/>
        </p:nvSpPr>
        <p:spPr>
          <a:xfrm rot="16200000" flipH="1">
            <a:off x="10549002" y="-265130"/>
            <a:ext cx="1377865" cy="1908128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4FAA3927-C37E-494D-8BDF-527955E5174E}"/>
              </a:ext>
            </a:extLst>
          </p:cNvPr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1485900" y="715521"/>
            <a:ext cx="5208814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tr-TR" sz="3600" b="1" dirty="0" smtClean="0">
                <a:latin typeface="+mj-lt"/>
              </a:rPr>
              <a:t>Maslow’un Kuramının Kilit Noktaları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5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1485900" y="2786410"/>
            <a:ext cx="9156526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tr-TR" sz="3200" dirty="0" smtClean="0">
                <a:latin typeface="+mj-lt"/>
              </a:rPr>
              <a:t>İlk kez motivasyonun bilimsel açıdan ele alınması.</a:t>
            </a:r>
          </a:p>
          <a:p>
            <a:pPr marL="742950" indent="-742950">
              <a:buFont typeface="+mj-lt"/>
              <a:buAutoNum type="arabicPeriod"/>
            </a:pPr>
            <a:r>
              <a:rPr lang="tr-TR" sz="3200" dirty="0" smtClean="0">
                <a:latin typeface="+mj-lt"/>
              </a:rPr>
              <a:t>Dünya çapında en fazla tanınan ve kullanılan kuram.</a:t>
            </a:r>
          </a:p>
        </p:txBody>
      </p:sp>
    </p:spTree>
    <p:extLst>
      <p:ext uri="{BB962C8B-B14F-4D97-AF65-F5344CB8AC3E}">
        <p14:creationId xmlns:p14="http://schemas.microsoft.com/office/powerpoint/2010/main" val="29741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96181093-D069-46E3-8EFA-D4EF1E61AB7F}"/>
              </a:ext>
            </a:extLst>
          </p:cNvPr>
          <p:cNvSpPr txBox="1"/>
          <p:nvPr/>
        </p:nvSpPr>
        <p:spPr>
          <a:xfrm>
            <a:off x="1847113" y="413546"/>
            <a:ext cx="7885611" cy="110799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sz="3600" b="1" dirty="0" smtClean="0">
                <a:latin typeface="+mj-lt"/>
              </a:rPr>
              <a:t>Maslow’un İhtiyaçlar Hiyerarşisi (1943)</a:t>
            </a:r>
            <a:endParaRPr lang="en-US" sz="3600" b="1" dirty="0">
              <a:latin typeface="+mj-lt"/>
            </a:endParaRPr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5412B7D6-9400-4B66-8814-DCF81BEB0C5A}"/>
              </a:ext>
            </a:extLst>
          </p:cNvPr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ABBA9B-1329-47B1-9E6B-E01B6F3823E7}"/>
              </a:ext>
            </a:extLst>
          </p:cNvPr>
          <p:cNvSpPr/>
          <p:nvPr/>
        </p:nvSpPr>
        <p:spPr>
          <a:xfrm>
            <a:off x="10058400" y="97712"/>
            <a:ext cx="2133600" cy="177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62710-286F-4B00-9BF4-C4E48604E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6</a:t>
            </a:fld>
            <a:endParaRPr lang="en-US"/>
          </a:p>
        </p:txBody>
      </p:sp>
      <p:pic>
        <p:nvPicPr>
          <p:cNvPr id="2051" name="Picture 3" descr="C:\Users\Hamdican\Desktop\maslow-ihtiyaclar-hiyerarsisi-piramid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659" y="1730112"/>
            <a:ext cx="6022517" cy="480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987425" y="3363961"/>
            <a:ext cx="1935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+mj-lt"/>
              </a:rPr>
              <a:t>1960</a:t>
            </a:r>
          </a:p>
        </p:txBody>
      </p:sp>
    </p:spTree>
    <p:extLst>
      <p:ext uri="{BB962C8B-B14F-4D97-AF65-F5344CB8AC3E}">
        <p14:creationId xmlns:p14="http://schemas.microsoft.com/office/powerpoint/2010/main" val="1056443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96181093-D069-46E3-8EFA-D4EF1E61AB7F}"/>
              </a:ext>
            </a:extLst>
          </p:cNvPr>
          <p:cNvSpPr txBox="1"/>
          <p:nvPr/>
        </p:nvSpPr>
        <p:spPr>
          <a:xfrm>
            <a:off x="1485900" y="402298"/>
            <a:ext cx="9371556" cy="110799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3600" b="1" dirty="0">
                <a:latin typeface="+mj-lt"/>
              </a:rPr>
              <a:t>Keith </a:t>
            </a:r>
            <a:r>
              <a:rPr lang="en-US" sz="3600" b="1" dirty="0" err="1">
                <a:latin typeface="+mj-lt"/>
              </a:rPr>
              <a:t>Davis’in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İşletmede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İnsan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 smtClean="0">
                <a:latin typeface="+mj-lt"/>
              </a:rPr>
              <a:t>İlişkileri</a:t>
            </a:r>
            <a:r>
              <a:rPr lang="tr-TR" sz="3600" b="1" dirty="0" smtClean="0">
                <a:latin typeface="+mj-lt"/>
              </a:rPr>
              <a:t> (1957)</a:t>
            </a:r>
            <a:endParaRPr lang="en-US" sz="3600" b="1" dirty="0">
              <a:latin typeface="+mj-lt"/>
            </a:endParaRPr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5412B7D6-9400-4B66-8814-DCF81BEB0C5A}"/>
              </a:ext>
            </a:extLst>
          </p:cNvPr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ABBA9B-1329-47B1-9E6B-E01B6F3823E7}"/>
              </a:ext>
            </a:extLst>
          </p:cNvPr>
          <p:cNvSpPr/>
          <p:nvPr/>
        </p:nvSpPr>
        <p:spPr>
          <a:xfrm>
            <a:off x="10058400" y="97712"/>
            <a:ext cx="2133600" cy="177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62710-286F-4B00-9BF4-C4E48604E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7</a:t>
            </a:fld>
            <a:endParaRPr lang="en-US"/>
          </a:p>
        </p:txBody>
      </p:sp>
      <p:pic>
        <p:nvPicPr>
          <p:cNvPr id="2050" name="Picture 2" descr="C:\Users\Hamdican\Desktop\ihtiyaclar-hiyerarsisi-gosterim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506637"/>
            <a:ext cx="5442558" cy="4963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878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">
            <a:extLst>
              <a:ext uri="{FF2B5EF4-FFF2-40B4-BE49-F238E27FC236}">
                <a16:creationId xmlns:a16="http://schemas.microsoft.com/office/drawing/2014/main" id="{5412B7D6-9400-4B66-8814-DCF81BEB0C5A}"/>
              </a:ext>
            </a:extLst>
          </p:cNvPr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ABBA9B-1329-47B1-9E6B-E01B6F3823E7}"/>
              </a:ext>
            </a:extLst>
          </p:cNvPr>
          <p:cNvSpPr/>
          <p:nvPr/>
        </p:nvSpPr>
        <p:spPr>
          <a:xfrm>
            <a:off x="10058400" y="97712"/>
            <a:ext cx="2133600" cy="177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75CD53-6108-481A-A31F-305A2B59F755}"/>
              </a:ext>
            </a:extLst>
          </p:cNvPr>
          <p:cNvSpPr txBox="1"/>
          <p:nvPr/>
        </p:nvSpPr>
        <p:spPr>
          <a:xfrm>
            <a:off x="607286" y="275512"/>
            <a:ext cx="10808351" cy="110799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sz="3600" b="1" dirty="0">
                <a:latin typeface="+mj-lt"/>
              </a:rPr>
              <a:t>Alderfer’in </a:t>
            </a:r>
            <a:r>
              <a:rPr lang="tr-TR" sz="3600" b="1" dirty="0" smtClean="0">
                <a:latin typeface="+mj-lt"/>
              </a:rPr>
              <a:t>V.I.G –ERG- Kuramı </a:t>
            </a:r>
            <a:endParaRPr lang="tr-TR" sz="3600" b="1" dirty="0">
              <a:latin typeface="+mj-lt"/>
            </a:endParaRPr>
          </a:p>
          <a:p>
            <a:pPr algn="ctr"/>
            <a:r>
              <a:rPr lang="tr-TR" sz="3600" b="1" dirty="0">
                <a:latin typeface="+mj-lt"/>
              </a:rPr>
              <a:t>(1972)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62710-286F-4B00-9BF4-C4E48604E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8</a:t>
            </a:fld>
            <a:endParaRPr lang="en-US"/>
          </a:p>
        </p:txBody>
      </p:sp>
      <p:sp>
        <p:nvSpPr>
          <p:cNvPr id="13" name="Oval 5">
            <a:extLst>
              <a:ext uri="{FF2B5EF4-FFF2-40B4-BE49-F238E27FC236}">
                <a16:creationId xmlns:a16="http://schemas.microsoft.com/office/drawing/2014/main" id="{705626B2-548B-491E-9541-6845DC766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7962" y="4076084"/>
            <a:ext cx="1391521" cy="12465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7">
            <a:extLst>
              <a:ext uri="{FF2B5EF4-FFF2-40B4-BE49-F238E27FC236}">
                <a16:creationId xmlns:a16="http://schemas.microsoft.com/office/drawing/2014/main" id="{C92A7406-85C3-49AE-AA28-A1F88CBB8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0233" y="2608530"/>
            <a:ext cx="1391521" cy="1251474"/>
          </a:xfrm>
          <a:prstGeom prst="ellipse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9">
            <a:extLst>
              <a:ext uri="{FF2B5EF4-FFF2-40B4-BE49-F238E27FC236}">
                <a16:creationId xmlns:a16="http://schemas.microsoft.com/office/drawing/2014/main" id="{E6D72D63-140A-496E-BBC5-ADE7CF585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9943" y="3923450"/>
            <a:ext cx="1391521" cy="124655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16">
            <a:extLst>
              <a:ext uri="{FF2B5EF4-FFF2-40B4-BE49-F238E27FC236}">
                <a16:creationId xmlns:a16="http://schemas.microsoft.com/office/drawing/2014/main" id="{3B5FABD2-2141-48BD-A736-462BEBCE35D3}"/>
              </a:ext>
            </a:extLst>
          </p:cNvPr>
          <p:cNvSpPr>
            <a:spLocks/>
          </p:cNvSpPr>
          <p:nvPr/>
        </p:nvSpPr>
        <p:spPr bwMode="auto">
          <a:xfrm>
            <a:off x="6967716" y="3526895"/>
            <a:ext cx="3468161" cy="2523712"/>
          </a:xfrm>
          <a:custGeom>
            <a:avLst/>
            <a:gdLst>
              <a:gd name="T0" fmla="*/ 852 w 1015"/>
              <a:gd name="T1" fmla="*/ 0 h 823"/>
              <a:gd name="T2" fmla="*/ 689 w 1015"/>
              <a:gd name="T3" fmla="*/ 282 h 823"/>
              <a:gd name="T4" fmla="*/ 775 w 1015"/>
              <a:gd name="T5" fmla="*/ 282 h 823"/>
              <a:gd name="T6" fmla="*/ 775 w 1015"/>
              <a:gd name="T7" fmla="*/ 365 h 823"/>
              <a:gd name="T8" fmla="*/ 682 w 1015"/>
              <a:gd name="T9" fmla="*/ 581 h 823"/>
              <a:gd name="T10" fmla="*/ 464 w 1015"/>
              <a:gd name="T11" fmla="*/ 670 h 823"/>
              <a:gd name="T12" fmla="*/ 152 w 1015"/>
              <a:gd name="T13" fmla="*/ 358 h 823"/>
              <a:gd name="T14" fmla="*/ 152 w 1015"/>
              <a:gd name="T15" fmla="*/ 90 h 823"/>
              <a:gd name="T16" fmla="*/ 74 w 1015"/>
              <a:gd name="T17" fmla="*/ 225 h 823"/>
              <a:gd name="T18" fmla="*/ 0 w 1015"/>
              <a:gd name="T19" fmla="*/ 96 h 823"/>
              <a:gd name="T20" fmla="*/ 0 w 1015"/>
              <a:gd name="T21" fmla="*/ 358 h 823"/>
              <a:gd name="T22" fmla="*/ 464 w 1015"/>
              <a:gd name="T23" fmla="*/ 823 h 823"/>
              <a:gd name="T24" fmla="*/ 789 w 1015"/>
              <a:gd name="T25" fmla="*/ 690 h 823"/>
              <a:gd name="T26" fmla="*/ 928 w 1015"/>
              <a:gd name="T27" fmla="*/ 367 h 823"/>
              <a:gd name="T28" fmla="*/ 928 w 1015"/>
              <a:gd name="T29" fmla="*/ 282 h 823"/>
              <a:gd name="T30" fmla="*/ 1015 w 1015"/>
              <a:gd name="T31" fmla="*/ 282 h 823"/>
              <a:gd name="T32" fmla="*/ 852 w 1015"/>
              <a:gd name="T33" fmla="*/ 0 h 8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015" h="823">
                <a:moveTo>
                  <a:pt x="852" y="0"/>
                </a:moveTo>
                <a:cubicBezTo>
                  <a:pt x="689" y="282"/>
                  <a:pt x="689" y="282"/>
                  <a:pt x="689" y="282"/>
                </a:cubicBezTo>
                <a:cubicBezTo>
                  <a:pt x="775" y="282"/>
                  <a:pt x="775" y="282"/>
                  <a:pt x="775" y="282"/>
                </a:cubicBezTo>
                <a:cubicBezTo>
                  <a:pt x="775" y="365"/>
                  <a:pt x="775" y="365"/>
                  <a:pt x="775" y="365"/>
                </a:cubicBezTo>
                <a:cubicBezTo>
                  <a:pt x="774" y="447"/>
                  <a:pt x="741" y="523"/>
                  <a:pt x="682" y="581"/>
                </a:cubicBezTo>
                <a:cubicBezTo>
                  <a:pt x="624" y="639"/>
                  <a:pt x="546" y="670"/>
                  <a:pt x="464" y="670"/>
                </a:cubicBezTo>
                <a:cubicBezTo>
                  <a:pt x="292" y="670"/>
                  <a:pt x="152" y="530"/>
                  <a:pt x="152" y="358"/>
                </a:cubicBezTo>
                <a:cubicBezTo>
                  <a:pt x="152" y="90"/>
                  <a:pt x="152" y="90"/>
                  <a:pt x="152" y="90"/>
                </a:cubicBezTo>
                <a:cubicBezTo>
                  <a:pt x="74" y="225"/>
                  <a:pt x="74" y="225"/>
                  <a:pt x="74" y="225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358"/>
                  <a:pt x="0" y="358"/>
                  <a:pt x="0" y="358"/>
                </a:cubicBezTo>
                <a:cubicBezTo>
                  <a:pt x="0" y="614"/>
                  <a:pt x="208" y="823"/>
                  <a:pt x="464" y="823"/>
                </a:cubicBezTo>
                <a:cubicBezTo>
                  <a:pt x="586" y="823"/>
                  <a:pt x="702" y="775"/>
                  <a:pt x="789" y="690"/>
                </a:cubicBezTo>
                <a:cubicBezTo>
                  <a:pt x="876" y="604"/>
                  <a:pt x="926" y="489"/>
                  <a:pt x="928" y="367"/>
                </a:cubicBezTo>
                <a:cubicBezTo>
                  <a:pt x="928" y="282"/>
                  <a:pt x="928" y="282"/>
                  <a:pt x="928" y="282"/>
                </a:cubicBezTo>
                <a:cubicBezTo>
                  <a:pt x="1015" y="282"/>
                  <a:pt x="1015" y="282"/>
                  <a:pt x="1015" y="282"/>
                </a:cubicBezTo>
                <a:lnTo>
                  <a:pt x="852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17">
            <a:extLst>
              <a:ext uri="{FF2B5EF4-FFF2-40B4-BE49-F238E27FC236}">
                <a16:creationId xmlns:a16="http://schemas.microsoft.com/office/drawing/2014/main" id="{821064D5-EA1D-49A6-8EE8-154669E7A2CF}"/>
              </a:ext>
            </a:extLst>
          </p:cNvPr>
          <p:cNvSpPr>
            <a:spLocks/>
          </p:cNvSpPr>
          <p:nvPr/>
        </p:nvSpPr>
        <p:spPr bwMode="auto">
          <a:xfrm>
            <a:off x="4325899" y="1728593"/>
            <a:ext cx="3468161" cy="2523712"/>
          </a:xfrm>
          <a:custGeom>
            <a:avLst/>
            <a:gdLst>
              <a:gd name="T0" fmla="*/ 928 w 1015"/>
              <a:gd name="T1" fmla="*/ 541 h 823"/>
              <a:gd name="T2" fmla="*/ 928 w 1015"/>
              <a:gd name="T3" fmla="*/ 456 h 823"/>
              <a:gd name="T4" fmla="*/ 790 w 1015"/>
              <a:gd name="T5" fmla="*/ 133 h 823"/>
              <a:gd name="T6" fmla="*/ 464 w 1015"/>
              <a:gd name="T7" fmla="*/ 0 h 823"/>
              <a:gd name="T8" fmla="*/ 0 w 1015"/>
              <a:gd name="T9" fmla="*/ 464 h 823"/>
              <a:gd name="T10" fmla="*/ 0 w 1015"/>
              <a:gd name="T11" fmla="*/ 724 h 823"/>
              <a:gd name="T12" fmla="*/ 73 w 1015"/>
              <a:gd name="T13" fmla="*/ 597 h 823"/>
              <a:gd name="T14" fmla="*/ 152 w 1015"/>
              <a:gd name="T15" fmla="*/ 735 h 823"/>
              <a:gd name="T16" fmla="*/ 152 w 1015"/>
              <a:gd name="T17" fmla="*/ 464 h 823"/>
              <a:gd name="T18" fmla="*/ 464 w 1015"/>
              <a:gd name="T19" fmla="*/ 152 h 823"/>
              <a:gd name="T20" fmla="*/ 683 w 1015"/>
              <a:gd name="T21" fmla="*/ 242 h 823"/>
              <a:gd name="T22" fmla="*/ 776 w 1015"/>
              <a:gd name="T23" fmla="*/ 458 h 823"/>
              <a:gd name="T24" fmla="*/ 776 w 1015"/>
              <a:gd name="T25" fmla="*/ 541 h 823"/>
              <a:gd name="T26" fmla="*/ 689 w 1015"/>
              <a:gd name="T27" fmla="*/ 541 h 823"/>
              <a:gd name="T28" fmla="*/ 852 w 1015"/>
              <a:gd name="T29" fmla="*/ 823 h 823"/>
              <a:gd name="T30" fmla="*/ 1015 w 1015"/>
              <a:gd name="T31" fmla="*/ 541 h 823"/>
              <a:gd name="T32" fmla="*/ 928 w 1015"/>
              <a:gd name="T33" fmla="*/ 541 h 8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015" h="823">
                <a:moveTo>
                  <a:pt x="928" y="541"/>
                </a:moveTo>
                <a:cubicBezTo>
                  <a:pt x="928" y="456"/>
                  <a:pt x="928" y="456"/>
                  <a:pt x="928" y="456"/>
                </a:cubicBezTo>
                <a:cubicBezTo>
                  <a:pt x="926" y="334"/>
                  <a:pt x="877" y="219"/>
                  <a:pt x="790" y="133"/>
                </a:cubicBezTo>
                <a:cubicBezTo>
                  <a:pt x="702" y="47"/>
                  <a:pt x="587" y="0"/>
                  <a:pt x="464" y="0"/>
                </a:cubicBezTo>
                <a:cubicBezTo>
                  <a:pt x="208" y="0"/>
                  <a:pt x="0" y="208"/>
                  <a:pt x="0" y="464"/>
                </a:cubicBezTo>
                <a:cubicBezTo>
                  <a:pt x="0" y="724"/>
                  <a:pt x="0" y="724"/>
                  <a:pt x="0" y="724"/>
                </a:cubicBezTo>
                <a:cubicBezTo>
                  <a:pt x="73" y="597"/>
                  <a:pt x="73" y="597"/>
                  <a:pt x="73" y="597"/>
                </a:cubicBezTo>
                <a:cubicBezTo>
                  <a:pt x="152" y="735"/>
                  <a:pt x="152" y="735"/>
                  <a:pt x="152" y="735"/>
                </a:cubicBezTo>
                <a:cubicBezTo>
                  <a:pt x="152" y="464"/>
                  <a:pt x="152" y="464"/>
                  <a:pt x="152" y="464"/>
                </a:cubicBezTo>
                <a:cubicBezTo>
                  <a:pt x="152" y="292"/>
                  <a:pt x="292" y="152"/>
                  <a:pt x="464" y="152"/>
                </a:cubicBezTo>
                <a:cubicBezTo>
                  <a:pt x="546" y="152"/>
                  <a:pt x="624" y="184"/>
                  <a:pt x="683" y="242"/>
                </a:cubicBezTo>
                <a:cubicBezTo>
                  <a:pt x="741" y="299"/>
                  <a:pt x="774" y="376"/>
                  <a:pt x="776" y="458"/>
                </a:cubicBezTo>
                <a:cubicBezTo>
                  <a:pt x="776" y="541"/>
                  <a:pt x="776" y="541"/>
                  <a:pt x="776" y="541"/>
                </a:cubicBezTo>
                <a:cubicBezTo>
                  <a:pt x="689" y="541"/>
                  <a:pt x="689" y="541"/>
                  <a:pt x="689" y="541"/>
                </a:cubicBezTo>
                <a:cubicBezTo>
                  <a:pt x="852" y="823"/>
                  <a:pt x="852" y="823"/>
                  <a:pt x="852" y="823"/>
                </a:cubicBezTo>
                <a:cubicBezTo>
                  <a:pt x="1015" y="541"/>
                  <a:pt x="1015" y="541"/>
                  <a:pt x="1015" y="541"/>
                </a:cubicBezTo>
                <a:lnTo>
                  <a:pt x="928" y="54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18">
            <a:extLst>
              <a:ext uri="{FF2B5EF4-FFF2-40B4-BE49-F238E27FC236}">
                <a16:creationId xmlns:a16="http://schemas.microsoft.com/office/drawing/2014/main" id="{EB9F1141-2C9C-41D3-B4EF-8468DC6F8F92}"/>
              </a:ext>
            </a:extLst>
          </p:cNvPr>
          <p:cNvSpPr>
            <a:spLocks/>
          </p:cNvSpPr>
          <p:nvPr/>
        </p:nvSpPr>
        <p:spPr bwMode="auto">
          <a:xfrm>
            <a:off x="1642896" y="3526895"/>
            <a:ext cx="3468161" cy="2523712"/>
          </a:xfrm>
          <a:custGeom>
            <a:avLst/>
            <a:gdLst>
              <a:gd name="T0" fmla="*/ 852 w 1015"/>
              <a:gd name="T1" fmla="*/ 0 h 823"/>
              <a:gd name="T2" fmla="*/ 689 w 1015"/>
              <a:gd name="T3" fmla="*/ 282 h 823"/>
              <a:gd name="T4" fmla="*/ 776 w 1015"/>
              <a:gd name="T5" fmla="*/ 282 h 823"/>
              <a:gd name="T6" fmla="*/ 776 w 1015"/>
              <a:gd name="T7" fmla="*/ 365 h 823"/>
              <a:gd name="T8" fmla="*/ 682 w 1015"/>
              <a:gd name="T9" fmla="*/ 581 h 823"/>
              <a:gd name="T10" fmla="*/ 464 w 1015"/>
              <a:gd name="T11" fmla="*/ 670 h 823"/>
              <a:gd name="T12" fmla="*/ 152 w 1015"/>
              <a:gd name="T13" fmla="*/ 358 h 823"/>
              <a:gd name="T14" fmla="*/ 152 w 1015"/>
              <a:gd name="T15" fmla="*/ 90 h 823"/>
              <a:gd name="T16" fmla="*/ 74 w 1015"/>
              <a:gd name="T17" fmla="*/ 225 h 823"/>
              <a:gd name="T18" fmla="*/ 0 w 1015"/>
              <a:gd name="T19" fmla="*/ 96 h 823"/>
              <a:gd name="T20" fmla="*/ 0 w 1015"/>
              <a:gd name="T21" fmla="*/ 358 h 823"/>
              <a:gd name="T22" fmla="*/ 464 w 1015"/>
              <a:gd name="T23" fmla="*/ 823 h 823"/>
              <a:gd name="T24" fmla="*/ 789 w 1015"/>
              <a:gd name="T25" fmla="*/ 690 h 823"/>
              <a:gd name="T26" fmla="*/ 928 w 1015"/>
              <a:gd name="T27" fmla="*/ 367 h 823"/>
              <a:gd name="T28" fmla="*/ 928 w 1015"/>
              <a:gd name="T29" fmla="*/ 282 h 823"/>
              <a:gd name="T30" fmla="*/ 1015 w 1015"/>
              <a:gd name="T31" fmla="*/ 282 h 823"/>
              <a:gd name="T32" fmla="*/ 852 w 1015"/>
              <a:gd name="T33" fmla="*/ 0 h 8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015" h="823">
                <a:moveTo>
                  <a:pt x="852" y="0"/>
                </a:moveTo>
                <a:cubicBezTo>
                  <a:pt x="689" y="282"/>
                  <a:pt x="689" y="282"/>
                  <a:pt x="689" y="282"/>
                </a:cubicBezTo>
                <a:cubicBezTo>
                  <a:pt x="776" y="282"/>
                  <a:pt x="776" y="282"/>
                  <a:pt x="776" y="282"/>
                </a:cubicBezTo>
                <a:cubicBezTo>
                  <a:pt x="776" y="365"/>
                  <a:pt x="776" y="365"/>
                  <a:pt x="776" y="365"/>
                </a:cubicBezTo>
                <a:cubicBezTo>
                  <a:pt x="774" y="447"/>
                  <a:pt x="741" y="523"/>
                  <a:pt x="682" y="581"/>
                </a:cubicBezTo>
                <a:cubicBezTo>
                  <a:pt x="624" y="639"/>
                  <a:pt x="546" y="670"/>
                  <a:pt x="464" y="670"/>
                </a:cubicBezTo>
                <a:cubicBezTo>
                  <a:pt x="292" y="670"/>
                  <a:pt x="152" y="530"/>
                  <a:pt x="152" y="358"/>
                </a:cubicBezTo>
                <a:cubicBezTo>
                  <a:pt x="152" y="90"/>
                  <a:pt x="152" y="90"/>
                  <a:pt x="152" y="90"/>
                </a:cubicBezTo>
                <a:cubicBezTo>
                  <a:pt x="74" y="225"/>
                  <a:pt x="74" y="225"/>
                  <a:pt x="74" y="225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358"/>
                  <a:pt x="0" y="358"/>
                  <a:pt x="0" y="358"/>
                </a:cubicBezTo>
                <a:cubicBezTo>
                  <a:pt x="0" y="614"/>
                  <a:pt x="208" y="823"/>
                  <a:pt x="464" y="823"/>
                </a:cubicBezTo>
                <a:cubicBezTo>
                  <a:pt x="586" y="823"/>
                  <a:pt x="702" y="775"/>
                  <a:pt x="789" y="690"/>
                </a:cubicBezTo>
                <a:cubicBezTo>
                  <a:pt x="877" y="604"/>
                  <a:pt x="926" y="489"/>
                  <a:pt x="928" y="367"/>
                </a:cubicBezTo>
                <a:cubicBezTo>
                  <a:pt x="928" y="282"/>
                  <a:pt x="928" y="282"/>
                  <a:pt x="928" y="282"/>
                </a:cubicBezTo>
                <a:cubicBezTo>
                  <a:pt x="1015" y="282"/>
                  <a:pt x="1015" y="282"/>
                  <a:pt x="1015" y="282"/>
                </a:cubicBezTo>
                <a:lnTo>
                  <a:pt x="85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4BF9BC9-0E4E-442A-9A7E-7BE9F969B416}"/>
              </a:ext>
            </a:extLst>
          </p:cNvPr>
          <p:cNvSpPr txBox="1"/>
          <p:nvPr/>
        </p:nvSpPr>
        <p:spPr>
          <a:xfrm>
            <a:off x="4921234" y="4024499"/>
            <a:ext cx="1969517" cy="5539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b="1" dirty="0" smtClean="0">
                <a:latin typeface="+mj-lt"/>
              </a:rPr>
              <a:t>İlişki Kurma Gereksinimi</a:t>
            </a:r>
            <a:endParaRPr lang="en-US" b="1" dirty="0">
              <a:latin typeface="+mj-lt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7FBA46-02CA-46F3-899D-E75AF1865C42}"/>
              </a:ext>
            </a:extLst>
          </p:cNvPr>
          <p:cNvSpPr txBox="1"/>
          <p:nvPr/>
        </p:nvSpPr>
        <p:spPr>
          <a:xfrm>
            <a:off x="1974856" y="3319518"/>
            <a:ext cx="2505268" cy="5539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b="1" dirty="0" smtClean="0">
                <a:latin typeface="+mj-lt"/>
              </a:rPr>
              <a:t>Varoluş </a:t>
            </a:r>
          </a:p>
          <a:p>
            <a:pPr algn="ctr"/>
            <a:r>
              <a:rPr lang="tr-TR" b="1" dirty="0" smtClean="0">
                <a:latin typeface="+mj-lt"/>
              </a:rPr>
              <a:t>Gereksinimleri</a:t>
            </a:r>
            <a:endParaRPr lang="en-US" b="1" dirty="0">
              <a:latin typeface="+mj-lt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DCFC243E-485F-402C-839E-D0D2FE11612C}"/>
              </a:ext>
            </a:extLst>
          </p:cNvPr>
          <p:cNvSpPr txBox="1"/>
          <p:nvPr/>
        </p:nvSpPr>
        <p:spPr>
          <a:xfrm>
            <a:off x="7648524" y="3198901"/>
            <a:ext cx="1836459" cy="5539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tr-TR" b="1" dirty="0" smtClean="0">
                <a:latin typeface="+mj-lt"/>
              </a:rPr>
              <a:t>Gelişme Gereksinimi</a:t>
            </a:r>
            <a:endParaRPr lang="en-US" b="1" dirty="0">
              <a:latin typeface="+mj-lt"/>
            </a:endParaRPr>
          </a:p>
        </p:txBody>
      </p:sp>
      <p:pic>
        <p:nvPicPr>
          <p:cNvPr id="22" name="Picture 6" descr="C:\Users\Hamdican\Downloads\noun_talk_947027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595"/>
          <a:stretch/>
        </p:blipFill>
        <p:spPr bwMode="auto">
          <a:xfrm>
            <a:off x="5258520" y="2570808"/>
            <a:ext cx="1294946" cy="1067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Hamdican\Downloads\noun_maslow's hierarchy of needs_1604833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9" t="7190" r="9517" b="20306"/>
          <a:stretch/>
        </p:blipFill>
        <p:spPr bwMode="auto">
          <a:xfrm>
            <a:off x="2762358" y="4246276"/>
            <a:ext cx="942728" cy="834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Hamdican\Downloads\noun_boss_704704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14" t="10860" r="13358" b="26931"/>
          <a:stretch/>
        </p:blipFill>
        <p:spPr bwMode="auto">
          <a:xfrm>
            <a:off x="8110512" y="4170578"/>
            <a:ext cx="890381" cy="752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857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17" grpId="0" animBg="1"/>
      <p:bldP spid="19" grpId="0" animBg="1"/>
      <p:bldP spid="26" grpId="0" animBg="1"/>
      <p:bldP spid="27" grpId="0" animBg="1"/>
      <p:bldP spid="28" grpId="0" animBg="1"/>
      <p:bldP spid="91" grpId="0"/>
      <p:bldP spid="93" grpId="0"/>
      <p:bldP spid="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7141D334-8434-4AF3-8014-473FA6D366EC}"/>
              </a:ext>
            </a:extLst>
          </p:cNvPr>
          <p:cNvSpPr/>
          <p:nvPr/>
        </p:nvSpPr>
        <p:spPr>
          <a:xfrm rot="16200000" flipH="1">
            <a:off x="10549002" y="-265130"/>
            <a:ext cx="1377865" cy="1908128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4FAA3927-C37E-494D-8BDF-527955E5174E}"/>
              </a:ext>
            </a:extLst>
          </p:cNvPr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1485900" y="715521"/>
            <a:ext cx="5208814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tr-TR" sz="3600" b="1" dirty="0" smtClean="0">
                <a:latin typeface="+mj-lt"/>
              </a:rPr>
              <a:t>Alderfer’in Kuramının Kilit Noktaları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C915-17D6-486A-86EC-048CBE10C825}" type="slidenum">
              <a:rPr lang="en-US" smtClean="0"/>
              <a:t>9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E1F35E-9892-4FEF-BD72-1351948704E9}"/>
              </a:ext>
            </a:extLst>
          </p:cNvPr>
          <p:cNvSpPr txBox="1"/>
          <p:nvPr/>
        </p:nvSpPr>
        <p:spPr>
          <a:xfrm>
            <a:off x="1485900" y="3032632"/>
            <a:ext cx="9156526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tr-TR" sz="3200" dirty="0" smtClean="0">
                <a:latin typeface="+mj-lt"/>
              </a:rPr>
              <a:t>İnsanların örgüt olarak ele alınması.</a:t>
            </a:r>
          </a:p>
          <a:p>
            <a:pPr marL="742950" indent="-742950">
              <a:buFont typeface="+mj-lt"/>
              <a:buAutoNum type="arabicPeriod"/>
            </a:pPr>
            <a:r>
              <a:rPr lang="tr-TR" sz="3200" dirty="0" smtClean="0">
                <a:latin typeface="+mj-lt"/>
              </a:rPr>
              <a:t>İş yaşamına yönelik olması.</a:t>
            </a:r>
          </a:p>
          <a:p>
            <a:pPr marL="742950" indent="-742950">
              <a:buFont typeface="+mj-lt"/>
              <a:buAutoNum type="arabicPeriod"/>
            </a:pPr>
            <a:r>
              <a:rPr lang="tr-TR" sz="3200" dirty="0" smtClean="0">
                <a:latin typeface="+mj-lt"/>
              </a:rPr>
              <a:t>Lineer şekilde ilerlemesi.</a:t>
            </a:r>
          </a:p>
        </p:txBody>
      </p:sp>
    </p:spTree>
    <p:extLst>
      <p:ext uri="{BB962C8B-B14F-4D97-AF65-F5344CB8AC3E}">
        <p14:creationId xmlns:p14="http://schemas.microsoft.com/office/powerpoint/2010/main" val="224841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Custom 8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B01B2E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rn 03">
      <a:majorFont>
        <a:latin typeface="Segoe U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</TotalTime>
  <Words>391</Words>
  <Application>Microsoft Office PowerPoint</Application>
  <PresentationFormat>Geniş ekran</PresentationFormat>
  <Paragraphs>110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Segoe UI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Hüner</dc:creator>
  <cp:keywords/>
  <dc:description/>
  <cp:lastModifiedBy>Hüner</cp:lastModifiedBy>
  <cp:revision>118</cp:revision>
  <dcterms:created xsi:type="dcterms:W3CDTF">2018-05-07T03:42:01Z</dcterms:created>
  <dcterms:modified xsi:type="dcterms:W3CDTF">2020-04-21T18:11:40Z</dcterms:modified>
  <cp:category/>
</cp:coreProperties>
</file>