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8"/>
  </p:notesMasterIdLst>
  <p:sldIdLst>
    <p:sldId id="256" r:id="rId2"/>
    <p:sldId id="293" r:id="rId3"/>
    <p:sldId id="295" r:id="rId4"/>
    <p:sldId id="316" r:id="rId5"/>
    <p:sldId id="317" r:id="rId6"/>
    <p:sldId id="279" r:id="rId7"/>
    <p:sldId id="296" r:id="rId8"/>
    <p:sldId id="315" r:id="rId9"/>
    <p:sldId id="318" r:id="rId10"/>
    <p:sldId id="320" r:id="rId11"/>
    <p:sldId id="288" r:id="rId12"/>
    <p:sldId id="319" r:id="rId13"/>
    <p:sldId id="321" r:id="rId14"/>
    <p:sldId id="291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  <p:sldId id="306" r:id="rId25"/>
    <p:sldId id="307" r:id="rId26"/>
    <p:sldId id="280" r:id="rId27"/>
    <p:sldId id="289" r:id="rId28"/>
    <p:sldId id="290" r:id="rId29"/>
    <p:sldId id="292" r:id="rId30"/>
    <p:sldId id="309" r:id="rId31"/>
    <p:sldId id="310" r:id="rId32"/>
    <p:sldId id="311" r:id="rId33"/>
    <p:sldId id="312" r:id="rId34"/>
    <p:sldId id="313" r:id="rId35"/>
    <p:sldId id="314" r:id="rId36"/>
    <p:sldId id="308" r:id="rId37"/>
  </p:sldIdLst>
  <p:sldSz cx="9144000" cy="6858000" type="screen4x3"/>
  <p:notesSz cx="6794500" cy="99314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aşlıksız Bölüm" id="{F3A50166-41AF-4C34-9DCE-E1DCE8AFFED2}">
          <p14:sldIdLst>
            <p14:sldId id="256"/>
            <p14:sldId id="293"/>
            <p14:sldId id="295"/>
            <p14:sldId id="316"/>
            <p14:sldId id="317"/>
            <p14:sldId id="279"/>
            <p14:sldId id="296"/>
            <p14:sldId id="315"/>
            <p14:sldId id="318"/>
            <p14:sldId id="320"/>
            <p14:sldId id="288"/>
            <p14:sldId id="319"/>
            <p14:sldId id="321"/>
            <p14:sldId id="291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280"/>
            <p14:sldId id="289"/>
            <p14:sldId id="290"/>
            <p14:sldId id="292"/>
            <p14:sldId id="309"/>
            <p14:sldId id="310"/>
            <p14:sldId id="311"/>
            <p14:sldId id="312"/>
            <p14:sldId id="313"/>
            <p14:sldId id="314"/>
            <p14:sldId id="30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9467" autoAdjust="0"/>
  </p:normalViewPr>
  <p:slideViewPr>
    <p:cSldViewPr>
      <p:cViewPr varScale="1">
        <p:scale>
          <a:sx n="70" d="100"/>
          <a:sy n="70" d="100"/>
        </p:scale>
        <p:origin x="118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02" y="-90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0D9305-C946-47C7-8718-A0CDCBFFC3E5}" type="datetimeFigureOut">
              <a:rPr lang="tr-TR" smtClean="0"/>
              <a:t>18.4.2020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915A4-CB96-49D0-B516-02CC3FED67B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9988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C1E78-7104-478A-8EB3-0A27C6B765E9}" type="datetime1">
              <a:rPr lang="tr-TR" smtClean="0"/>
              <a:t>18.4.2020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Prof. Dr. Hüner Şencan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521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18.4.2020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tr-TR" dirty="0" smtClean="0"/>
              <a:t>Prof. Dr. Hüner Şencan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3"/>
          </p:nvPr>
        </p:nvSpPr>
        <p:spPr>
          <a:xfrm>
            <a:off x="457200" y="1557338"/>
            <a:ext cx="8229600" cy="4679950"/>
          </a:xfrm>
        </p:spPr>
        <p:txBody>
          <a:bodyPr/>
          <a:lstStyle>
            <a:lvl1pPr marL="0" indent="0">
              <a:buNone/>
              <a:defRPr sz="2400"/>
            </a:lvl1pPr>
            <a:lvl2pPr>
              <a:defRPr sz="2000"/>
            </a:lvl2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</p:txBody>
      </p:sp>
    </p:spTree>
    <p:extLst>
      <p:ext uri="{BB962C8B-B14F-4D97-AF65-F5344CB8AC3E}">
        <p14:creationId xmlns:p14="http://schemas.microsoft.com/office/powerpoint/2010/main" val="26506404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1F4CA-1B31-4FEB-B67E-DEC7B5D4B85D}" type="datetime1">
              <a:rPr lang="tr-TR" smtClean="0"/>
              <a:t>18.4.2020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tr-TR" dirty="0" smtClean="0"/>
              <a:t>Prof. Dr. Hüner Şencan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DF76F-C135-4C74-B914-C73210BC11C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9425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11560" y="2286164"/>
            <a:ext cx="7772400" cy="1820773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sz="5600" dirty="0" smtClean="0"/>
              <a:t>Motivasyonda Süreç Kuramları</a:t>
            </a:r>
            <a:endParaRPr lang="tr-TR" sz="33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4437112"/>
            <a:ext cx="6400800" cy="1201688"/>
          </a:xfrm>
        </p:spPr>
        <p:txBody>
          <a:bodyPr/>
          <a:lstStyle/>
          <a:p>
            <a:r>
              <a:rPr lang="tr-TR" sz="2600" dirty="0" smtClean="0"/>
              <a:t>Prof. Dr. Hüner Şencan</a:t>
            </a:r>
          </a:p>
          <a:p>
            <a:r>
              <a:rPr lang="tr-TR" sz="2600" dirty="0" smtClean="0"/>
              <a:t>İstanbul Ticaret Üniversitesi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143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Birinci ve İkinci Düzey Sonuçlar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10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Birinci düzey sonuçlar</a:t>
            </a:r>
            <a:r>
              <a:rPr lang="tr-TR" dirty="0" smtClean="0"/>
              <a:t>: Bireyin elindeki işi yapma ve gerçekleştirme biçimiyle ilgili olan davranışlarıdır</a:t>
            </a:r>
          </a:p>
          <a:p>
            <a:pPr lvl="1"/>
            <a:r>
              <a:rPr lang="tr-TR" dirty="0" smtClean="0"/>
              <a:t>Üretkenlik,</a:t>
            </a:r>
          </a:p>
          <a:p>
            <a:pPr lvl="1"/>
            <a:r>
              <a:rPr lang="tr-TR" dirty="0" smtClean="0"/>
              <a:t>devamsızlık, </a:t>
            </a:r>
          </a:p>
          <a:p>
            <a:pPr lvl="1"/>
            <a:r>
              <a:rPr lang="tr-TR" dirty="0"/>
              <a:t>İ</a:t>
            </a:r>
            <a:r>
              <a:rPr lang="tr-TR" dirty="0" smtClean="0"/>
              <a:t>şgücü devri,  </a:t>
            </a:r>
          </a:p>
          <a:p>
            <a:pPr lvl="1"/>
            <a:r>
              <a:rPr lang="tr-TR" dirty="0" smtClean="0"/>
              <a:t>Üretim kalitesi</a:t>
            </a:r>
          </a:p>
          <a:p>
            <a:pPr lvl="1"/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İkinci düzey sonuçlar</a:t>
            </a:r>
            <a:r>
              <a:rPr lang="tr-TR" dirty="0" smtClean="0"/>
              <a:t>: Birinci düzey faaliyetlerden elde edilen ikinci düzey neticelerdir.</a:t>
            </a:r>
          </a:p>
          <a:p>
            <a:pPr lvl="1"/>
            <a:r>
              <a:rPr lang="tr-TR" dirty="0" smtClean="0"/>
              <a:t>Maaş artışı</a:t>
            </a:r>
          </a:p>
          <a:p>
            <a:pPr lvl="1"/>
            <a:r>
              <a:rPr lang="tr-TR" dirty="0" smtClean="0"/>
              <a:t>Grup tarafından kabul edilme veya ret edilme</a:t>
            </a:r>
          </a:p>
          <a:p>
            <a:pPr lvl="1"/>
            <a:r>
              <a:rPr lang="tr-TR" dirty="0" smtClean="0"/>
              <a:t>Terfi</a:t>
            </a:r>
          </a:p>
          <a:p>
            <a:pPr lvl="1"/>
            <a:r>
              <a:rPr lang="tr-TR" dirty="0" smtClean="0"/>
              <a:t>İşten çıkarılma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29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Vroom’un Beklenti Kuramı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18.4.2020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11</a:t>
            </a:fld>
            <a:endParaRPr lang="tr-TR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429" y="1585565"/>
            <a:ext cx="6428571" cy="460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57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Motivasyon Eşitliği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12</a:t>
            </a:fld>
            <a:endParaRPr lang="tr-TR" dirty="0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3501008"/>
            <a:ext cx="7877175" cy="600075"/>
          </a:xfrm>
          <a:prstGeom prst="rect">
            <a:avLst/>
          </a:prstGeom>
        </p:spPr>
      </p:pic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sz="3000" dirty="0" smtClean="0"/>
              <a:t>      </a:t>
            </a:r>
            <a:r>
              <a:rPr lang="tr-TR" sz="3000" dirty="0" smtClean="0">
                <a:solidFill>
                  <a:srgbClr val="FF0000"/>
                </a:solidFill>
              </a:rPr>
              <a:t>Motivasyon = Beklenti  x  Araçsallık  x  Valens</a:t>
            </a:r>
            <a:endParaRPr lang="tr-TR" sz="3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65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Beklenti kuramından yöneticiler için sonuçlar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13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İşgörenlerin değer verdiği sonuçları veya ödülleri belirleyiniz.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Yüksek başarı ölçütlerini belirleyiniz ve o başarıyı yakalayacak davranışları ödüllendiriniz.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İşgörenlerin hedeflenen performans seviyelerini yakaladığından emin olunuz.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Arzulanan sonuçları belirli performans seviyeleriyle denkleştiriniz.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Sonuçlardaki değişiklikler yüksek çaba göstermeyi teşvik edecek bir şekilde düzenmiş olmalıdır.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Eşitsizliklere karşı ödül sistemini sürekli gözden geçiriniz.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615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Porter-Lawler Modeli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18.4.2020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14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P-L, Kendi beklenti kuramlarını geliştirmek için Vroom’un  Beklenti yaklaşımını kullanmışlardır.  Onlar da dikkatlerini «ödül» konusu üzerinde yoğunlaştırmışlardır.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P-L kuramında ÇABA-PERFORMANS-ÖDÜL-TATMİN ilişkileri üzerinde durulur.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Bireyin çaba harcaması beklediği ödülün cazip olmasına bağlıdır.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Ödülün cazip olması başarısını arttırır.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Daha iyi başarı için birey gerekli yetenek ve becerilere sahip olmalıdır.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Çaba ve başarı eşitlenemez. Çaba ile başarı arasında yetenek ve beceriler önemli rol oynar.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Bireyler arasında eşitliğe dikkat edilmesiyle </a:t>
            </a:r>
            <a:r>
              <a:rPr lang="tr-TR" dirty="0" err="1" smtClean="0"/>
              <a:t>birlekte</a:t>
            </a:r>
            <a:r>
              <a:rPr lang="tr-TR" dirty="0" smtClean="0"/>
              <a:t> elde edilen ödüller bireye tatmin sağlar.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686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Porter ve Lawler Modeli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18.4.2020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15</a:t>
            </a:fld>
            <a:endParaRPr lang="tr-TR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585565"/>
            <a:ext cx="7776864" cy="46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13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P-L Kuramında «Çaba»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16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Belirli bir görevde bireyin onu gerçekleştirmek için harcadığı enerji anlamındadır.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Ödül cazip olduğu ölçüde çaba da artar.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Birey böyle bir durumda birey harcadığı çabanın ödül için  değer olduğuna inanır.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688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P-L Kuramında </a:t>
            </a:r>
            <a:r>
              <a:rPr lang="tr-TR" dirty="0" smtClean="0"/>
              <a:t>«Başarı»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17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Çaba harcamak sonuçta «başarıyı» getirir.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Başarının düzeyi harcanan çabanın derecesine bağlıdır. Daha çok çaba harcanırsa daha çok başarı elde edilir. Bunun yanında bireyin yetenek ve becerileri ve rolünü algılama biçimi de başarı üzerinde etkili olur.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Başarı için bireyin rolünü iyi ve doğru algılaması çok önemlidir. Bu da ancak rol tanımının çok iyi yapılmasıyla gerçekleşebilir.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İnsanlar rollerini farklı şekillerde algılarlar.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Rolü örgüt tarafından iyi bir şekilde tanımlanmış olan kişiler yeterli ölçüde çaba harcayarak başarıya ulaşabilirler.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219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P-L Kuramında </a:t>
            </a:r>
            <a:r>
              <a:rPr lang="tr-TR" dirty="0" smtClean="0"/>
              <a:t>«Ödül»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18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Başarı kişiye «ödüller» getirir ki iki sınıf içinde ele alınır: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 smtClean="0"/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FF0000"/>
                </a:solidFill>
              </a:rPr>
              <a:t>İçsel ödüller</a:t>
            </a:r>
            <a:r>
              <a:rPr lang="tr-TR" dirty="0" smtClean="0"/>
              <a:t>: Kişinin kendi içinde kendisine duyduğu saygısının ve öz güveninin artmasıdır. Bütünüyle kişinin iç dünyasında gerçekleşir.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tr-TR" dirty="0" smtClean="0"/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FF0000"/>
                </a:solidFill>
              </a:rPr>
              <a:t>Dışsal ödüller</a:t>
            </a:r>
            <a:r>
              <a:rPr lang="tr-TR" dirty="0" smtClean="0"/>
              <a:t>: Para, tanınma, terfi ettirilme, övülme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88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P-L Kuramında </a:t>
            </a:r>
            <a:r>
              <a:rPr lang="tr-TR" dirty="0" smtClean="0"/>
              <a:t>«Tatmin»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19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Hem dışsal, hem de içsel ödüller düzeyinde gerçekleşir.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Bununla birlikte birey elde ödülleri diğerlerinin çabaları ve ödülleriyle birlikte ele alıp karşılaştırma yapar.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Bu karşılaştırmada elde ettiği ödül diğerlerininkine eşit veya onlardan yüksekse tatmin olur.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Eğer diğerlerinin çaba-ödüllerinden daha aşağı düzeyde ise tatminsiz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572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Süreç </a:t>
            </a:r>
            <a:r>
              <a:rPr lang="tr-TR" dirty="0"/>
              <a:t>K</a:t>
            </a:r>
            <a:r>
              <a:rPr lang="tr-TR" dirty="0" smtClean="0"/>
              <a:t>uramları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18.4.2020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2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tr-TR" dirty="0" smtClean="0"/>
              <a:t>Bu kuramlar bireyin </a:t>
            </a:r>
            <a:r>
              <a:rPr lang="tr-TR" dirty="0" smtClean="0">
                <a:solidFill>
                  <a:srgbClr val="FF0000"/>
                </a:solidFill>
              </a:rPr>
              <a:t>ödülleri</a:t>
            </a:r>
            <a:r>
              <a:rPr lang="tr-TR" dirty="0" smtClean="0"/>
              <a:t> nasıl değerlendirdiği ve hangi </a:t>
            </a:r>
            <a:r>
              <a:rPr lang="tr-TR" dirty="0" smtClean="0">
                <a:solidFill>
                  <a:srgbClr val="FF0000"/>
                </a:solidFill>
              </a:rPr>
              <a:t>süreçlerden</a:t>
            </a:r>
            <a:r>
              <a:rPr lang="tr-TR" dirty="0" smtClean="0"/>
              <a:t> geçerek nasıl bir karar verdiği konusu üzerinde durur.</a:t>
            </a:r>
          </a:p>
          <a:p>
            <a:r>
              <a:rPr lang="tr-TR" dirty="0" smtClean="0"/>
              <a:t>Kapsam kuramları insan davranışlarını enerjik hale getirenin ne olduğunu araştırırken süreç teorileri, insan davranışlarının nasıl daha enerjik bir hale getirileceği konusu üzerinde durur. </a:t>
            </a:r>
          </a:p>
          <a:p>
            <a:endParaRPr lang="tr-T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Beklenti Kuramı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Porter-Lawler Kuramı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Eşitlik Kuramı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Hedef Belirleme Kuramı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579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Her gün kendinizi söyleyeceğiniz </a:t>
            </a:r>
            <a:r>
              <a:rPr lang="tr-TR" sz="4900" b="1" dirty="0" smtClean="0">
                <a:solidFill>
                  <a:srgbClr val="FF0000"/>
                </a:solidFill>
              </a:rPr>
              <a:t>5 şey</a:t>
            </a:r>
            <a:endParaRPr lang="tr-TR" sz="4900" b="1" dirty="0">
              <a:solidFill>
                <a:srgbClr val="FF0000"/>
              </a:solidFill>
            </a:endParaRP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20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tr-TR" sz="3600" dirty="0" smtClean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3900" b="1" dirty="0" smtClean="0">
                <a:solidFill>
                  <a:srgbClr val="FF0000"/>
                </a:solidFill>
              </a:rPr>
              <a:t>Bu gün benim günüm olacaktır.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3900" b="1" dirty="0" smtClean="0">
                <a:solidFill>
                  <a:srgbClr val="FF0000"/>
                </a:solidFill>
              </a:rPr>
              <a:t>Orada, en iyi kişi benim.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3900" b="1" dirty="0" smtClean="0">
                <a:solidFill>
                  <a:srgbClr val="FF0000"/>
                </a:solidFill>
              </a:rPr>
              <a:t>Biliyorum ki kazanacağım.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3900" b="1" dirty="0" smtClean="0">
                <a:solidFill>
                  <a:srgbClr val="FF0000"/>
                </a:solidFill>
              </a:rPr>
              <a:t>Biliyorum</a:t>
            </a:r>
            <a:r>
              <a:rPr lang="tr-TR" sz="3900" b="1" dirty="0">
                <a:solidFill>
                  <a:srgbClr val="FF0000"/>
                </a:solidFill>
              </a:rPr>
              <a:t> </a:t>
            </a:r>
            <a:r>
              <a:rPr lang="tr-TR" sz="3900" b="1" dirty="0" smtClean="0">
                <a:solidFill>
                  <a:srgbClr val="FF0000"/>
                </a:solidFill>
              </a:rPr>
              <a:t>ve yapabilirim.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3900" b="1" dirty="0" smtClean="0">
                <a:solidFill>
                  <a:srgbClr val="FF0000"/>
                </a:solidFill>
              </a:rPr>
              <a:t>Allah benimle, O benim yardımcım.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360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3600" dirty="0" smtClean="0">
                <a:solidFill>
                  <a:srgbClr val="FF0000"/>
                </a:solidFill>
              </a:rPr>
              <a:t>Olumlu düşün ve kendine inan…..</a:t>
            </a:r>
            <a:endParaRPr lang="tr-TR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87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P-L </a:t>
            </a:r>
            <a:r>
              <a:rPr lang="tr-TR" dirty="0" smtClean="0"/>
              <a:t>motivasyon modeli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21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Gerçek başarı harcanan çaba ve gayretle ilgilidir.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Fakat aynı zamanda kişinin yetenek ve becerilerinden ve oynadığı rolünü algılama biçiminden de etkilenir.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İçsel ve dışsal ödülleri elde etmek «başarıya» ve başarı ise «çaba» göstermeye bağlıdır.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Ödüllerin tatmin doğurması karşılaştırmalar sonucunda en azından eşitlik olduğu algısıyla gerçekleşir. Eşitlik yoksa ÇABA ve BAŞARI sonucunda tatmin değil, tatminsizlik ortaya çıkar.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Tatmin duygusunun elde edilebilmesi için ödüllerin adil ve hakkaniyete uygun olması çok önemlidir.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81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P-L motivasyon </a:t>
            </a:r>
            <a:r>
              <a:rPr lang="tr-TR" dirty="0" smtClean="0"/>
              <a:t>modelinde engellerin kaldırılması (İlk Aşama)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22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tr-TR" dirty="0" smtClean="0"/>
              <a:t>İstekle harekete geçme ve başarıya ulaşmak için aşağıdaki engellerin kaldırılması gerekir:</a:t>
            </a:r>
          </a:p>
          <a:p>
            <a:pPr lvl="1"/>
            <a:r>
              <a:rPr lang="tr-TR" dirty="0" smtClean="0"/>
              <a:t>«Bana ne sağlayacak» kuşkusunun giderilmesi</a:t>
            </a:r>
          </a:p>
          <a:p>
            <a:pPr lvl="1"/>
            <a:r>
              <a:rPr lang="tr-TR" dirty="0" smtClean="0"/>
              <a:t>Beceri ve bilgi açığının kapatılması</a:t>
            </a:r>
          </a:p>
          <a:p>
            <a:pPr lvl="1"/>
            <a:r>
              <a:rPr lang="tr-TR" dirty="0" smtClean="0"/>
              <a:t>Çabuk vaz geçmeme, sebatkar olma, ısrarla, inatla işi sürdürme</a:t>
            </a:r>
          </a:p>
          <a:p>
            <a:pPr lvl="1"/>
            <a:r>
              <a:rPr lang="tr-TR" dirty="0" smtClean="0"/>
              <a:t>İşin diğer işlerle olan karışıklığının giderilmesi</a:t>
            </a:r>
          </a:p>
          <a:p>
            <a:pPr lvl="1"/>
            <a:r>
              <a:rPr lang="tr-TR" dirty="0" smtClean="0"/>
              <a:t>İş rolünün açık ve belirgin hale getirilmesi</a:t>
            </a:r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436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P-L </a:t>
            </a:r>
            <a:r>
              <a:rPr lang="tr-TR" dirty="0" smtClean="0"/>
              <a:t>motivasyon kuramı:  </a:t>
            </a:r>
            <a:r>
              <a:rPr lang="tr-TR" dirty="0"/>
              <a:t>Ç</a:t>
            </a:r>
            <a:r>
              <a:rPr lang="tr-TR" dirty="0" smtClean="0"/>
              <a:t>aba-ödül ilişkisinde ne yapmak gerekir?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23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Hedeflenen veya arzulanan işi başarılı bir şekilde gerçekleştirmeleri için onları gerekli beceri ve bilgiyle donat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İnsanlara rollerini doğru algılamaları için yardımcı ol, açıklamalar yap.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İnsanlara yapabileceklerine inanmalarını sağlamak için onlara gerekli malzeme, teknik ve teçhizatı sağla.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Ödüller konusunda, onları motive edecek içsel ve dışsal ödüllerden bir karma oluşturacak şekilde düzenlemeler yap.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132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P-L motivasyon kuramı:  </a:t>
            </a:r>
            <a:r>
              <a:rPr lang="tr-TR" dirty="0" smtClean="0"/>
              <a:t>Başarı ve Tatmin </a:t>
            </a:r>
            <a:r>
              <a:rPr lang="tr-TR" dirty="0"/>
              <a:t>ilişkisinde ne yapmak gerekir?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24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«Başarı ve tatmin» bağlantısı motivasyonun üçüncü sacayağı…  Şimdi ona bakalım: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 smtClean="0"/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tr-TR" sz="2200" dirty="0" smtClean="0"/>
              <a:t>Ödülleri her işgörenin </a:t>
            </a:r>
            <a:r>
              <a:rPr lang="tr-TR" sz="2200" dirty="0" smtClean="0">
                <a:solidFill>
                  <a:srgbClr val="FF0000"/>
                </a:solidFill>
              </a:rPr>
              <a:t>kendi</a:t>
            </a:r>
            <a:r>
              <a:rPr lang="tr-TR" sz="2200" dirty="0" smtClean="0"/>
              <a:t> </a:t>
            </a:r>
            <a:r>
              <a:rPr lang="tr-TR" sz="2200" dirty="0" smtClean="0">
                <a:solidFill>
                  <a:srgbClr val="FF0000"/>
                </a:solidFill>
              </a:rPr>
              <a:t>değerlerine</a:t>
            </a:r>
            <a:r>
              <a:rPr lang="tr-TR" sz="2200" dirty="0" smtClean="0"/>
              <a:t> göre belirle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tr-TR" sz="2200" dirty="0" smtClean="0"/>
              <a:t>Arzu ettiğin </a:t>
            </a:r>
            <a:r>
              <a:rPr lang="tr-TR" sz="2200" dirty="0" smtClean="0">
                <a:solidFill>
                  <a:srgbClr val="FF0000"/>
                </a:solidFill>
              </a:rPr>
              <a:t>başarı düzeyini </a:t>
            </a:r>
            <a:r>
              <a:rPr lang="tr-TR" sz="2200" dirty="0" smtClean="0"/>
              <a:t>tanımla, açık hale getir. Belirsizlikleri ortadan kaldır. 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tr-TR" sz="2200" dirty="0" smtClean="0"/>
              <a:t>Arzu ettiğin </a:t>
            </a:r>
            <a:r>
              <a:rPr lang="tr-TR" sz="2200" dirty="0" smtClean="0">
                <a:solidFill>
                  <a:srgbClr val="FF0000"/>
                </a:solidFill>
              </a:rPr>
              <a:t>performans düzeyi </a:t>
            </a:r>
            <a:r>
              <a:rPr lang="tr-TR" sz="2200" dirty="0" smtClean="0"/>
              <a:t>ne çok yüksek, erişilemeyecek kadar zor olsun… </a:t>
            </a:r>
            <a:r>
              <a:rPr lang="tr-TR" sz="2200" dirty="0"/>
              <a:t>N</a:t>
            </a:r>
            <a:r>
              <a:rPr lang="tr-TR" sz="2200" dirty="0" smtClean="0"/>
              <a:t>e de çok kolay ve basit…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tr-TR" sz="2200" dirty="0" smtClean="0"/>
              <a:t>«Değer» temelli ödülleri  kişilerin başarılarıyla ilişkilendir.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820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P-L motivasyon </a:t>
            </a:r>
            <a:r>
              <a:rPr lang="tr-TR" dirty="0" smtClean="0"/>
              <a:t>kuramının eleştirisi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25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P-L Motivasyon kuramı diğer kuramlara göre biraz daha karmaşıktır ve çok sayıda değişkenin hep birlikte göz önünde bulundurulması gerekir.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Bu modele göre yöneticiler içsel ve dışsal ödül sistemlerini dikkatli bir şekilde gözden geçirmeli ve çalışanların değer yapılarına uygun ödül sistemleri geliştirmelidirler.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Ödül sisteminde dikkat edilmesi gereken bir diğer nokta ödül türlerinin çaba düzeylerine denk olacak şekilde belirlenmesidir. Çünkü işgörenler çaba-ödül karşılaştırmalarında haksızlık hissederlerse tatmin yerine tatminsizlik içine girebilirler.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182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Eşitlik Kuramı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18.4.2020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26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Adams tarafından geliştirilmiştir ve esası kişinin kendisine adil ve hakkaniyetli bir şekilde davranılması beklentisine dayanır.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Kişinin «çıktı/girdi oranının» diğerlerinin çıktı/girdi oranlarıyla karşılaştırma esasına dayanır.</a:t>
            </a:r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212976"/>
            <a:ext cx="3888432" cy="278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73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Eşitlik Kuramı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18.4.2020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27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tr-TR" dirty="0" smtClean="0"/>
              <a:t>Kişi kendisini diğerleriyle kıyaslarken dört alternatif söz konusudur.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Kendini Örgüt içinde: </a:t>
            </a:r>
            <a:r>
              <a:rPr lang="tr-TR" dirty="0" smtClean="0">
                <a:solidFill>
                  <a:srgbClr val="FF0000"/>
                </a:solidFill>
              </a:rPr>
              <a:t>Deneyimlerini</a:t>
            </a:r>
            <a:r>
              <a:rPr lang="tr-TR" dirty="0" smtClean="0"/>
              <a:t> Mevcut örgüt içinde farklı bir pozisyonda kendisini değerlendirir.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Kendini Örgüt dışında: Deneyimlerini Mevcut örgütün dışında farklı bir pozisyonda değerlendirir.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Diğerlerini örgüt içinde: Kişi aynı işletme içinde kendisini başka bir personelle karşılaştırır.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Diğerlerini örgüt dışında: </a:t>
            </a:r>
            <a:r>
              <a:rPr lang="tr-TR" dirty="0"/>
              <a:t>Kişi </a:t>
            </a:r>
            <a:r>
              <a:rPr lang="tr-TR" dirty="0" smtClean="0"/>
              <a:t>kendisini başka bir işletmeden başka </a:t>
            </a:r>
            <a:r>
              <a:rPr lang="tr-TR" dirty="0"/>
              <a:t>bir personelle karşılaştırır.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521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Eşitlik Kuramı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18.4.2020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28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tr-TR" dirty="0" smtClean="0"/>
              <a:t>İşgören eşitsizlik duygusunu azaltmak için iki yöntemden birine başvurur: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Girdilerini değiştirir: Algıladığı eşitsizlik duygusunun gücüne göre bilgi, enerji, deneyim, çaba gibi girdilerinde değişikliğe gider.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Çıktılarını değiştirir: İkinci seçenek kendisine karşı haksızlık yapıldığını hissediyorsa yönetimle görüşerek maaşının veya para dışı diğer kazançlarının artırılmasını talep eder.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025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0" y="133502"/>
            <a:ext cx="1248854" cy="1425272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Hedef Belirleme Modeli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18.4.2020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29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FF0000"/>
                </a:solidFill>
              </a:rPr>
              <a:t>Hedef Belirleme </a:t>
            </a:r>
            <a:r>
              <a:rPr lang="tr-TR" dirty="0" smtClean="0"/>
              <a:t>veya </a:t>
            </a:r>
            <a:r>
              <a:rPr lang="tr-TR" dirty="0" smtClean="0">
                <a:solidFill>
                  <a:srgbClr val="FF0000"/>
                </a:solidFill>
              </a:rPr>
              <a:t>Hedef Gösterme </a:t>
            </a:r>
            <a:r>
              <a:rPr lang="tr-TR" dirty="0" smtClean="0"/>
              <a:t>(</a:t>
            </a:r>
            <a:r>
              <a:rPr lang="tr-TR" dirty="0" err="1" smtClean="0"/>
              <a:t>Goal</a:t>
            </a:r>
            <a:r>
              <a:rPr lang="tr-TR" dirty="0" smtClean="0"/>
              <a:t> Settings) 1960’lı yıllarda Edwin Locke tarafından önerilmiştir.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Bireyi, esas olarak işletmenin amaç ve hedefleri motive eder. Kişileri motive etmek için onlara hedef göstermek gerekir.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Bireye eğer </a:t>
            </a:r>
            <a:r>
              <a:rPr lang="tr-TR" dirty="0" smtClean="0">
                <a:solidFill>
                  <a:srgbClr val="FF0000"/>
                </a:solidFill>
              </a:rPr>
              <a:t>spesifik</a:t>
            </a:r>
            <a:r>
              <a:rPr lang="tr-TR" dirty="0" smtClean="0"/>
              <a:t> ve </a:t>
            </a:r>
            <a:r>
              <a:rPr lang="tr-TR" dirty="0" smtClean="0">
                <a:solidFill>
                  <a:srgbClr val="FF0000"/>
                </a:solidFill>
              </a:rPr>
              <a:t>güç</a:t>
            </a:r>
            <a:r>
              <a:rPr lang="tr-TR" dirty="0" smtClean="0"/>
              <a:t> bir görev verilirse birey onu gerçekleştirmek için daha çok çalışır, daha çok motive olur.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Bireye çalışmaları hakkında geri besleme yapılırsa geri beslemeleri değerlendiren birey daha sıkı çalışır.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Birey amaç ve hedefleri </a:t>
            </a:r>
            <a:r>
              <a:rPr lang="tr-TR" dirty="0" err="1" smtClean="0"/>
              <a:t>sapatama</a:t>
            </a:r>
            <a:r>
              <a:rPr lang="tr-TR" dirty="0" smtClean="0"/>
              <a:t> sürecine katılırsa, onun fikirleri de alınır ve hedefler onun katılımıyla belirlenirse daha sıkı çalışır ve ödevleri gerçekleştirmek için daha çok motive olur.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FF0000"/>
                </a:solidFill>
              </a:rPr>
              <a:t>Spesifik görevler </a:t>
            </a:r>
            <a:r>
              <a:rPr lang="tr-TR" dirty="0" smtClean="0"/>
              <a:t>genel nitelikli görevlerden daha çok motive eder.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635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Vroom’un Beklenti Kuramı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18.4.2020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3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2"/>
                </a:solidFill>
              </a:rPr>
              <a:t>Üç kavram üzerinde durulur: Beklenti, Araçsallık, Valens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Beklenti: </a:t>
            </a:r>
            <a:r>
              <a:rPr lang="tr-TR" dirty="0" smtClean="0"/>
              <a:t>Çaba-başarı ilişkisini tanımlar. Kişi belli bir çabanın sonunda başarılı olacağına inanmalıdır.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Araçsallık: </a:t>
            </a:r>
            <a:r>
              <a:rPr lang="tr-TR" dirty="0" smtClean="0"/>
              <a:t>Belirli düzeyde bir başarıya ulaşırsa ödül alacağına inanmasıdır. Daha yüksek </a:t>
            </a:r>
            <a:r>
              <a:rPr lang="tr-TR" b="1" dirty="0" smtClean="0">
                <a:solidFill>
                  <a:srgbClr val="FF0000"/>
                </a:solidFill>
              </a:rPr>
              <a:t>başarı</a:t>
            </a:r>
            <a:r>
              <a:rPr lang="tr-TR" dirty="0" smtClean="0"/>
              <a:t> daha çok ödül demektir… 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Valens: </a:t>
            </a:r>
            <a:r>
              <a:rPr lang="tr-TR" dirty="0" smtClean="0"/>
              <a:t>Ödülün cazibesi ve kişisel amaçlarına hizmet etme derecesi.                  </a:t>
            </a:r>
            <a:r>
              <a:rPr lang="tr-TR" dirty="0" smtClean="0">
                <a:solidFill>
                  <a:srgbClr val="FF0000"/>
                </a:solidFill>
              </a:rPr>
              <a:t> 1. Çaba- 2. Başarı- 3. Ödül- 4. Kişisel Amaçlar</a:t>
            </a:r>
            <a:endParaRPr lang="tr-TR" b="1" dirty="0">
              <a:solidFill>
                <a:srgbClr val="FF0000"/>
              </a:solidFill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1220" y="4444008"/>
            <a:ext cx="5221560" cy="185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06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Hedef belirleme modeli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30</a:t>
            </a:fld>
            <a:endParaRPr lang="tr-TR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84784"/>
            <a:ext cx="7632848" cy="487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78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Hedef belirleme modeli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31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Hedefler spesifik olmalıdır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Hedefler zor, fakat gerçekleştirilebilir nitelikte olmalıdır.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Hedef ve amaçlar çalışanlar tarafından gönüllü olarak kabul edilmelidir.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Hedefin gerçekleşme durumu hakkında çalışanlara geri besleme yapılmalıdır.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Hedefler performans değerlendirme amacıyla kullanılırsa daha etkin bir şekilde gerçekleştirilir.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Gerçekleştirilmesi için belli bir süre verilirse  hedefler daha etkili bir şekilde yerine getirilir.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973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Etkin geri besleme nasıl yapılır?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32</a:t>
            </a:fld>
            <a:endParaRPr lang="tr-TR" dirty="0"/>
          </a:p>
        </p:txBody>
      </p:sp>
      <p:sp>
        <p:nvSpPr>
          <p:cNvPr id="7" name="Oval 6"/>
          <p:cNvSpPr/>
          <p:nvPr/>
        </p:nvSpPr>
        <p:spPr>
          <a:xfrm>
            <a:off x="2699792" y="2564904"/>
            <a:ext cx="3456384" cy="208823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000" b="1" dirty="0" smtClean="0"/>
              <a:t>Etkin geri besleme nasıl yapılır?</a:t>
            </a:r>
            <a:endParaRPr lang="tr-TR" sz="2000" b="1" dirty="0"/>
          </a:p>
        </p:txBody>
      </p:sp>
      <p:sp>
        <p:nvSpPr>
          <p:cNvPr id="8" name="Dikdörtgen 7"/>
          <p:cNvSpPr/>
          <p:nvPr/>
        </p:nvSpPr>
        <p:spPr>
          <a:xfrm>
            <a:off x="3599892" y="1765189"/>
            <a:ext cx="1656184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SPESİFİK</a:t>
            </a:r>
            <a:endParaRPr lang="tr-TR" dirty="0"/>
          </a:p>
        </p:txBody>
      </p:sp>
      <p:sp>
        <p:nvSpPr>
          <p:cNvPr id="9" name="Dikdörtgen 8"/>
          <p:cNvSpPr/>
          <p:nvPr/>
        </p:nvSpPr>
        <p:spPr>
          <a:xfrm>
            <a:off x="1331640" y="2374826"/>
            <a:ext cx="1656184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İNANDIRICI</a:t>
            </a:r>
            <a:endParaRPr lang="tr-TR" dirty="0"/>
          </a:p>
        </p:txBody>
      </p:sp>
      <p:sp>
        <p:nvSpPr>
          <p:cNvPr id="10" name="Dikdörtgen 9"/>
          <p:cNvSpPr/>
          <p:nvPr/>
        </p:nvSpPr>
        <p:spPr>
          <a:xfrm>
            <a:off x="1331640" y="3886994"/>
            <a:ext cx="1656184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UYGUN SIKLIKTA</a:t>
            </a:r>
            <a:endParaRPr lang="tr-TR" dirty="0"/>
          </a:p>
        </p:txBody>
      </p:sp>
      <p:sp>
        <p:nvSpPr>
          <p:cNvPr id="11" name="Dikdörtgen 10"/>
          <p:cNvSpPr/>
          <p:nvPr/>
        </p:nvSpPr>
        <p:spPr>
          <a:xfrm>
            <a:off x="5817758" y="2374826"/>
            <a:ext cx="1656184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KONUYLA </a:t>
            </a:r>
            <a:br>
              <a:rPr lang="tr-TR" dirty="0" smtClean="0"/>
            </a:br>
            <a:r>
              <a:rPr lang="tr-TR" dirty="0" smtClean="0"/>
              <a:t>İLGİLİ</a:t>
            </a:r>
            <a:endParaRPr lang="tr-TR" dirty="0"/>
          </a:p>
        </p:txBody>
      </p:sp>
      <p:sp>
        <p:nvSpPr>
          <p:cNvPr id="12" name="Dikdörtgen 11"/>
          <p:cNvSpPr/>
          <p:nvPr/>
        </p:nvSpPr>
        <p:spPr>
          <a:xfrm>
            <a:off x="5817758" y="3886994"/>
            <a:ext cx="1656184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Tam</a:t>
            </a:r>
            <a:br>
              <a:rPr lang="tr-TR" dirty="0" smtClean="0"/>
            </a:br>
            <a:r>
              <a:rPr lang="tr-TR" dirty="0" smtClean="0"/>
              <a:t>ZAMANINDA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660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 Yeterlilik – Hedef Taahhüdü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33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Öz-Yeterlilik: </a:t>
            </a:r>
            <a:r>
              <a:rPr lang="tr-TR" dirty="0" smtClean="0"/>
              <a:t>Bireyin görevi veya kendisi için belirlenen hedefi gerçekleştireceğine inanması, kendine güven duymasıdır. Öz yeterliliği yüksek olduğu ölçüde kişi daha çok çaba harcar.</a:t>
            </a:r>
          </a:p>
          <a:p>
            <a:r>
              <a:rPr lang="tr-TR" dirty="0" smtClean="0"/>
              <a:t> 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Hedef Taahhüdü</a:t>
            </a:r>
            <a:r>
              <a:rPr lang="tr-TR" dirty="0" smtClean="0"/>
              <a:t>: İşgörenin hedefi veya görevi gerçekleştireceği, yarım bırakıp gitmeyeceği, vaz geçmeyeceği konusunda yönetime taahhütte bulunması veya söz vermesidir. Hedef taahhüdü aşağıdaki şartlarda gerçekleşebilir:</a:t>
            </a:r>
          </a:p>
          <a:p>
            <a:pPr lvl="1"/>
            <a:r>
              <a:rPr lang="tr-TR" dirty="0" smtClean="0"/>
              <a:t>Hedeflerin, açık, herkes tarafından bilinen ve ilan edilmiş olması.</a:t>
            </a:r>
          </a:p>
          <a:p>
            <a:pPr lvl="1"/>
            <a:r>
              <a:rPr lang="tr-TR" dirty="0" smtClean="0"/>
              <a:t>Hedeflerin dayatılmaması birey tarafından belirlenmesi</a:t>
            </a:r>
          </a:p>
          <a:p>
            <a:pPr lvl="1"/>
            <a:r>
              <a:rPr lang="tr-TR" dirty="0" smtClean="0"/>
              <a:t>Bireyin belirlediği hedeflerin örgütün amaç ve hedefleriyle uyumlu olması.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086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Avantaj ve Dezavantajları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34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Avantajları:</a:t>
            </a:r>
          </a:p>
          <a:p>
            <a:pPr lvl="1"/>
            <a:r>
              <a:rPr lang="tr-TR" dirty="0" smtClean="0"/>
              <a:t>Kuram, işgören teşviklerini işin hızlı ve etkin bir şekilde gerçekleştirilmesi için kullanılabilecek bir değer sahiptir.</a:t>
            </a:r>
          </a:p>
          <a:p>
            <a:pPr lvl="1"/>
            <a:r>
              <a:rPr lang="tr-TR" dirty="0" smtClean="0"/>
              <a:t>«Hedef Belirleme» yaklaşımı motivasyon ve çabayı arttırarak kişilerin daha iyi bir başarı çıtası yakalamalarını sağlarken bunun yanında  kendilerine yapılan geri beslemenin kalitesini artırır.</a:t>
            </a:r>
          </a:p>
          <a:p>
            <a:r>
              <a:rPr lang="tr-TR" dirty="0" smtClean="0"/>
              <a:t>Dezavantajları</a:t>
            </a:r>
          </a:p>
          <a:p>
            <a:pPr lvl="1"/>
            <a:r>
              <a:rPr lang="tr-TR" dirty="0" smtClean="0"/>
              <a:t>Zor ve karmaşık hedefler, işgörenlerin daha riskli pozisyonlar içine girmelerine neden olabilir.</a:t>
            </a:r>
          </a:p>
          <a:p>
            <a:pPr lvl="1"/>
            <a:r>
              <a:rPr lang="tr-TR" dirty="0" smtClean="0"/>
              <a:t>İşgören hedefi gerçekleştirmek için gerekli olan yetenek ve beceriye sahip değilse «hedef-belirleme modeli» çalışmaz. İşgören performansı düşük bir kişi olarak değerlendirilir.</a:t>
            </a:r>
          </a:p>
          <a:p>
            <a:pPr lvl="1"/>
            <a:r>
              <a:rPr lang="tr-TR" dirty="0" smtClean="0"/>
              <a:t>Hedef belirleme yaklaşımının iş tatminini arttırdığına ilişkin herhangi bir kanıt bulunmamaktadır.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788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Hedef belirlemede 5 temel ilke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35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tr-TR" dirty="0" smtClean="0"/>
              <a:t>Hedef belirlemede 5 temel ilke üzerinde durulmuştur:</a:t>
            </a:r>
          </a:p>
          <a:p>
            <a:endParaRPr lang="tr-TR" dirty="0"/>
          </a:p>
          <a:p>
            <a:pPr marL="457200" indent="-457200">
              <a:buAutoNum type="arabicPeriod"/>
            </a:pPr>
            <a:r>
              <a:rPr lang="tr-TR" b="1" dirty="0" smtClean="0"/>
              <a:t>Hedeflerin açık olarak ilan edilmesi</a:t>
            </a:r>
          </a:p>
          <a:p>
            <a:pPr marL="457200" indent="-457200">
              <a:buAutoNum type="arabicPeriod"/>
            </a:pPr>
            <a:r>
              <a:rPr lang="tr-TR" b="1" dirty="0" smtClean="0"/>
              <a:t>Hedeflerin optimum zorluğa sahip olması</a:t>
            </a:r>
          </a:p>
          <a:p>
            <a:pPr marL="457200" indent="-457200">
              <a:buAutoNum type="arabicPeriod"/>
            </a:pPr>
            <a:r>
              <a:rPr lang="tr-TR" b="1" dirty="0" smtClean="0"/>
              <a:t>Görevleri karmaşıklıktan çıkararak anlaşılır hale getirme (spesifik, süre açısından belli bir mühlet, alt görevler açısından belirginleştirme)</a:t>
            </a:r>
          </a:p>
          <a:p>
            <a:pPr marL="457200" indent="-457200">
              <a:buAutoNum type="arabicPeriod"/>
            </a:pPr>
            <a:r>
              <a:rPr lang="tr-TR" b="1" dirty="0" smtClean="0"/>
              <a:t>Taahhütte bulunma. İşgörenler hedefleri satın almalı ve söz vermelidirler. </a:t>
            </a:r>
          </a:p>
          <a:p>
            <a:pPr marL="457200" indent="-457200">
              <a:buAutoNum type="arabicPeriod"/>
            </a:pPr>
            <a:r>
              <a:rPr lang="tr-TR" b="1" dirty="0" smtClean="0"/>
              <a:t>Geri besleme. Süreç boyunca sürekli geri besleme yapma.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62995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36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>
          <a:xfrm>
            <a:off x="683568" y="2276872"/>
            <a:ext cx="8229600" cy="1943670"/>
          </a:xfrm>
        </p:spPr>
        <p:txBody>
          <a:bodyPr>
            <a:normAutofit/>
          </a:bodyPr>
          <a:lstStyle/>
          <a:p>
            <a:pPr algn="ctr"/>
            <a:r>
              <a:rPr lang="tr-TR" sz="11000" dirty="0" err="1" smtClean="0">
                <a:latin typeface="Brush Script Std" panose="03060802040607070404" pitchFamily="66" charset="0"/>
              </a:rPr>
              <a:t>Tesekkürler</a:t>
            </a:r>
            <a:r>
              <a:rPr lang="tr-TR" sz="11000" dirty="0" smtClean="0">
                <a:latin typeface="Brush Script Std" panose="03060802040607070404" pitchFamily="66" charset="0"/>
              </a:rPr>
              <a:t>…</a:t>
            </a:r>
            <a:endParaRPr lang="tr-TR" sz="11000" dirty="0">
              <a:latin typeface="Brush Script Std" panose="030608020406070704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64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Beklenti: «Çaba» başarı getirir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4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tr-TR" b="1" dirty="0" smtClean="0"/>
              <a:t>Beklenti, </a:t>
            </a:r>
            <a:r>
              <a:rPr lang="tr-TR" dirty="0" smtClean="0"/>
              <a:t>çabanın artırılması halinde başarının da ona göre artacağını düşünmektir. Birinci düzey sonuçların (çaba) ikinci düzey sonuçlarla (ödüllerle) ilişkili olduğunu algılamaktır. </a:t>
            </a:r>
          </a:p>
          <a:p>
            <a:pPr fontAlgn="base"/>
            <a:endParaRPr lang="tr-TR" b="1" dirty="0" smtClean="0"/>
          </a:p>
          <a:p>
            <a:pPr fontAlgn="base"/>
            <a:r>
              <a:rPr lang="tr-TR" b="1" dirty="0" smtClean="0"/>
              <a:t>«Sıkı çalışırsam kesinlikle başarılı olurum»</a:t>
            </a:r>
          </a:p>
          <a:p>
            <a:pPr fontAlgn="base"/>
            <a:endParaRPr lang="tr-TR" b="1" dirty="0" smtClean="0"/>
          </a:p>
          <a:p>
            <a:pPr fontAlgn="base"/>
            <a:r>
              <a:rPr lang="tr-TR" dirty="0" smtClean="0">
                <a:solidFill>
                  <a:srgbClr val="FF0000"/>
                </a:solidFill>
              </a:rPr>
              <a:t>Çaba tek başına yeterli değildir. Onun yanında diğer bazı kaynakların da bulunması gerekir:</a:t>
            </a:r>
          </a:p>
          <a:p>
            <a:pPr fontAlgn="base"/>
            <a:endParaRPr lang="tr-TR" dirty="0" smtClean="0">
              <a:solidFill>
                <a:srgbClr val="FF0000"/>
              </a:solidFill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tr-TR" dirty="0" smtClean="0"/>
              <a:t>İşgörenin elinde doğru ve uygun kaynaklar varsa (zaman, mali kaynaklar, makine, teçhizat, bilgisayar vb. gibi)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tr-TR" dirty="0" smtClean="0"/>
              <a:t>Yetenek ve becerileri yeterli ise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tr-TR" dirty="0" smtClean="0"/>
              <a:t>Görevin yapılması için yeterli ölçüde destek alıyorsa (ilk amirinin kendisine yol göstermesi ve yardımcı olması, gerekli doğru bilgileri vermesi, gerekli malzeme ve ekipmanı sağlaması).</a:t>
            </a:r>
          </a:p>
        </p:txBody>
      </p:sp>
    </p:spTree>
    <p:extLst>
      <p:ext uri="{BB962C8B-B14F-4D97-AF65-F5344CB8AC3E}">
        <p14:creationId xmlns:p14="http://schemas.microsoft.com/office/powerpoint/2010/main" val="138946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Araçsallık: «Başarı» ödül getirir. 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5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fontAlgn="base"/>
            <a:r>
              <a:rPr lang="tr-TR" b="1" dirty="0" smtClean="0"/>
              <a:t>Araçsallık </a:t>
            </a:r>
            <a:r>
              <a:rPr lang="tr-TR" dirty="0" smtClean="0">
                <a:solidFill>
                  <a:srgbClr val="FF0000"/>
                </a:solidFill>
              </a:rPr>
              <a:t>başarının</a:t>
            </a:r>
            <a:r>
              <a:rPr lang="tr-TR" dirty="0" smtClean="0"/>
              <a:t> ödül getireceğine inanmadır. Burada </a:t>
            </a:r>
            <a:r>
              <a:rPr lang="tr-TR" dirty="0" smtClean="0">
                <a:solidFill>
                  <a:srgbClr val="FF0000"/>
                </a:solidFill>
              </a:rPr>
              <a:t>başarı</a:t>
            </a:r>
            <a:r>
              <a:rPr lang="tr-TR" dirty="0" smtClean="0"/>
              <a:t> faktörü bir tür «araçtır». Nihai sonuç ise ödül elde etmedir. </a:t>
            </a:r>
          </a:p>
          <a:p>
            <a:pPr fontAlgn="base"/>
            <a:endParaRPr lang="tr-TR" b="1" dirty="0" smtClean="0"/>
          </a:p>
          <a:p>
            <a:pPr fontAlgn="base"/>
            <a:r>
              <a:rPr lang="tr-TR" dirty="0" smtClean="0"/>
              <a:t>«Eğer iyi iş çıkarırsam» sonunda elde edeceğim bir şeyler olacaktır. </a:t>
            </a:r>
          </a:p>
          <a:p>
            <a:pPr fontAlgn="base"/>
            <a:r>
              <a:rPr lang="tr-TR" dirty="0" smtClean="0"/>
              <a:t>«Oyunun kurallarını iyi öğrenmeliyim»</a:t>
            </a:r>
          </a:p>
          <a:p>
            <a:pPr fontAlgn="base"/>
            <a:r>
              <a:rPr lang="tr-TR" dirty="0" smtClean="0"/>
              <a:t>«Ödülleri dağıtan kişinin kararlarına güvenmeyi öğrenmeliyim»</a:t>
            </a:r>
          </a:p>
          <a:p>
            <a:pPr fontAlgn="base"/>
            <a:r>
              <a:rPr lang="tr-TR" dirty="0" smtClean="0"/>
              <a:t>«Hangi tür ödüllerin, kimlere, ne zaman ve hangi hallerde verileceği açık ve şeffaf olmalıdır»</a:t>
            </a:r>
          </a:p>
        </p:txBody>
      </p:sp>
    </p:spTree>
    <p:extLst>
      <p:ext uri="{BB962C8B-B14F-4D97-AF65-F5344CB8AC3E}">
        <p14:creationId xmlns:p14="http://schemas.microsoft.com/office/powerpoint/2010/main" val="37375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Valens: «Ödülün» cazibesi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18.4.2020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6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Belirli bir </a:t>
            </a:r>
            <a:r>
              <a:rPr lang="tr-TR" b="1" dirty="0" smtClean="0">
                <a:solidFill>
                  <a:srgbClr val="FF0000"/>
                </a:solidFill>
              </a:rPr>
              <a:t>sonuç</a:t>
            </a:r>
            <a:r>
              <a:rPr lang="tr-TR" dirty="0" smtClean="0"/>
              <a:t> veya </a:t>
            </a:r>
            <a:r>
              <a:rPr lang="tr-TR" b="1" dirty="0" smtClean="0">
                <a:solidFill>
                  <a:srgbClr val="FF0000"/>
                </a:solidFill>
              </a:rPr>
              <a:t>ödüle</a:t>
            </a:r>
            <a:r>
              <a:rPr lang="tr-TR" dirty="0" smtClean="0"/>
              <a:t> kişinin verdiği «değerin» gücü.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O ödülü ne kadar önemsediği. Ne ölçüde tercih ettiği.  Kendisine ne kadar cazip geldiği… «Örneğin Bali adalarında 1 Haftalık tatil ödülü»…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Valens </a:t>
            </a:r>
            <a:r>
              <a:rPr lang="tr-TR" dirty="0" smtClean="0"/>
              <a:t>-1 ila +1 arasında değişir.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Kişi belirli bir sonucu elde etmeyi arzulamıyorsa, o sonuca olumsuz yaklaşıyorsa valens negatif işaretlidir.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Sonuca veya ödüle karşı kayıtsız ise valensin değeri 0’dır.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Ödüle olumlu yaklaşıyorsa valens + işaretlidir ve pozitiftir.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392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Çaba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18.4.2020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7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Kişi çabasını niçin ve nasıl arttırabilir?</a:t>
            </a:r>
          </a:p>
          <a:p>
            <a:pPr lvl="1"/>
            <a:r>
              <a:rPr lang="tr-TR" dirty="0" smtClean="0"/>
              <a:t>Bireyin özellikleri</a:t>
            </a:r>
          </a:p>
          <a:p>
            <a:pPr lvl="1"/>
            <a:r>
              <a:rPr lang="tr-TR" dirty="0" smtClean="0"/>
              <a:t>Yetkinlikleri</a:t>
            </a:r>
          </a:p>
          <a:p>
            <a:pPr lvl="1"/>
            <a:r>
              <a:rPr lang="tr-TR" dirty="0" smtClean="0"/>
              <a:t>«İç denetim odaklı kişi» olması, davranışlarından kendisini sorumlu tutuyor.</a:t>
            </a:r>
          </a:p>
          <a:p>
            <a:pPr lvl="1"/>
            <a:r>
              <a:rPr lang="tr-TR" dirty="0" smtClean="0"/>
              <a:t>Değerlerinin konumu (diğerleri de benzer çabaları gösteriyor mu)</a:t>
            </a:r>
          </a:p>
          <a:p>
            <a:pPr lvl="1"/>
            <a:r>
              <a:rPr lang="tr-TR" dirty="0" smtClean="0"/>
              <a:t>Çevre faktörleri kendisini destekliyorsa</a:t>
            </a:r>
          </a:p>
          <a:p>
            <a:pPr lvl="1"/>
            <a:r>
              <a:rPr lang="tr-TR" dirty="0" smtClean="0"/>
              <a:t>Malzeme ve materyal varsa ve yeterli ise</a:t>
            </a:r>
          </a:p>
          <a:p>
            <a:pPr lvl="1"/>
            <a:r>
              <a:rPr lang="tr-TR" dirty="0" smtClean="0"/>
              <a:t>Kendisine gerekli destekler veriliyorsa</a:t>
            </a:r>
          </a:p>
          <a:p>
            <a:pPr lvl="1"/>
            <a:endParaRPr lang="tr-TR" dirty="0"/>
          </a:p>
          <a:p>
            <a:r>
              <a:rPr lang="tr-TR" dirty="0" smtClean="0"/>
              <a:t>Kişi kendisine inanıyorsa, öz güveni varsa, kendini yetkin biri olarak görüyorsa, başarıyı yakalayacağına inanıyorsa ÇABASINI ARTTIRIR.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475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Başarı - Performans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8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Bireyin başarısı; gayret ve çabasına, yetenek ve becerilerine ve rolünü algılama derecesine bağlıdır.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Başarı veya Performans kademelidir. 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tr-TR" dirty="0" smtClean="0"/>
              <a:t>Düşük düzeyde performans, 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tr-TR" dirty="0"/>
              <a:t>O</a:t>
            </a:r>
            <a:r>
              <a:rPr lang="tr-TR" dirty="0" smtClean="0"/>
              <a:t>rta derecede performans, 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tr-TR" dirty="0" smtClean="0"/>
              <a:t>Yüksek düzeyde performans sergilenebilir.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Başarı-Performans ödülün anahtarıdır.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12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Ödül - Rewards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7CAED-EC24-43C8-9C63-7E12105309D2}" type="datetime1">
              <a:rPr lang="tr-TR" smtClean="0"/>
              <a:t>19.4.2020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Hüner Şencan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DF76F-C135-4C74-B914-C73210BC11CF}" type="slidenum">
              <a:rPr lang="tr-TR" smtClean="0"/>
              <a:t>9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Örgütlerde «ödüller» doğrudan performansa/başarıya bağlı olarak belirlenmelidir.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Ödüller bireylerin değerlerine, beklentilerine, yaşam biçimlerine, algılarına veya isteklerine göre saptanmalıdır.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Ödüller sadece hak edenlere verilmelidir.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dirty="0" smtClean="0"/>
              <a:t>Beklenen davranışlar, ödüller ve örgütsel amaçlar arasında ilişki kurulmalıdır.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75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32736</TotalTime>
  <Words>2292</Words>
  <Application>Microsoft Office PowerPoint</Application>
  <PresentationFormat>Ekran Gösterisi (4:3)</PresentationFormat>
  <Paragraphs>325</Paragraphs>
  <Slides>36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36</vt:i4>
      </vt:variant>
    </vt:vector>
  </HeadingPairs>
  <TitlesOfParts>
    <vt:vector size="40" baseType="lpstr">
      <vt:lpstr>Arial</vt:lpstr>
      <vt:lpstr>Brush Script Std</vt:lpstr>
      <vt:lpstr>Calibri</vt:lpstr>
      <vt:lpstr>Ofis Teması</vt:lpstr>
      <vt:lpstr> Motivasyonda Süreç Kuramları</vt:lpstr>
      <vt:lpstr>Süreç Kuramları</vt:lpstr>
      <vt:lpstr>Vroom’un Beklenti Kuramı</vt:lpstr>
      <vt:lpstr>Beklenti: «Çaba» başarı getirir</vt:lpstr>
      <vt:lpstr>Araçsallık: «Başarı» ödül getirir. </vt:lpstr>
      <vt:lpstr>Valens: «Ödülün» cazibesi</vt:lpstr>
      <vt:lpstr>Çaba</vt:lpstr>
      <vt:lpstr>Başarı - Performans</vt:lpstr>
      <vt:lpstr>Ödül - Rewards</vt:lpstr>
      <vt:lpstr>Birinci ve İkinci Düzey Sonuçlar</vt:lpstr>
      <vt:lpstr>Vroom’un Beklenti Kuramı</vt:lpstr>
      <vt:lpstr>Motivasyon Eşitliği</vt:lpstr>
      <vt:lpstr>Beklenti kuramından yöneticiler için sonuçlar</vt:lpstr>
      <vt:lpstr>Porter-Lawler Modeli</vt:lpstr>
      <vt:lpstr>Porter ve Lawler Modeli</vt:lpstr>
      <vt:lpstr>P-L Kuramında «Çaba»</vt:lpstr>
      <vt:lpstr>P-L Kuramında «Başarı»</vt:lpstr>
      <vt:lpstr>P-L Kuramında «Ödül»</vt:lpstr>
      <vt:lpstr>P-L Kuramında «Tatmin»</vt:lpstr>
      <vt:lpstr>Her gün kendinizi söyleyeceğiniz 5 şey</vt:lpstr>
      <vt:lpstr>P-L motivasyon modeli</vt:lpstr>
      <vt:lpstr>P-L motivasyon modelinde engellerin kaldırılması (İlk Aşama)</vt:lpstr>
      <vt:lpstr>P-L motivasyon kuramı:  Çaba-ödül ilişkisinde ne yapmak gerekir?</vt:lpstr>
      <vt:lpstr>P-L motivasyon kuramı:  Başarı ve Tatmin ilişkisinde ne yapmak gerekir?</vt:lpstr>
      <vt:lpstr>P-L motivasyon kuramının eleştirisi</vt:lpstr>
      <vt:lpstr>Eşitlik Kuramı</vt:lpstr>
      <vt:lpstr>Eşitlik Kuramı</vt:lpstr>
      <vt:lpstr>Eşitlik Kuramı</vt:lpstr>
      <vt:lpstr>Hedef Belirleme Modeli</vt:lpstr>
      <vt:lpstr>Hedef belirleme modeli</vt:lpstr>
      <vt:lpstr>Hedef belirleme modeli</vt:lpstr>
      <vt:lpstr>Etkin geri besleme nasıl yapılır?</vt:lpstr>
      <vt:lpstr>Öz Yeterlilik – Hedef Taahhüdü</vt:lpstr>
      <vt:lpstr>Avantaj ve Dezavantajları</vt:lpstr>
      <vt:lpstr>Hedef belirlemede 5 temel ilke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Performansı Etkileyen Faktörler</dc:title>
  <dc:creator>Hüner ŞENCAN</dc:creator>
  <cp:lastModifiedBy>Hüner</cp:lastModifiedBy>
  <cp:revision>659</cp:revision>
  <cp:lastPrinted>2018-01-29T12:24:59Z</cp:lastPrinted>
  <dcterms:created xsi:type="dcterms:W3CDTF">2017-11-15T08:40:41Z</dcterms:created>
  <dcterms:modified xsi:type="dcterms:W3CDTF">2020-04-19T16:39:20Z</dcterms:modified>
</cp:coreProperties>
</file>